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C_948381A5.xml" ContentType="application/vnd.ms-powerpoint.comment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855" r:id="rId5"/>
    <p:sldMasterId id="2147483868" r:id="rId6"/>
    <p:sldMasterId id="2147483875" r:id="rId7"/>
  </p:sldMasterIdLst>
  <p:notesMasterIdLst>
    <p:notesMasterId r:id="rId42"/>
  </p:notesMasterIdLst>
  <p:sldIdLst>
    <p:sldId id="272" r:id="rId8"/>
    <p:sldId id="282" r:id="rId9"/>
    <p:sldId id="2147374422" r:id="rId10"/>
    <p:sldId id="2147374401" r:id="rId11"/>
    <p:sldId id="2147374405" r:id="rId12"/>
    <p:sldId id="2147374418" r:id="rId13"/>
    <p:sldId id="2147374419" r:id="rId14"/>
    <p:sldId id="2147374420" r:id="rId15"/>
    <p:sldId id="2147374409" r:id="rId16"/>
    <p:sldId id="2147374410" r:id="rId17"/>
    <p:sldId id="2147374411" r:id="rId18"/>
    <p:sldId id="2147374412" r:id="rId19"/>
    <p:sldId id="2147374413" r:id="rId20"/>
    <p:sldId id="2147374415" r:id="rId21"/>
    <p:sldId id="2147374421" r:id="rId22"/>
    <p:sldId id="2147374441" r:id="rId23"/>
    <p:sldId id="2147374442" r:id="rId24"/>
    <p:sldId id="2147374443" r:id="rId25"/>
    <p:sldId id="2147374444" r:id="rId26"/>
    <p:sldId id="2147374404" r:id="rId27"/>
    <p:sldId id="2147374423" r:id="rId28"/>
    <p:sldId id="2147374424" r:id="rId29"/>
    <p:sldId id="2147374433" r:id="rId30"/>
    <p:sldId id="2147374434" r:id="rId31"/>
    <p:sldId id="2147374436" r:id="rId32"/>
    <p:sldId id="2147374437" r:id="rId33"/>
    <p:sldId id="2147374438" r:id="rId34"/>
    <p:sldId id="2147374439" r:id="rId35"/>
    <p:sldId id="2147374440" r:id="rId36"/>
    <p:sldId id="2147374435" r:id="rId37"/>
    <p:sldId id="2147374400" r:id="rId38"/>
    <p:sldId id="267" r:id="rId39"/>
    <p:sldId id="266" r:id="rId40"/>
    <p:sldId id="268"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1294A"/>
    <a:srgbClr val="FFFFFF"/>
    <a:srgbClr val="D9E6F0"/>
    <a:srgbClr val="EEEEEE"/>
    <a:srgbClr val="D1E5FF"/>
    <a:srgbClr val="002454"/>
    <a:srgbClr val="C6E5F6"/>
    <a:srgbClr val="5DB3E4"/>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68EFC5-5321-DAD2-3A97-814115E8417A}" v="287" dt="2023-08-30T23:05:20.541"/>
    <p1510:client id="{DEC4E4FE-2505-4D4A-84D8-5EC4066EAAC1}" v="5" dt="2023-08-31T02:02:21.930"/>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autoAdjust="0"/>
    <p:restoredTop sz="94724" autoAdjust="0"/>
  </p:normalViewPr>
  <p:slideViewPr>
    <p:cSldViewPr>
      <p:cViewPr varScale="1">
        <p:scale>
          <a:sx n="102" d="100"/>
          <a:sy n="102" d="100"/>
        </p:scale>
        <p:origin x="22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4" d="100"/>
          <a:sy n="144" d="100"/>
        </p:scale>
        <p:origin x="-360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comments/modernComment_10C_948381A5.xml><?xml version="1.0" encoding="utf-8"?>
<p188:cmLst xmlns:a="http://schemas.openxmlformats.org/drawingml/2006/main" xmlns:r="http://schemas.openxmlformats.org/officeDocument/2006/relationships" xmlns:p188="http://schemas.microsoft.com/office/powerpoint/2018/8/main">
  <p188:cm id="{ADCF4660-6333-4F86-AAD9-ABB47F7C27B5}" authorId="{6E6CBB38-E652-81B3-7EE9-E644737AAAF0}" status="resolved" created="2024-07-11T00:58:33.517" complete="100000">
    <pc:sldMkLst xmlns:pc="http://schemas.microsoft.com/office/powerpoint/2013/main/command">
      <pc:docMk/>
      <pc:sldMk cId="2491646373" sldId="268"/>
    </pc:sldMkLst>
    <p188:pos x="7816850" y="1428750"/>
    <p188:txBody>
      <a:bodyPr/>
      <a:lstStyle/>
      <a:p>
        <a:r>
          <a:rPr lang="en-AU"/>
          <a:t>[@Cassidy, Amy] can we please remove compulsory training and replace with "Junior Phase Learning" same for each phase</a:t>
        </a:r>
      </a:p>
    </p188:txBody>
  </p188:cm>
  <p188:cm id="{14A94CEE-FC05-4C4B-AA9A-AC02C31C138C}" authorId="{6E6CBB38-E652-81B3-7EE9-E644737AAAF0}" status="resolved" created="2024-07-11T01:01:45.279" complete="100000">
    <pc:sldMkLst xmlns:pc="http://schemas.microsoft.com/office/powerpoint/2013/main/command">
      <pc:docMk/>
      <pc:sldMk cId="2491646373" sldId="268"/>
    </pc:sldMkLst>
    <p188:txBody>
      <a:bodyPr/>
      <a:lstStyle/>
      <a:p>
        <a:r>
          <a:rPr lang="en-AU"/>
          <a:t>[@Cassidy, Amy] can we please remove the title STEM, break out each within stem into their own boxes with their own titles e.g. Bronze Aviation. Same on remaining slides for each phase.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4099629-C370-4DF6-8306-97E672D3E57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8195" name="Rectangle 3">
            <a:extLst>
              <a:ext uri="{FF2B5EF4-FFF2-40B4-BE49-F238E27FC236}">
                <a16:creationId xmlns:a16="http://schemas.microsoft.com/office/drawing/2014/main" id="{0F252C9C-7028-4A4B-AF4A-666A82777D4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en-US"/>
          </a:p>
        </p:txBody>
      </p:sp>
      <p:sp>
        <p:nvSpPr>
          <p:cNvPr id="4100" name="Rectangle 4">
            <a:extLst>
              <a:ext uri="{FF2B5EF4-FFF2-40B4-BE49-F238E27FC236}">
                <a16:creationId xmlns:a16="http://schemas.microsoft.com/office/drawing/2014/main" id="{390F56B2-E8DB-45D1-B00A-5749B27A6E4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81BDCE0F-CBCD-46D8-864D-EA715EC8F78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02E02806-0AB3-4149-9F45-048439C2561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8199" name="Rectangle 7">
            <a:extLst>
              <a:ext uri="{FF2B5EF4-FFF2-40B4-BE49-F238E27FC236}">
                <a16:creationId xmlns:a16="http://schemas.microsoft.com/office/drawing/2014/main" id="{AA1B8844-F763-481A-95C5-531B0F60F7B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332D8F2-DD77-43FD-9C90-4F2AD8D34B9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cl.or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702010institute.com/wp-content/uploads/2018/11/Primer-702010-into-action.pdf" TargetMode="External"/><Relationship Id="rId4" Type="http://schemas.openxmlformats.org/officeDocument/2006/relationships/hyperlink" Target="https://hr.princeton.edu/learning-philosophy"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cl.or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702010institute.com/wp-content/uploads/2018/11/Primer-702010-into-action.pdf" TargetMode="External"/><Relationship Id="rId4" Type="http://schemas.openxmlformats.org/officeDocument/2006/relationships/hyperlink" Target="https://hr.princeton.edu/learning-philosoph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76F92-741C-4C20-82DF-520C2AD54B2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76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b="1" dirty="0"/>
              <a:t>New volunteer Adult Program pathway</a:t>
            </a:r>
            <a:br>
              <a:rPr lang="en-AU" b="1" dirty="0"/>
            </a:br>
            <a:endParaRPr lang="en-AU" b="1" dirty="0"/>
          </a:p>
          <a:p>
            <a:pPr marL="514350" indent="-514350">
              <a:buFont typeface="+mj-lt"/>
              <a:buAutoNum type="arabicPeriod"/>
            </a:pPr>
            <a:r>
              <a:rPr lang="en-AU" dirty="0"/>
              <a:t>Allocated buddy to welcome and help onboarding </a:t>
            </a:r>
            <a:br>
              <a:rPr lang="en-AU" dirty="0"/>
            </a:br>
            <a:endParaRPr lang="en-AU" dirty="0"/>
          </a:p>
          <a:p>
            <a:pPr marL="514350" indent="-514350">
              <a:buFont typeface="+mj-lt"/>
              <a:buAutoNum type="arabicPeriod"/>
            </a:pPr>
            <a:r>
              <a:rPr lang="en-AU" dirty="0"/>
              <a:t>Establishing goals at the start of your career and at the beginning of each year or cycle.</a:t>
            </a:r>
            <a:br>
              <a:rPr lang="en-AU" dirty="0"/>
            </a:br>
            <a:endParaRPr lang="en-AU" dirty="0"/>
          </a:p>
          <a:p>
            <a:pPr marL="514350" indent="-514350">
              <a:buFont typeface="+mj-lt"/>
              <a:buAutoNum type="arabicPeriod"/>
            </a:pPr>
            <a:r>
              <a:rPr lang="en-AU" dirty="0"/>
              <a:t>Core learning for your role</a:t>
            </a:r>
            <a:br>
              <a:rPr lang="en-AU" dirty="0"/>
            </a:br>
            <a:endParaRPr lang="en-AU" dirty="0"/>
          </a:p>
          <a:p>
            <a:pPr marL="514350" indent="-514350">
              <a:buFont typeface="+mj-lt"/>
              <a:buAutoNum type="arabicPeriod"/>
            </a:pPr>
            <a:r>
              <a:rPr lang="en-AU" dirty="0"/>
              <a:t>Pursue rank and promotion at your own pace to create the AAFC career you want.</a:t>
            </a:r>
            <a:br>
              <a:rPr lang="en-AU" dirty="0"/>
            </a:br>
            <a:endParaRPr lang="en-AU" dirty="0"/>
          </a:p>
          <a:p>
            <a:pPr lvl="1"/>
            <a:endParaRPr lang="en-AU" b="1" dirty="0"/>
          </a:p>
          <a:p>
            <a:pPr marL="514350" indent="-514350">
              <a:buFont typeface="+mj-lt"/>
              <a:buAutoNum type="arabicPeriod"/>
            </a:pPr>
            <a:r>
              <a:rPr lang="en-AU" b="1" dirty="0"/>
              <a:t>New volunteer – focus on growth not promotion (green line)</a:t>
            </a:r>
          </a:p>
          <a:p>
            <a:pPr lvl="1"/>
            <a:r>
              <a:rPr lang="en-AU" dirty="0"/>
              <a:t>Pick the mentor you want to support your growth in areas of interest or expertise</a:t>
            </a:r>
          </a:p>
          <a:p>
            <a:pPr lvl="1"/>
            <a:r>
              <a:rPr lang="en-AU" dirty="0"/>
              <a:t>Self directed, purpose driven learning to inform your own career, at your own pace</a:t>
            </a:r>
          </a:p>
          <a:p>
            <a:pPr lvl="1"/>
            <a:r>
              <a:rPr lang="en-AU" dirty="0"/>
              <a:t>A personal log book – to capture growth, conversations, reflections, share with others to demonstrate your personal development and achievements. </a:t>
            </a:r>
          </a:p>
          <a:p>
            <a:pPr marL="514350" indent="-514350">
              <a:buFont typeface="+mj-lt"/>
              <a:buAutoNum type="arabicPeriod"/>
            </a:pPr>
            <a:r>
              <a:rPr lang="en-AU" b="1" dirty="0"/>
              <a:t/>
            </a:r>
            <a:br>
              <a:rPr lang="en-AU" b="1" dirty="0"/>
            </a:br>
            <a:r>
              <a:rPr lang="en-AU" b="1" dirty="0"/>
              <a:t>New volunteer – fast track to promotion  (purple line)</a:t>
            </a:r>
          </a:p>
          <a:p>
            <a:pPr lvl="1"/>
            <a:r>
              <a:rPr lang="en-AU" dirty="0"/>
              <a:t>Pick the mentor you want to support your development to meet promotion requirements and expertise</a:t>
            </a:r>
          </a:p>
          <a:p>
            <a:pPr lvl="1"/>
            <a:r>
              <a:rPr lang="en-AU" dirty="0"/>
              <a:t>Self directed, promotion driven learning as evidence of growth and skill. </a:t>
            </a:r>
          </a:p>
          <a:p>
            <a:pPr lvl="1"/>
            <a:r>
              <a:rPr lang="en-AU" dirty="0"/>
              <a:t>A personal log book – to capture evidence, conversations, reflections, share with others to demonstrate your growth and readiness for promotion. </a:t>
            </a:r>
            <a:br>
              <a:rPr lang="en-AU" dirty="0"/>
            </a:b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As an OC/ CO how can you support? </a:t>
            </a:r>
          </a:p>
          <a:p>
            <a:r>
              <a:rPr lang="en-AU" dirty="0"/>
              <a:t>- Have you informed your SQN or WG of the 2 different pathways they can take as a new adult volunteer to the AAFC?</a:t>
            </a:r>
          </a:p>
          <a:p>
            <a:endParaRPr lang="en-AU" dirty="0"/>
          </a:p>
        </p:txBody>
      </p:sp>
      <p:sp>
        <p:nvSpPr>
          <p:cNvPr id="4" name="Slide Number Placeholder 3"/>
          <p:cNvSpPr>
            <a:spLocks noGrp="1"/>
          </p:cNvSpPr>
          <p:nvPr>
            <p:ph type="sldNum" sz="quarter" idx="5"/>
          </p:nvPr>
        </p:nvSpPr>
        <p:spPr/>
        <p:txBody>
          <a:bodyPr/>
          <a:lstStyle/>
          <a:p>
            <a:fld id="{6E076F92-741C-4C20-82DF-520C2AD54B22}" type="slidenum">
              <a:rPr lang="en-AU" smtClean="0"/>
              <a:t>26</a:t>
            </a:fld>
            <a:endParaRPr lang="en-AU"/>
          </a:p>
        </p:txBody>
      </p:sp>
    </p:spTree>
    <p:extLst>
      <p:ext uri="{BB962C8B-B14F-4D97-AF65-F5344CB8AC3E}">
        <p14:creationId xmlns:p14="http://schemas.microsoft.com/office/powerpoint/2010/main" val="1562672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b="1"/>
              <a:t>Current Member Adult Program pathway</a:t>
            </a:r>
            <a:br>
              <a:rPr lang="en-AU" b="1"/>
            </a:br>
            <a:endParaRPr lang="en-AU" b="1"/>
          </a:p>
          <a:p>
            <a:pPr marL="514350" indent="-514350">
              <a:buFont typeface="+mj-lt"/>
              <a:buAutoNum type="arabicPeriod"/>
            </a:pPr>
            <a:r>
              <a:rPr lang="en-AU"/>
              <a:t>Allocated buddy to welcome and help onboarding </a:t>
            </a:r>
            <a:br>
              <a:rPr lang="en-AU"/>
            </a:br>
            <a:endParaRPr lang="en-AU"/>
          </a:p>
          <a:p>
            <a:pPr marL="514350" indent="-514350">
              <a:buFont typeface="+mj-lt"/>
              <a:buAutoNum type="arabicPeriod"/>
            </a:pPr>
            <a:r>
              <a:rPr lang="en-AU"/>
              <a:t>Establishing goals at the start of your career and at the beginning or each year or cycle.</a:t>
            </a:r>
          </a:p>
          <a:p>
            <a:pPr marL="514350" indent="-514350">
              <a:buFont typeface="+mj-lt"/>
              <a:buAutoNum type="arabicPeriod"/>
            </a:pPr>
            <a:endParaRPr lang="en-AU"/>
          </a:p>
          <a:p>
            <a:pPr marL="514350" indent="-514350">
              <a:buFont typeface="+mj-lt"/>
              <a:buAutoNum type="arabicPeriod"/>
            </a:pPr>
            <a:r>
              <a:rPr lang="en-AU"/>
              <a:t>Core learning for your role</a:t>
            </a:r>
            <a:br>
              <a:rPr lang="en-AU"/>
            </a:br>
            <a:endParaRPr lang="en-AU"/>
          </a:p>
          <a:p>
            <a:pPr marL="514350" indent="-514350">
              <a:buFont typeface="+mj-lt"/>
              <a:buAutoNum type="arabicPeriod"/>
            </a:pPr>
            <a:r>
              <a:rPr lang="en-AU"/>
              <a:t>Pursue rank and promotion at your own pace to create the AAFC career you want .</a:t>
            </a:r>
            <a:br>
              <a:rPr lang="en-AU"/>
            </a:br>
            <a:endParaRPr lang="en-AU"/>
          </a:p>
          <a:p>
            <a:pPr marL="514350" indent="-514350">
              <a:buFont typeface="+mj-lt"/>
              <a:buAutoNum type="arabicPeriod"/>
            </a:pPr>
            <a:r>
              <a:rPr lang="en-AU" b="1"/>
              <a:t>Current member – focus on growth not promotion</a:t>
            </a:r>
          </a:p>
          <a:p>
            <a:pPr lvl="1"/>
            <a:r>
              <a:rPr lang="en-AU"/>
              <a:t>Pick the mentor you want to support your growth in areas of interest or expertise</a:t>
            </a:r>
          </a:p>
          <a:p>
            <a:pPr lvl="1"/>
            <a:r>
              <a:rPr lang="en-AU"/>
              <a:t>Self directed, purpose driven learning to inform your own career, at your own pace</a:t>
            </a:r>
          </a:p>
          <a:p>
            <a:pPr lvl="1"/>
            <a:r>
              <a:rPr lang="en-AU"/>
              <a:t>A personal log book – to capture growth, conversations, reflections, share with others to demonstrate your personal development and achievements. </a:t>
            </a:r>
          </a:p>
          <a:p>
            <a:pPr marL="514350" indent="-514350">
              <a:buFont typeface="+mj-lt"/>
              <a:buAutoNum type="arabicPeriod"/>
            </a:pPr>
            <a:endParaRPr lang="en-AU"/>
          </a:p>
          <a:p>
            <a:pPr marL="514350" indent="-514350">
              <a:buFont typeface="+mj-lt"/>
              <a:buAutoNum type="arabicPeriod"/>
            </a:pPr>
            <a:r>
              <a:rPr lang="en-AU" b="1"/>
              <a:t>Current member – Pursue promotion </a:t>
            </a:r>
          </a:p>
          <a:p>
            <a:pPr lvl="1"/>
            <a:r>
              <a:rPr lang="en-AU"/>
              <a:t>Pick the mentor you want to support your development to meet promotion requirements and expertise</a:t>
            </a:r>
          </a:p>
          <a:p>
            <a:pPr lvl="1"/>
            <a:r>
              <a:rPr lang="en-AU"/>
              <a:t>Self directed, promotion driven learning as evidence of growth and skill. </a:t>
            </a:r>
          </a:p>
          <a:p>
            <a:pPr lvl="1"/>
            <a:r>
              <a:rPr lang="en-AU"/>
              <a:t>A personal log book – to capture evidence, conversations, reflections, share with others to demonstrate your growth and readiness for promotion. </a:t>
            </a:r>
          </a:p>
          <a:p>
            <a:pPr lvl="1"/>
            <a:endParaRPr lang="en-AU"/>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As an OC/ CO how can you support? </a:t>
            </a:r>
          </a:p>
          <a:p>
            <a:r>
              <a:rPr lang="en-AU"/>
              <a:t>- Have you informed your SQN or WG of the 2 different pathways they can take as a new adult volunteer to the AAFC?</a:t>
            </a:r>
          </a:p>
          <a:p>
            <a:endParaRPr lang="en-AU"/>
          </a:p>
        </p:txBody>
      </p:sp>
      <p:sp>
        <p:nvSpPr>
          <p:cNvPr id="4" name="Slide Number Placeholder 3"/>
          <p:cNvSpPr>
            <a:spLocks noGrp="1"/>
          </p:cNvSpPr>
          <p:nvPr>
            <p:ph type="sldNum" sz="quarter" idx="5"/>
          </p:nvPr>
        </p:nvSpPr>
        <p:spPr/>
        <p:txBody>
          <a:bodyPr/>
          <a:lstStyle/>
          <a:p>
            <a:fld id="{6E076F92-741C-4C20-82DF-520C2AD54B22}" type="slidenum">
              <a:rPr lang="en-AU" smtClean="0"/>
              <a:t>27</a:t>
            </a:fld>
            <a:endParaRPr lang="en-AU"/>
          </a:p>
        </p:txBody>
      </p:sp>
    </p:spTree>
    <p:extLst>
      <p:ext uri="{BB962C8B-B14F-4D97-AF65-F5344CB8AC3E}">
        <p14:creationId xmlns:p14="http://schemas.microsoft.com/office/powerpoint/2010/main" val="85891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implementing the AAFC Adult Program, it is important to consider the impacts, not only on your own personal development and growth, but the development of your team and staff in your care.</a:t>
            </a:r>
          </a:p>
          <a:p>
            <a:endParaRPr lang="en-AU"/>
          </a:p>
          <a:p>
            <a:r>
              <a:rPr lang="en-AU"/>
              <a:t>In the adult program you have opportunity to develop personal goals to pursue, these can be driven by your personal interest, promotion aspirations or recognition of skill or knowledge deficits.</a:t>
            </a:r>
          </a:p>
          <a:p>
            <a:endParaRPr lang="en-AU"/>
          </a:p>
          <a:p>
            <a:r>
              <a:rPr lang="en-AU"/>
              <a:t>With the team in your care, you have the opportunity within the Adult program to customise learning and training solutions, workshops in the ongoing development of your staff.</a:t>
            </a:r>
          </a:p>
          <a:p>
            <a:endParaRPr lang="en-AU"/>
          </a:p>
          <a:p>
            <a:r>
              <a:rPr lang="en-AU"/>
              <a:t>Implementation of such a new program will require patience, commitment, clear communication and role modelling AAFC values. But there will no doubt be pain points along the way and it is important to prepare just in case they occur and ensure you have the support of your leadership team in the process.</a:t>
            </a:r>
          </a:p>
          <a:p>
            <a:endParaRPr lang="en-AU"/>
          </a:p>
          <a:p>
            <a:pPr rtl="0" latinLnBrk="0"/>
            <a:r>
              <a:rPr lang="en-AU" sz="1600" b="1">
                <a:cs typeface="Arial" panose="020B0604020202020204" pitchFamily="34" charset="0"/>
              </a:rPr>
              <a:t>PAIN POINTS COULD INCLUDE:</a:t>
            </a:r>
            <a:endParaRPr lang="en-AU" sz="1600" b="1" i="0" u="none" strike="noStrike" kern="1200">
              <a:effectLst/>
              <a:cs typeface="Arial" panose="020B0604020202020204" pitchFamily="34" charset="0"/>
            </a:endParaRPr>
          </a:p>
          <a:p>
            <a:pPr eaLnBrk="1" fontAlgn="auto" hangingPunct="1">
              <a:spcBef>
                <a:spcPts val="0"/>
              </a:spcBef>
              <a:spcAft>
                <a:spcPts val="0"/>
              </a:spcAft>
              <a:defRPr/>
            </a:pPr>
            <a:endParaRPr lang="en-AU" sz="80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AU" sz="1200">
                <a:cs typeface="Arial" panose="020B0604020202020204" pitchFamily="34" charset="0"/>
              </a:rPr>
              <a:t>May face challenges in supporting all staff across the Adult Program, particularly when supporting a team with a wide variety of requirements.</a:t>
            </a:r>
          </a:p>
          <a:p>
            <a:pPr marL="171450" indent="-171450" eaLnBrk="1" fontAlgn="auto" hangingPunct="1">
              <a:spcBef>
                <a:spcPts val="0"/>
              </a:spcBef>
              <a:spcAft>
                <a:spcPts val="0"/>
              </a:spcAft>
              <a:buFont typeface="Arial" panose="020B0604020202020204" pitchFamily="34" charset="0"/>
              <a:buChar char="•"/>
              <a:defRPr/>
            </a:pPr>
            <a:endParaRPr lang="en-AU" sz="120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AU" sz="1200">
                <a:cs typeface="Arial" panose="020B0604020202020204" pitchFamily="34" charset="0"/>
              </a:rPr>
              <a:t>Onboarding of new staff may be difficult as familiarity with the new Adult Program  resources and approach will take time. </a:t>
            </a:r>
          </a:p>
          <a:p>
            <a:pPr marL="171450" indent="-171450" eaLnBrk="1" fontAlgn="auto" hangingPunct="1">
              <a:spcBef>
                <a:spcPts val="0"/>
              </a:spcBef>
              <a:spcAft>
                <a:spcPts val="0"/>
              </a:spcAft>
              <a:buFont typeface="Arial" panose="020B0604020202020204" pitchFamily="34" charset="0"/>
              <a:buChar char="•"/>
              <a:defRPr/>
            </a:pPr>
            <a:endParaRPr lang="en-AU" sz="120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AU" sz="1200">
                <a:cs typeface="Arial" panose="020B0604020202020204" pitchFamily="34" charset="0"/>
              </a:rPr>
              <a:t>Personal upskilling to grasp new Adult Program and Cadet Program, including new approaches to facilitation vs instruction.</a:t>
            </a:r>
          </a:p>
          <a:p>
            <a:pPr marL="171450" indent="-171450" eaLnBrk="1" fontAlgn="auto" hangingPunct="1">
              <a:spcBef>
                <a:spcPts val="0"/>
              </a:spcBef>
              <a:spcAft>
                <a:spcPts val="0"/>
              </a:spcAft>
              <a:buFont typeface="Arial" panose="020B0604020202020204" pitchFamily="34" charset="0"/>
              <a:buChar char="•"/>
              <a:defRPr/>
            </a:pPr>
            <a:endParaRPr lang="en-AU" sz="120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AU" sz="1200">
                <a:cs typeface="Arial" panose="020B0604020202020204" pitchFamily="34" charset="0"/>
              </a:rPr>
              <a:t>Providing support to your team to implement the Adult Program toward their own personal development and growth.</a:t>
            </a:r>
          </a:p>
          <a:p>
            <a:pPr marL="171450" indent="-171450">
              <a:buFont typeface="Arial" panose="020B0604020202020204" pitchFamily="34" charset="0"/>
              <a:buChar char="•"/>
            </a:pPr>
            <a:endParaRPr lang="en-AU"/>
          </a:p>
          <a:p>
            <a:endParaRPr lang="en-AU"/>
          </a:p>
        </p:txBody>
      </p:sp>
      <p:sp>
        <p:nvSpPr>
          <p:cNvPr id="4" name="Slide Number Placeholder 3"/>
          <p:cNvSpPr>
            <a:spLocks noGrp="1"/>
          </p:cNvSpPr>
          <p:nvPr>
            <p:ph type="sldNum" sz="quarter" idx="5"/>
          </p:nvPr>
        </p:nvSpPr>
        <p:spPr/>
        <p:txBody>
          <a:bodyPr/>
          <a:lstStyle/>
          <a:p>
            <a:fld id="{6E076F92-741C-4C20-82DF-520C2AD54B22}" type="slidenum">
              <a:rPr lang="en-AU" smtClean="0"/>
              <a:t>28</a:t>
            </a:fld>
            <a:endParaRPr lang="en-AU"/>
          </a:p>
        </p:txBody>
      </p:sp>
    </p:spTree>
    <p:extLst>
      <p:ext uri="{BB962C8B-B14F-4D97-AF65-F5344CB8AC3E}">
        <p14:creationId xmlns:p14="http://schemas.microsoft.com/office/powerpoint/2010/main" val="2461213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Facilitates individual development as all members of the AAFC community are afforded the opportunity for personal growth and development (physically, cognitively, emotionally) and the AAFC recognises the skills, experience, and contributions of individuals.</a:t>
            </a:r>
          </a:p>
          <a:p>
            <a:endParaRPr lang="en-AU"/>
          </a:p>
          <a:p>
            <a:r>
              <a:rPr lang="en-AU"/>
              <a:t>Is recognised as a valuable community where a shared passion for personal and cadet development fuels a sense of belonging. The opportunities provided by the AAFC helps members to foster a sense of social concern, a willingness to contribute to community and life-long thinking of one’s social impact. All members of the AAFC community are recognised for the value that they bring to the organisation as well as to the broader Australian community.</a:t>
            </a:r>
          </a:p>
          <a:p>
            <a:endParaRPr lang="en-AU"/>
          </a:p>
          <a:p>
            <a:r>
              <a:rPr lang="en-AU"/>
              <a:t>The ultimate end state is success in delivering the AAFC’s enduring mission to inspire and develop young people in an air and space environment to achieve and maximise their potential to contribute to Australia’s future success.</a:t>
            </a:r>
          </a:p>
          <a:p>
            <a:endParaRPr lang="en-AU"/>
          </a:p>
          <a:p>
            <a:pPr marL="0" indent="0" algn="l">
              <a:buNone/>
            </a:pPr>
            <a:r>
              <a:rPr lang="en-AU" sz="1200" b="0" i="0" u="none" strike="noStrike" baseline="0">
                <a:solidFill>
                  <a:srgbClr val="002842"/>
                </a:solidFill>
              </a:rPr>
              <a:t>The Adult Program in alignment with the AAFC learning strategy aims to provide an environment that equips, develops and empowers Adult Volunteers to be:</a:t>
            </a:r>
          </a:p>
          <a:p>
            <a:pPr algn="l"/>
            <a:r>
              <a:rPr lang="en-AU" sz="1200">
                <a:solidFill>
                  <a:srgbClr val="002842"/>
                </a:solidFill>
              </a:rPr>
              <a:t>D</a:t>
            </a:r>
            <a:r>
              <a:rPr lang="en-AU" sz="1200" b="0" i="0" u="none" strike="noStrike" baseline="0">
                <a:solidFill>
                  <a:srgbClr val="002842"/>
                </a:solidFill>
              </a:rPr>
              <a:t>riven by a desire to provide the best cadet experience possible</a:t>
            </a:r>
          </a:p>
          <a:p>
            <a:pPr algn="l"/>
            <a:r>
              <a:rPr lang="en-AU" sz="1200">
                <a:solidFill>
                  <a:srgbClr val="002842"/>
                </a:solidFill>
              </a:rPr>
              <a:t>E</a:t>
            </a:r>
            <a:r>
              <a:rPr lang="en-AU" sz="1200" b="0" i="0" u="none" strike="noStrike" baseline="0">
                <a:solidFill>
                  <a:srgbClr val="002842"/>
                </a:solidFill>
              </a:rPr>
              <a:t>nthusiastic facilitators, working with the cadets to educate, challenge, excite and engage them in the Air and Space community</a:t>
            </a:r>
          </a:p>
          <a:p>
            <a:pPr algn="l"/>
            <a:r>
              <a:rPr lang="en-AU" sz="1200">
                <a:solidFill>
                  <a:srgbClr val="002842"/>
                </a:solidFill>
              </a:rPr>
              <a:t>E</a:t>
            </a:r>
            <a:r>
              <a:rPr lang="en-AU" sz="1200" b="0" i="0" u="none" strike="noStrike" baseline="0">
                <a:solidFill>
                  <a:srgbClr val="002842"/>
                </a:solidFill>
              </a:rPr>
              <a:t>ffective communicators, able to facilitate opportunities for the cadets to build knowledge and gain experience in ways that are meaningful to them.</a:t>
            </a:r>
          </a:p>
          <a:p>
            <a:pPr algn="l"/>
            <a:r>
              <a:rPr lang="en-AU" sz="1200">
                <a:solidFill>
                  <a:srgbClr val="002842"/>
                </a:solidFill>
              </a:rPr>
              <a:t>Focused on</a:t>
            </a:r>
            <a:r>
              <a:rPr lang="en-AU" sz="1200" b="0" i="0" u="none" strike="noStrike" baseline="0">
                <a:solidFill>
                  <a:srgbClr val="002842"/>
                </a:solidFill>
              </a:rPr>
              <a:t> fostering the growth and development of cadets by acting as role models, specifically by showing their commitment to lifelong learning, leadership, and personal/professional development.</a:t>
            </a:r>
          </a:p>
          <a:p>
            <a:pPr algn="l"/>
            <a:r>
              <a:rPr lang="en-AU" sz="1200">
                <a:solidFill>
                  <a:srgbClr val="002842"/>
                </a:solidFill>
              </a:rPr>
              <a:t>C</a:t>
            </a:r>
            <a:r>
              <a:rPr lang="en-AU" sz="1200" b="0" i="0" u="none" strike="noStrike" baseline="0">
                <a:solidFill>
                  <a:srgbClr val="002842"/>
                </a:solidFill>
              </a:rPr>
              <a:t>apable and qualified - AAFC adult volunteers are trained to lead, to deliver their functional roles and responsibilities, and most importantly to deliver an exceptional experience for the cadets that is consistent across the country.</a:t>
            </a:r>
          </a:p>
          <a:p>
            <a:pPr algn="l"/>
            <a:r>
              <a:rPr lang="en-AU" sz="1200" b="0" i="0" u="none" strike="noStrike" baseline="0">
                <a:solidFill>
                  <a:srgbClr val="002842"/>
                </a:solidFill>
              </a:rPr>
              <a:t>Leaders who demonstrate to the cadets the important leadership qualities woven into the </a:t>
            </a:r>
            <a:r>
              <a:rPr lang="en-AU" sz="1200" b="1" i="0" u="none" strike="noStrike" baseline="0"/>
              <a:t>Cadet Program </a:t>
            </a:r>
            <a:r>
              <a:rPr lang="en-AU" sz="1200" b="0" i="0" u="none" strike="noStrike" baseline="0">
                <a:solidFill>
                  <a:srgbClr val="002842"/>
                </a:solidFill>
              </a:rPr>
              <a:t>via their personal and professional interactions.</a:t>
            </a:r>
            <a:endParaRPr lang="en-AU"/>
          </a:p>
          <a:p>
            <a:endParaRPr lang="en-AU"/>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As an OC/ CO how can you support? </a:t>
            </a:r>
          </a:p>
          <a:p>
            <a:pPr marL="171450" indent="-171450">
              <a:buFontTx/>
              <a:buChar char="-"/>
            </a:pPr>
            <a:r>
              <a:rPr lang="en-AU"/>
              <a:t>Have you shared and provided links to the CONOPS or Learning Strategy with your SQN’s and WG’s?</a:t>
            </a:r>
          </a:p>
          <a:p>
            <a:pPr marL="0" indent="0">
              <a:buFontTx/>
              <a:buNone/>
            </a:pPr>
            <a:endParaRPr lang="en-AU"/>
          </a:p>
        </p:txBody>
      </p:sp>
      <p:sp>
        <p:nvSpPr>
          <p:cNvPr id="4" name="Slide Number Placeholder 3"/>
          <p:cNvSpPr>
            <a:spLocks noGrp="1"/>
          </p:cNvSpPr>
          <p:nvPr>
            <p:ph type="sldNum" sz="quarter" idx="5"/>
          </p:nvPr>
        </p:nvSpPr>
        <p:spPr/>
        <p:txBody>
          <a:bodyPr/>
          <a:lstStyle/>
          <a:p>
            <a:fld id="{6E076F92-741C-4C20-82DF-520C2AD54B22}" type="slidenum">
              <a:rPr lang="en-AU" smtClean="0"/>
              <a:t>29</a:t>
            </a:fld>
            <a:endParaRPr lang="en-AU"/>
          </a:p>
        </p:txBody>
      </p:sp>
    </p:spTree>
    <p:extLst>
      <p:ext uri="{BB962C8B-B14F-4D97-AF65-F5344CB8AC3E}">
        <p14:creationId xmlns:p14="http://schemas.microsoft.com/office/powerpoint/2010/main" val="397109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Topics – NEW OPPORTUNITY</a:t>
            </a:r>
          </a:p>
          <a:p>
            <a:endParaRPr lang="en-AU"/>
          </a:p>
          <a:p>
            <a:r>
              <a:rPr lang="en-AU"/>
              <a:t>Print bronze and silver field skills Los</a:t>
            </a:r>
          </a:p>
          <a:p>
            <a:r>
              <a:rPr lang="en-AU"/>
              <a:t>Print off Adv </a:t>
            </a:r>
            <a:r>
              <a:rPr lang="en-AU" err="1"/>
              <a:t>Trg</a:t>
            </a:r>
            <a:r>
              <a:rPr lang="en-AU"/>
              <a:t> SI</a:t>
            </a:r>
          </a:p>
          <a:p>
            <a:r>
              <a:rPr lang="en-AU"/>
              <a:t>Aviation: what can Cadets achieve that is practical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96BFE-67D5-4F29-8E68-53C4C373B2D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33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solidFill>
                  <a:schemeClr val="accent1">
                    <a:lumMod val="75000"/>
                  </a:schemeClr>
                </a:solidFill>
                <a:latin typeface="Arial" panose="020B0604020202020204" pitchFamily="34" charset="0"/>
                <a:cs typeface="Arial" panose="020B0604020202020204" pitchFamily="34" charset="0"/>
              </a:rPr>
              <a:t>What is Positive Youth Development (PYD)?</a:t>
            </a:r>
          </a:p>
          <a:p>
            <a:pPr marL="173336" indent="-173336">
              <a:buFont typeface="Arial" panose="020B0604020202020204" pitchFamily="34" charset="0"/>
              <a:buChar char="•"/>
            </a:pPr>
            <a:r>
              <a:rPr lang="en-AU" b="0" dirty="0" smtClean="0">
                <a:solidFill>
                  <a:schemeClr val="tx1"/>
                </a:solidFill>
                <a:latin typeface="Arial" panose="020B0604020202020204" pitchFamily="34" charset="0"/>
                <a:cs typeface="Arial" panose="020B0604020202020204" pitchFamily="34" charset="0"/>
              </a:rPr>
              <a:t>A theoretical, evidence-based approach to conceptualising healthy and productive youth development. PYD is both rooted in the theoretical traditions of developmental psychology, and fuelled by newer emphases on nurturing the potentialities of youth more than addressing their supposed deficits</a:t>
            </a:r>
          </a:p>
          <a:p>
            <a:pPr marL="173336" indent="-173336">
              <a:buFont typeface="Arial" panose="020B0604020202020204" pitchFamily="34" charset="0"/>
              <a:buChar char="•"/>
            </a:pPr>
            <a:r>
              <a:rPr lang="en-AU" b="0" dirty="0" smtClean="0">
                <a:solidFill>
                  <a:schemeClr val="tx1"/>
                </a:solidFill>
                <a:latin typeface="Arial" panose="020B0604020202020204" pitchFamily="34" charset="0"/>
                <a:cs typeface="Arial" panose="020B0604020202020204" pitchFamily="34" charset="0"/>
              </a:rPr>
              <a:t>A structured process aimed toward both guiding youth through the challenges of adolescence and preparing them to the transition into adult life</a:t>
            </a:r>
          </a:p>
          <a:p>
            <a:pPr marL="173336" indent="-173336">
              <a:buFont typeface="Arial" panose="020B0604020202020204" pitchFamily="34" charset="0"/>
              <a:buChar char="•"/>
            </a:pPr>
            <a:r>
              <a:rPr lang="en-AU" b="0" dirty="0" smtClean="0">
                <a:solidFill>
                  <a:schemeClr val="tx1"/>
                </a:solidFill>
                <a:latin typeface="Arial" panose="020B0604020202020204" pitchFamily="34" charset="0"/>
                <a:cs typeface="Arial" panose="020B0604020202020204" pitchFamily="34" charset="0"/>
              </a:rPr>
              <a:t>A philosophical view that recognises the important role of:</a:t>
            </a:r>
          </a:p>
          <a:p>
            <a:pPr marL="676565" lvl="1" indent="-173336">
              <a:buFont typeface="Wingdings" panose="05000000000000000000" pitchFamily="2" charset="2"/>
              <a:buChar char="Ø"/>
            </a:pPr>
            <a:r>
              <a:rPr lang="en-AU" dirty="0">
                <a:latin typeface="Arial" panose="020B0604020202020204" pitchFamily="34" charset="0"/>
                <a:cs typeface="Arial" panose="020B0604020202020204" pitchFamily="34" charset="0"/>
              </a:rPr>
              <a:t>developmental contexts in shaping values and identity</a:t>
            </a:r>
          </a:p>
          <a:p>
            <a:pPr marL="676565" lvl="1" indent="-173336">
              <a:buFont typeface="Wingdings" panose="05000000000000000000" pitchFamily="2" charset="2"/>
              <a:buChar char="Ø"/>
            </a:pPr>
            <a:r>
              <a:rPr lang="en-AU" dirty="0">
                <a:latin typeface="Arial" panose="020B0604020202020204" pitchFamily="34" charset="0"/>
                <a:cs typeface="Arial" panose="020B0604020202020204" pitchFamily="34" charset="0"/>
              </a:rPr>
              <a:t>youth themselves as agents of their own development</a:t>
            </a:r>
          </a:p>
          <a:p>
            <a:r>
              <a:rPr lang="en-AU" b="1" dirty="0">
                <a:solidFill>
                  <a:schemeClr val="accent1"/>
                </a:solidFill>
                <a:latin typeface="Montserrat ExtraBold" pitchFamily="2" charset="0"/>
                <a:cs typeface="Arial" panose="020B0604020202020204" pitchFamily="34" charset="0"/>
              </a:rPr>
              <a:t>The Six C’s</a:t>
            </a:r>
          </a:p>
          <a:p>
            <a:pPr marL="173336" indent="-173336">
              <a:buFont typeface="Arial" panose="020B0604020202020204" pitchFamily="34" charset="0"/>
              <a:buChar char="•"/>
            </a:pPr>
            <a:r>
              <a:rPr lang="en-AU" b="0" dirty="0" smtClean="0">
                <a:solidFill>
                  <a:schemeClr val="accent2"/>
                </a:solidFill>
                <a:latin typeface="Arial" panose="020B0604020202020204" pitchFamily="34" charset="0"/>
                <a:cs typeface="Arial" panose="020B0604020202020204" pitchFamily="34" charset="0"/>
              </a:rPr>
              <a:t>The 6Cs framework is a globally-recognised framework for implementing positive youth development. The framework ensures the AAFC program will be focusing not on ‘fixing’ cadets behaviour but shaping, building, and nurturing their beliefs, behaviours, knowledge, attributes and skills. </a:t>
            </a:r>
          </a:p>
          <a:p>
            <a:pPr marL="173336" indent="-173336">
              <a:buFont typeface="Arial" panose="020B0604020202020204" pitchFamily="34" charset="0"/>
              <a:buChar char="•"/>
            </a:pPr>
            <a:r>
              <a:rPr lang="en-AU" b="0" dirty="0" smtClean="0">
                <a:solidFill>
                  <a:schemeClr val="accent2"/>
                </a:solidFill>
                <a:latin typeface="Arial" panose="020B0604020202020204" pitchFamily="34" charset="0"/>
                <a:cs typeface="Arial" panose="020B0604020202020204" pitchFamily="34" charset="0"/>
              </a:rPr>
              <a:t>The pro-social approach to the program engages cadets within their communities, schools, organisations, peer groups and AAFC adults in a manner that is productive and constructive to their development. </a:t>
            </a:r>
          </a:p>
          <a:p>
            <a:pPr marL="173336" indent="-173336">
              <a:buFont typeface="Arial" panose="020B0604020202020204" pitchFamily="34" charset="0"/>
              <a:buChar char="•"/>
            </a:pPr>
            <a:r>
              <a:rPr lang="en-AU" dirty="0">
                <a:latin typeface="Arial" panose="020B0604020202020204" pitchFamily="34" charset="0"/>
                <a:cs typeface="Arial" panose="020B0604020202020204" pitchFamily="34" charset="0"/>
              </a:rPr>
              <a:t>A framework to assist in preparing young people for community life through fostering healthy exploration of physical, cognitive and development. </a:t>
            </a:r>
            <a:endParaRPr lang="en-AU" b="0" dirty="0" smtClean="0">
              <a:solidFill>
                <a:schemeClr val="accent2"/>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AU" b="0" dirty="0" smtClean="0">
                <a:solidFill>
                  <a:schemeClr val="accent2"/>
                </a:solidFill>
                <a:latin typeface="Arial" panose="020B0604020202020204" pitchFamily="34" charset="0"/>
                <a:cs typeface="Arial" panose="020B0604020202020204" pitchFamily="34" charset="0"/>
              </a:rPr>
              <a:t>Emphasis on continual feedback loops with their networks to help them be productive, connect positively with others, navigate challenges and become self-sufficient emerging adults. </a:t>
            </a:r>
          </a:p>
          <a:p>
            <a:pPr marL="173336" indent="-173336">
              <a:buFont typeface="Arial" panose="020B0604020202020204" pitchFamily="34" charset="0"/>
              <a:buChar char="•"/>
            </a:pPr>
            <a:r>
              <a:rPr lang="en-AU" dirty="0">
                <a:solidFill>
                  <a:schemeClr val="accent4"/>
                </a:solidFill>
              </a:rPr>
              <a:t>The PDL framework acts as a cohesive thread that runs through all learning and cadets will be challenged to grow these qualities year on year. </a:t>
            </a:r>
            <a:endParaRPr lang="en-AU" b="0" dirty="0" smtClean="0">
              <a:solidFill>
                <a:schemeClr val="accent2"/>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1EDF34-4CB9-44C3-974C-DB1907C3FC10}" type="slidenum">
              <a:rPr kumimoji="0" lang="en-AU"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AU"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32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Get out what they put in</a:t>
            </a:r>
          </a:p>
          <a:p>
            <a:r>
              <a:rPr lang="en-AU"/>
              <a:t>Not outcome driven</a:t>
            </a:r>
          </a:p>
          <a:p>
            <a:r>
              <a:rPr lang="en-AU"/>
              <a:t>Have some PDE nights where there is engagement between cadets and staff – so requires programming, but also requires flexibility</a:t>
            </a:r>
          </a:p>
          <a:p>
            <a:r>
              <a:rPr lang="en-AU"/>
              <a:t>Cadets could do the same mission multiple times – </a:t>
            </a:r>
            <a:r>
              <a:rPr lang="en-AU" err="1"/>
              <a:t>eg</a:t>
            </a:r>
            <a:r>
              <a:rPr lang="en-AU"/>
              <a:t> 2 lots of work experience OR RSPCA one year and the cancer council next year</a:t>
            </a:r>
          </a:p>
          <a:p>
            <a:r>
              <a:rPr lang="en-AU"/>
              <a:t>Programming guidance around senior phase missions</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926D2-23E9-4B53-9887-00D54FB1663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49741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76F92-741C-4C20-82DF-520C2AD54B2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71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The intent of the Adult Program – </a:t>
            </a:r>
          </a:p>
          <a:p>
            <a:r>
              <a:rPr lang="en-AU"/>
              <a:t>The AAFC actively promotes the learning of adult volunteers to fulfil their roles, to best enable them to deliver the desired experience for the cadets, and to enable their performance and personal growth. Adult volunteer involvement with the AAFC is designed against five principles:</a:t>
            </a:r>
          </a:p>
          <a:p>
            <a:endParaRPr lang="en-AU"/>
          </a:p>
          <a:p>
            <a:r>
              <a:rPr lang="en-AU"/>
              <a:t>• Leadership at all levels. All adults model and promote AAFC leadership qualities for cadets and other adults.</a:t>
            </a:r>
          </a:p>
          <a:p>
            <a:r>
              <a:rPr lang="en-AU"/>
              <a:t>• Learning supports AAFC resilience and agility. The Adult Program supports efficient onboarding, underpins capability development across the AAFC that is scalable, and helps build community within the organisation.</a:t>
            </a:r>
          </a:p>
          <a:p>
            <a:r>
              <a:rPr lang="en-AU"/>
              <a:t>• Valuing the adults. Personal and Professional Growth (PPG) instils appreciation of adults’ vital role in delivering the cadet program and meeting AAFC’s mission and aims.</a:t>
            </a:r>
          </a:p>
          <a:p>
            <a:r>
              <a:rPr lang="en-AU"/>
              <a:t>• A strong and distinct AAFC community. The Adult Program learning ecosystem fuels a sense of belonging to the AAFC, built around shared passions for youth development, as well as interest in the RAAF and the air and space environment.</a:t>
            </a:r>
          </a:p>
          <a:p>
            <a:r>
              <a:rPr lang="en-AU"/>
              <a:t>• Skill and knowledge utilisation. The incoming skills of adults are leveraged, and AAFC learning and development is transferable to contexts outside AAFC.</a:t>
            </a:r>
          </a:p>
          <a:p>
            <a:endParaRPr lang="en-AU"/>
          </a:p>
          <a:p>
            <a:r>
              <a:rPr lang="en-AU" b="1"/>
              <a:t>How learning is delivered across The Adult Program - </a:t>
            </a:r>
          </a:p>
          <a:p>
            <a:r>
              <a:rPr lang="en-AU"/>
              <a:t>The learning delivered through the Adult Program is a collection of smaller programs based around three key streams: organisational understanding, roles and functions, and leadership. Each of these streams is aimed at ensuring adults have access to the right information at the right time, with the right behavioural and values-based guides and information. </a:t>
            </a:r>
          </a:p>
          <a:p>
            <a:endParaRPr lang="en-AU"/>
          </a:p>
          <a:p>
            <a:r>
              <a:rPr lang="en-AU"/>
              <a:t>The approach taken by the Adult Program acknowledges and reflects changes in society and considers the learning needs, experiences, and expectations of learners as individuals. It embraces leading-edge methods and development in learning theory and embraces new technology. The curriculum delivers a personalised experience that understands different learning styles and adapts to those different characteristics. Learners are helped to absorb knowledge and experience in a meaningful and applied way.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As an OC/ CO how can you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 Do you have a good understanding of the buddy and mentor framework or do you need additional support? </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76F92-741C-4C20-82DF-520C2AD54B2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23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DEV NOTES:</a:t>
            </a:r>
          </a:p>
          <a:p>
            <a:endParaRPr lang="en-AU"/>
          </a:p>
          <a:p>
            <a:r>
              <a:rPr lang="en-AU"/>
              <a:t>Please create a POPUP (in a new window) to  show additional text from the </a:t>
            </a:r>
            <a:r>
              <a:rPr lang="en-AU" err="1"/>
              <a:t>textlink</a:t>
            </a:r>
            <a:r>
              <a:rPr lang="en-AU"/>
              <a:t>:  </a:t>
            </a:r>
            <a:r>
              <a:rPr lang="en-AU" sz="1400" u="sng">
                <a:solidFill>
                  <a:srgbClr val="00B0F0"/>
                </a:solidFill>
                <a:latin typeface="Arial" panose="020B0604020202020204" pitchFamily="34" charset="0"/>
                <a:ea typeface="Open Sans" panose="020B0606030504020204" pitchFamily="34" charset="0"/>
                <a:cs typeface="Arial" panose="020B0604020202020204" pitchFamily="34" charset="0"/>
              </a:rPr>
              <a:t>70-20-10 learning methodology</a:t>
            </a:r>
          </a:p>
          <a:p>
            <a:endParaRPr lang="en-AU" sz="1400" u="sng">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AU" sz="1400" u="sng">
                <a:solidFill>
                  <a:srgbClr val="00B0F0"/>
                </a:solidFill>
                <a:latin typeface="Arial" panose="020B0604020202020204" pitchFamily="34" charset="0"/>
                <a:ea typeface="Open Sans" panose="020B0606030504020204" pitchFamily="34" charset="0"/>
                <a:cs typeface="Arial" panose="020B0604020202020204" pitchFamily="34" charset="0"/>
              </a:rPr>
              <a:t>POPUP: 70-20-10 learning model</a:t>
            </a:r>
          </a:p>
          <a:p>
            <a:endParaRPr lang="en-AU" sz="1400" u="sng">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AU" sz="1400" b="1" u="none">
                <a:solidFill>
                  <a:srgbClr val="00B0F0"/>
                </a:solidFill>
                <a:latin typeface="Arial" panose="020B0604020202020204" pitchFamily="34" charset="0"/>
                <a:ea typeface="Open Sans" panose="020B0606030504020204" pitchFamily="34" charset="0"/>
                <a:cs typeface="Arial" panose="020B0604020202020204" pitchFamily="34" charset="0"/>
              </a:rPr>
              <a:t>70-20-10 learning model</a:t>
            </a:r>
          </a:p>
          <a:p>
            <a:pPr algn="l">
              <a:buFont typeface="Arial" panose="020B0604020202020204" pitchFamily="34" charset="0"/>
              <a:buNone/>
            </a:pPr>
            <a:r>
              <a:rPr lang="en-AU"/>
              <a:t>The 70-20-10 learning model </a:t>
            </a:r>
            <a:r>
              <a:rPr lang="en-AU" b="0" i="0">
                <a:solidFill>
                  <a:srgbClr val="212721"/>
                </a:solidFill>
                <a:effectLst/>
                <a:latin typeface="Roboto" panose="02000000000000000000" pitchFamily="2" charset="0"/>
              </a:rPr>
              <a:t>or concept was developed by Morgan McCall, Robert W. </a:t>
            </a:r>
            <a:r>
              <a:rPr lang="en-AU" b="0" i="0" err="1">
                <a:solidFill>
                  <a:srgbClr val="212721"/>
                </a:solidFill>
                <a:effectLst/>
                <a:latin typeface="Roboto" panose="02000000000000000000" pitchFamily="2" charset="0"/>
              </a:rPr>
              <a:t>Eichinger</a:t>
            </a:r>
            <a:r>
              <a:rPr lang="en-AU" b="0" i="0">
                <a:solidFill>
                  <a:srgbClr val="212721"/>
                </a:solidFill>
                <a:effectLst/>
                <a:latin typeface="Roboto" panose="02000000000000000000" pitchFamily="2" charset="0"/>
              </a:rPr>
              <a:t>, and Michael M. Lombardo at the </a:t>
            </a:r>
            <a:r>
              <a:rPr lang="en-AU" b="0" i="0" u="none" strike="noStrike" err="1">
                <a:solidFill>
                  <a:srgbClr val="212721"/>
                </a:solidFill>
                <a:effectLst/>
                <a:latin typeface="Roboto" panose="02000000000000000000" pitchFamily="2" charset="0"/>
                <a:hlinkClick r:id="rId3"/>
              </a:rPr>
              <a:t>Center</a:t>
            </a:r>
            <a:r>
              <a:rPr lang="en-AU" b="0" i="0" u="none" strike="noStrike">
                <a:solidFill>
                  <a:srgbClr val="212721"/>
                </a:solidFill>
                <a:effectLst/>
                <a:latin typeface="Roboto" panose="02000000000000000000" pitchFamily="2" charset="0"/>
                <a:hlinkClick r:id="rId3"/>
              </a:rPr>
              <a:t> for Creative Leadership</a:t>
            </a:r>
            <a:r>
              <a:rPr lang="en-AU" b="0" i="0" u="none" strike="noStrike">
                <a:solidFill>
                  <a:srgbClr val="212721"/>
                </a:solidFill>
                <a:effectLst/>
                <a:latin typeface="Roboto" panose="02000000000000000000" pitchFamily="2" charset="0"/>
              </a:rPr>
              <a:t>.</a:t>
            </a:r>
            <a:r>
              <a:rPr lang="en-AU" b="0" i="0">
                <a:solidFill>
                  <a:srgbClr val="212721"/>
                </a:solidFill>
                <a:effectLst/>
                <a:latin typeface="Roboto" panose="02000000000000000000" pitchFamily="2" charset="0"/>
              </a:rPr>
              <a:t/>
            </a:r>
            <a:br>
              <a:rPr lang="en-AU" b="0" i="0">
                <a:solidFill>
                  <a:srgbClr val="212721"/>
                </a:solidFill>
                <a:effectLst/>
                <a:latin typeface="Roboto" panose="02000000000000000000" pitchFamily="2" charset="0"/>
              </a:rPr>
            </a:br>
            <a:r>
              <a:rPr lang="en-AU" b="0" i="0">
                <a:solidFill>
                  <a:srgbClr val="212721"/>
                </a:solidFill>
                <a:effectLst/>
                <a:latin typeface="Roboto" panose="02000000000000000000" pitchFamily="2" charset="0"/>
              </a:rPr>
              <a:t>It basically looks at how learning occurs:</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70%</a:t>
            </a:r>
            <a:r>
              <a:rPr lang="en-AU" b="0" i="0">
                <a:solidFill>
                  <a:srgbClr val="212721"/>
                </a:solidFill>
                <a:effectLst/>
                <a:latin typeface="Roboto" panose="02000000000000000000" pitchFamily="2" charset="0"/>
              </a:rPr>
              <a:t> of our learning generally occurs from real life and on-the-job experiences, tasks, and problem solving. Those ad-hoc conversations are actually very important! </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20%</a:t>
            </a:r>
            <a:r>
              <a:rPr lang="en-AU" b="0" i="0">
                <a:solidFill>
                  <a:srgbClr val="212721"/>
                </a:solidFill>
                <a:effectLst/>
                <a:latin typeface="Roboto" panose="02000000000000000000" pitchFamily="2" charset="0"/>
              </a:rPr>
              <a:t> of our learning generally occurs observing and working with role models/mentors who can provide us with feedback to learn and grow.</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10%</a:t>
            </a:r>
            <a:r>
              <a:rPr lang="en-AU" b="0" i="0">
                <a:solidFill>
                  <a:srgbClr val="212721"/>
                </a:solidFill>
                <a:effectLst/>
                <a:latin typeface="Roboto" panose="02000000000000000000" pitchFamily="2" charset="0"/>
              </a:rPr>
              <a:t> of our learning generally occurs from formal training opportunities (which can be online, face-to-face or however they are delivered).</a:t>
            </a:r>
          </a:p>
          <a:p>
            <a:r>
              <a:rPr lang="en-AU"/>
              <a:t>Reference: </a:t>
            </a:r>
            <a:r>
              <a:rPr lang="en-AU">
                <a:hlinkClick r:id="rId4"/>
              </a:rPr>
              <a:t>Learning Philosophy | Human Resources (princeton.edu)</a:t>
            </a:r>
            <a:endParaRPr lang="en-AU"/>
          </a:p>
          <a:p>
            <a:endParaRPr lang="en-AU"/>
          </a:p>
          <a:p>
            <a:r>
              <a:rPr lang="en-AU"/>
              <a:t>For more detailed information, go to: </a:t>
            </a:r>
            <a:r>
              <a:rPr lang="en-AU">
                <a:hlinkClick r:id="rId5"/>
              </a:rPr>
              <a:t>Primer-702010-into-action.pdf (702010institute.com)</a:t>
            </a:r>
            <a:endParaRPr lang="en-AU"/>
          </a:p>
        </p:txBody>
      </p:sp>
      <p:sp>
        <p:nvSpPr>
          <p:cNvPr id="4" name="Slide Number Placeholder 3"/>
          <p:cNvSpPr>
            <a:spLocks noGrp="1"/>
          </p:cNvSpPr>
          <p:nvPr>
            <p:ph type="sldNum" sz="quarter" idx="5"/>
          </p:nvPr>
        </p:nvSpPr>
        <p:spPr/>
        <p:txBody>
          <a:bodyPr/>
          <a:lstStyle/>
          <a:p>
            <a:fld id="{6E076F92-741C-4C20-82DF-520C2AD54B22}" type="slidenum">
              <a:rPr lang="en-AU" smtClean="0"/>
              <a:t>23</a:t>
            </a:fld>
            <a:endParaRPr lang="en-AU"/>
          </a:p>
        </p:txBody>
      </p:sp>
    </p:spTree>
    <p:extLst>
      <p:ext uri="{BB962C8B-B14F-4D97-AF65-F5344CB8AC3E}">
        <p14:creationId xmlns:p14="http://schemas.microsoft.com/office/powerpoint/2010/main" val="157517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DEV NOTES:</a:t>
            </a:r>
          </a:p>
          <a:p>
            <a:endParaRPr lang="en-AU"/>
          </a:p>
          <a:p>
            <a:r>
              <a:rPr lang="en-AU"/>
              <a:t>Please create a POPUP (in a new window) to  show additional text from the </a:t>
            </a:r>
            <a:r>
              <a:rPr lang="en-AU" err="1"/>
              <a:t>textlink</a:t>
            </a:r>
            <a:r>
              <a:rPr lang="en-AU"/>
              <a:t>:  </a:t>
            </a:r>
            <a:r>
              <a:rPr lang="en-AU" sz="1400" u="sng">
                <a:solidFill>
                  <a:srgbClr val="00B0F0"/>
                </a:solidFill>
                <a:latin typeface="Arial" panose="020B0604020202020204" pitchFamily="34" charset="0"/>
                <a:ea typeface="Open Sans" panose="020B0606030504020204" pitchFamily="34" charset="0"/>
                <a:cs typeface="Arial" panose="020B0604020202020204" pitchFamily="34" charset="0"/>
              </a:rPr>
              <a:t>70-20-10 learning methodology</a:t>
            </a:r>
          </a:p>
          <a:p>
            <a:endParaRPr lang="en-AU" sz="1400" u="sng">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AU" sz="1400" u="sng">
                <a:solidFill>
                  <a:srgbClr val="00B0F0"/>
                </a:solidFill>
                <a:latin typeface="Arial" panose="020B0604020202020204" pitchFamily="34" charset="0"/>
                <a:ea typeface="Open Sans" panose="020B0606030504020204" pitchFamily="34" charset="0"/>
                <a:cs typeface="Arial" panose="020B0604020202020204" pitchFamily="34" charset="0"/>
              </a:rPr>
              <a:t>POPUP: 70-20-10 learning model</a:t>
            </a:r>
          </a:p>
          <a:p>
            <a:endParaRPr lang="en-AU" sz="1400" u="sng">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AU" sz="1400" b="1" u="none">
                <a:solidFill>
                  <a:srgbClr val="00B0F0"/>
                </a:solidFill>
                <a:latin typeface="Arial" panose="020B0604020202020204" pitchFamily="34" charset="0"/>
                <a:ea typeface="Open Sans" panose="020B0606030504020204" pitchFamily="34" charset="0"/>
                <a:cs typeface="Arial" panose="020B0604020202020204" pitchFamily="34" charset="0"/>
              </a:rPr>
              <a:t>70-20-10 learning model</a:t>
            </a:r>
          </a:p>
          <a:p>
            <a:pPr algn="l">
              <a:buFont typeface="Arial" panose="020B0604020202020204" pitchFamily="34" charset="0"/>
              <a:buNone/>
            </a:pPr>
            <a:r>
              <a:rPr lang="en-AU"/>
              <a:t>The 70-20-10 learning model </a:t>
            </a:r>
            <a:r>
              <a:rPr lang="en-AU" b="0" i="0">
                <a:solidFill>
                  <a:srgbClr val="212721"/>
                </a:solidFill>
                <a:effectLst/>
                <a:latin typeface="Roboto" panose="02000000000000000000" pitchFamily="2" charset="0"/>
              </a:rPr>
              <a:t>or concept was developed by Morgan McCall, Robert W. </a:t>
            </a:r>
            <a:r>
              <a:rPr lang="en-AU" b="0" i="0" err="1">
                <a:solidFill>
                  <a:srgbClr val="212721"/>
                </a:solidFill>
                <a:effectLst/>
                <a:latin typeface="Roboto" panose="02000000000000000000" pitchFamily="2" charset="0"/>
              </a:rPr>
              <a:t>Eichinger</a:t>
            </a:r>
            <a:r>
              <a:rPr lang="en-AU" b="0" i="0">
                <a:solidFill>
                  <a:srgbClr val="212721"/>
                </a:solidFill>
                <a:effectLst/>
                <a:latin typeface="Roboto" panose="02000000000000000000" pitchFamily="2" charset="0"/>
              </a:rPr>
              <a:t>, and Michael M. Lombardo at the </a:t>
            </a:r>
            <a:r>
              <a:rPr lang="en-AU" b="0" i="0" u="none" strike="noStrike" err="1">
                <a:solidFill>
                  <a:srgbClr val="212721"/>
                </a:solidFill>
                <a:effectLst/>
                <a:latin typeface="Roboto" panose="02000000000000000000" pitchFamily="2" charset="0"/>
                <a:hlinkClick r:id="rId3"/>
              </a:rPr>
              <a:t>Center</a:t>
            </a:r>
            <a:r>
              <a:rPr lang="en-AU" b="0" i="0" u="none" strike="noStrike">
                <a:solidFill>
                  <a:srgbClr val="212721"/>
                </a:solidFill>
                <a:effectLst/>
                <a:latin typeface="Roboto" panose="02000000000000000000" pitchFamily="2" charset="0"/>
                <a:hlinkClick r:id="rId3"/>
              </a:rPr>
              <a:t> for Creative Leadership</a:t>
            </a:r>
            <a:r>
              <a:rPr lang="en-AU" b="0" i="0" u="none" strike="noStrike">
                <a:solidFill>
                  <a:srgbClr val="212721"/>
                </a:solidFill>
                <a:effectLst/>
                <a:latin typeface="Roboto" panose="02000000000000000000" pitchFamily="2" charset="0"/>
              </a:rPr>
              <a:t>.</a:t>
            </a:r>
            <a:r>
              <a:rPr lang="en-AU" b="0" i="0">
                <a:solidFill>
                  <a:srgbClr val="212721"/>
                </a:solidFill>
                <a:effectLst/>
                <a:latin typeface="Roboto" panose="02000000000000000000" pitchFamily="2" charset="0"/>
              </a:rPr>
              <a:t/>
            </a:r>
            <a:br>
              <a:rPr lang="en-AU" b="0" i="0">
                <a:solidFill>
                  <a:srgbClr val="212721"/>
                </a:solidFill>
                <a:effectLst/>
                <a:latin typeface="Roboto" panose="02000000000000000000" pitchFamily="2" charset="0"/>
              </a:rPr>
            </a:br>
            <a:r>
              <a:rPr lang="en-AU" b="0" i="0">
                <a:solidFill>
                  <a:srgbClr val="212721"/>
                </a:solidFill>
                <a:effectLst/>
                <a:latin typeface="Roboto" panose="02000000000000000000" pitchFamily="2" charset="0"/>
              </a:rPr>
              <a:t>It basically looks at how learning occurs:</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70%</a:t>
            </a:r>
            <a:r>
              <a:rPr lang="en-AU" b="0" i="0">
                <a:solidFill>
                  <a:srgbClr val="212721"/>
                </a:solidFill>
                <a:effectLst/>
                <a:latin typeface="Roboto" panose="02000000000000000000" pitchFamily="2" charset="0"/>
              </a:rPr>
              <a:t> of our learning generally occurs from real life and on-the-job experiences, tasks, and problem solving. Those ad-hoc conversations are actually very important! </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20%</a:t>
            </a:r>
            <a:r>
              <a:rPr lang="en-AU" b="0" i="0">
                <a:solidFill>
                  <a:srgbClr val="212721"/>
                </a:solidFill>
                <a:effectLst/>
                <a:latin typeface="Roboto" panose="02000000000000000000" pitchFamily="2" charset="0"/>
              </a:rPr>
              <a:t> of our learning generally occurs observing and working with role models/mentors who can provide us with feedback to learn and grow.</a:t>
            </a:r>
          </a:p>
          <a:p>
            <a:pPr marL="285750" indent="-285750" algn="l">
              <a:buFont typeface="Arial" panose="020B0604020202020204" pitchFamily="34" charset="0"/>
              <a:buChar char="•"/>
            </a:pPr>
            <a:r>
              <a:rPr lang="en-AU" b="1" i="0">
                <a:solidFill>
                  <a:srgbClr val="212721"/>
                </a:solidFill>
                <a:effectLst/>
                <a:latin typeface="Roboto" panose="02000000000000000000" pitchFamily="2" charset="0"/>
              </a:rPr>
              <a:t>10%</a:t>
            </a:r>
            <a:r>
              <a:rPr lang="en-AU" b="0" i="0">
                <a:solidFill>
                  <a:srgbClr val="212721"/>
                </a:solidFill>
                <a:effectLst/>
                <a:latin typeface="Roboto" panose="02000000000000000000" pitchFamily="2" charset="0"/>
              </a:rPr>
              <a:t> of our learning generally occurs from formal training opportunities (which can be online, face-to-face or however they are delivered).</a:t>
            </a:r>
          </a:p>
          <a:p>
            <a:r>
              <a:rPr lang="en-AU"/>
              <a:t>Reference: </a:t>
            </a:r>
            <a:r>
              <a:rPr lang="en-AU">
                <a:hlinkClick r:id="rId4"/>
              </a:rPr>
              <a:t>Learning Philosophy | Human Resources (princeton.edu)</a:t>
            </a:r>
            <a:endParaRPr lang="en-AU"/>
          </a:p>
          <a:p>
            <a:endParaRPr lang="en-AU"/>
          </a:p>
          <a:p>
            <a:r>
              <a:rPr lang="en-AU"/>
              <a:t>For more detailed information, go to: </a:t>
            </a:r>
            <a:r>
              <a:rPr lang="en-AU">
                <a:hlinkClick r:id="rId5"/>
              </a:rPr>
              <a:t>Primer-702010-into-action.pdf (702010institute.com)</a:t>
            </a:r>
            <a:endParaRPr lang="en-AU"/>
          </a:p>
        </p:txBody>
      </p:sp>
      <p:sp>
        <p:nvSpPr>
          <p:cNvPr id="4" name="Slide Number Placeholder 3"/>
          <p:cNvSpPr>
            <a:spLocks noGrp="1"/>
          </p:cNvSpPr>
          <p:nvPr>
            <p:ph type="sldNum" sz="quarter" idx="5"/>
          </p:nvPr>
        </p:nvSpPr>
        <p:spPr/>
        <p:txBody>
          <a:bodyPr/>
          <a:lstStyle/>
          <a:p>
            <a:fld id="{6E076F92-741C-4C20-82DF-520C2AD54B22}" type="slidenum">
              <a:rPr lang="en-AU" smtClean="0"/>
              <a:t>24</a:t>
            </a:fld>
            <a:endParaRPr lang="en-AU"/>
          </a:p>
        </p:txBody>
      </p:sp>
    </p:spTree>
    <p:extLst>
      <p:ext uri="{BB962C8B-B14F-4D97-AF65-F5344CB8AC3E}">
        <p14:creationId xmlns:p14="http://schemas.microsoft.com/office/powerpoint/2010/main" val="323977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E076F92-741C-4C20-82DF-520C2AD54B22}" type="slidenum">
              <a:rPr lang="en-AU" smtClean="0"/>
              <a:t>25</a:t>
            </a:fld>
            <a:endParaRPr lang="en-AU"/>
          </a:p>
        </p:txBody>
      </p:sp>
    </p:spTree>
    <p:extLst>
      <p:ext uri="{BB962C8B-B14F-4D97-AF65-F5344CB8AC3E}">
        <p14:creationId xmlns:p14="http://schemas.microsoft.com/office/powerpoint/2010/main" val="341115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B8502D1-00F3-4724-9A78-6A38C02593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35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286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882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609600"/>
            <a:ext cx="1847850" cy="50292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066800" y="609600"/>
            <a:ext cx="53911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2979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5235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9E5B-6C99-25E6-37BC-4108EC88341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3" name="Footer Placeholder 2">
            <a:extLst>
              <a:ext uri="{FF2B5EF4-FFF2-40B4-BE49-F238E27FC236}">
                <a16:creationId xmlns:a16="http://schemas.microsoft.com/office/drawing/2014/main" id="{7028281E-6637-5A0D-3C11-8CF0F90C2B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4FF6E5-64E6-A5F3-491D-A30CB4471D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5" name="Title 1">
            <a:extLst>
              <a:ext uri="{FF2B5EF4-FFF2-40B4-BE49-F238E27FC236}">
                <a16:creationId xmlns:a16="http://schemas.microsoft.com/office/drawing/2014/main" id="{5176ABC8-FD58-1D13-872A-8D04F370AA68}"/>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6" name="Rectangle 5">
            <a:extLst>
              <a:ext uri="{FF2B5EF4-FFF2-40B4-BE49-F238E27FC236}">
                <a16:creationId xmlns:a16="http://schemas.microsoft.com/office/drawing/2014/main" id="{FBA49195-D859-2557-1F25-91541049562B}"/>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09710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9E5B-6C99-25E6-37BC-4108EC88341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3" name="Footer Placeholder 2">
            <a:extLst>
              <a:ext uri="{FF2B5EF4-FFF2-40B4-BE49-F238E27FC236}">
                <a16:creationId xmlns:a16="http://schemas.microsoft.com/office/drawing/2014/main" id="{7028281E-6637-5A0D-3C11-8CF0F90C2B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4FF6E5-64E6-A5F3-491D-A30CB4471D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5" name="Title 1">
            <a:extLst>
              <a:ext uri="{FF2B5EF4-FFF2-40B4-BE49-F238E27FC236}">
                <a16:creationId xmlns:a16="http://schemas.microsoft.com/office/drawing/2014/main" id="{5176ABC8-FD58-1D13-872A-8D04F370AA68}"/>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6" name="Rectangle 5">
            <a:extLst>
              <a:ext uri="{FF2B5EF4-FFF2-40B4-BE49-F238E27FC236}">
                <a16:creationId xmlns:a16="http://schemas.microsoft.com/office/drawing/2014/main" id="{FBA49195-D859-2557-1F25-91541049562B}"/>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56103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9E5B-6C99-25E6-37BC-4108EC88341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3" name="Footer Placeholder 2">
            <a:extLst>
              <a:ext uri="{FF2B5EF4-FFF2-40B4-BE49-F238E27FC236}">
                <a16:creationId xmlns:a16="http://schemas.microsoft.com/office/drawing/2014/main" id="{7028281E-6637-5A0D-3C11-8CF0F90C2B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4FF6E5-64E6-A5F3-491D-A30CB4471D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5" name="Title 1">
            <a:extLst>
              <a:ext uri="{FF2B5EF4-FFF2-40B4-BE49-F238E27FC236}">
                <a16:creationId xmlns:a16="http://schemas.microsoft.com/office/drawing/2014/main" id="{5176ABC8-FD58-1D13-872A-8D04F370AA68}"/>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6" name="Rectangle 5">
            <a:extLst>
              <a:ext uri="{FF2B5EF4-FFF2-40B4-BE49-F238E27FC236}">
                <a16:creationId xmlns:a16="http://schemas.microsoft.com/office/drawing/2014/main" id="{FBA49195-D859-2557-1F25-91541049562B}"/>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935319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B843-A03A-206A-DA24-451712529C81}"/>
              </a:ext>
            </a:extLst>
          </p:cNvPr>
          <p:cNvSpPr>
            <a:spLocks noGrp="1"/>
          </p:cNvSpPr>
          <p:nvPr>
            <p:ph type="ctrTitle"/>
          </p:nvPr>
        </p:nvSpPr>
        <p:spPr>
          <a:xfrm>
            <a:off x="5327151" y="3003600"/>
            <a:ext cx="3588250" cy="1485694"/>
          </a:xfrm>
        </p:spPr>
        <p:txBody>
          <a:bodyPr anchor="ctr">
            <a:normAutofit/>
          </a:bodyPr>
          <a:lstStyle>
            <a:lvl1pPr algn="l">
              <a:defRPr sz="3600" b="1">
                <a:solidFill>
                  <a:schemeClr val="accent4"/>
                </a:solidFill>
                <a:latin typeface="Arial Black" panose="020B0A04020102020204" pitchFamily="34" charset="0"/>
              </a:defRPr>
            </a:lvl1pPr>
          </a:lstStyle>
          <a:p>
            <a:r>
              <a:rPr lang="en-US"/>
              <a:t>Click to edit Master</a:t>
            </a:r>
            <a:endParaRPr lang="en-AU"/>
          </a:p>
        </p:txBody>
      </p:sp>
      <p:sp>
        <p:nvSpPr>
          <p:cNvPr id="3" name="Subtitle 2">
            <a:extLst>
              <a:ext uri="{FF2B5EF4-FFF2-40B4-BE49-F238E27FC236}">
                <a16:creationId xmlns:a16="http://schemas.microsoft.com/office/drawing/2014/main" id="{7E3789DC-F0CA-69C4-7BF9-639610D4D950}"/>
              </a:ext>
            </a:extLst>
          </p:cNvPr>
          <p:cNvSpPr>
            <a:spLocks noGrp="1"/>
          </p:cNvSpPr>
          <p:nvPr>
            <p:ph type="subTitle" idx="1"/>
          </p:nvPr>
        </p:nvSpPr>
        <p:spPr>
          <a:xfrm>
            <a:off x="5312313" y="4677235"/>
            <a:ext cx="3585503" cy="342288"/>
          </a:xfrm>
        </p:spPr>
        <p:txBody>
          <a:bodyPr/>
          <a:lstStyle>
            <a:lvl1pPr marL="0" indent="0" algn="l">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DA809A2-9357-1E44-06B5-55914C588B5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B7E87E7B-C796-61EE-A71E-6FAD6825DE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90D7FF-E27B-69E3-3862-BF1FD9EC5F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7" name="Rectangle 6">
            <a:extLst>
              <a:ext uri="{FF2B5EF4-FFF2-40B4-BE49-F238E27FC236}">
                <a16:creationId xmlns:a16="http://schemas.microsoft.com/office/drawing/2014/main" id="{6AD704ED-5D9E-8FF6-C8CF-8774EDCDB37E}"/>
              </a:ext>
            </a:extLst>
          </p:cNvPr>
          <p:cNvSpPr/>
          <p:nvPr userDrawn="1"/>
        </p:nvSpPr>
        <p:spPr>
          <a:xfrm>
            <a:off x="0" y="3003601"/>
            <a:ext cx="5246370" cy="2015923"/>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8" name="Picture 7">
            <a:extLst>
              <a:ext uri="{FF2B5EF4-FFF2-40B4-BE49-F238E27FC236}">
                <a16:creationId xmlns:a16="http://schemas.microsoft.com/office/drawing/2014/main" id="{58409B56-CA7A-37FF-4A68-C367D544FA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512" y="351386"/>
            <a:ext cx="1807166" cy="225506"/>
          </a:xfrm>
          <a:prstGeom prst="rect">
            <a:avLst/>
          </a:prstGeom>
        </p:spPr>
      </p:pic>
    </p:spTree>
    <p:extLst>
      <p:ext uri="{BB962C8B-B14F-4D97-AF65-F5344CB8AC3E}">
        <p14:creationId xmlns:p14="http://schemas.microsoft.com/office/powerpoint/2010/main" val="2626578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2B9A-BB7F-6C2C-6665-EC356E2581EA}"/>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57FF8E4-56A3-5394-1F4A-4C35B7EC51FD}"/>
              </a:ext>
            </a:extLst>
          </p:cNvPr>
          <p:cNvSpPr>
            <a:spLocks noGrp="1"/>
          </p:cNvSpPr>
          <p:nvPr>
            <p:ph idx="1"/>
          </p:nvPr>
        </p:nvSpPr>
        <p:spPr>
          <a:xfrm>
            <a:off x="720090" y="1541145"/>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6C969C-EAEC-8F83-0AFA-6B4DF1A5902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E177F26C-A494-E7DE-AC2C-175DC109AB6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F7788F-F79E-EDB4-F361-C619883E1E1D}"/>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7" name="Rectangle 6">
            <a:extLst>
              <a:ext uri="{FF2B5EF4-FFF2-40B4-BE49-F238E27FC236}">
                <a16:creationId xmlns:a16="http://schemas.microsoft.com/office/drawing/2014/main" id="{4F6BB426-4365-FC53-45EB-7DC091CA5E06}"/>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742140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847675-B911-4E14-D7A7-EA32F20D127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2C0614D9-B4D5-8690-BA93-C97CB8848D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5238E46-C9B6-4612-8ADD-104A3B0D948F}"/>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7" name="Rectangle 6">
            <a:extLst>
              <a:ext uri="{FF2B5EF4-FFF2-40B4-BE49-F238E27FC236}">
                <a16:creationId xmlns:a16="http://schemas.microsoft.com/office/drawing/2014/main" id="{ACFA236E-2F55-D0EF-21E5-1094EB9DCFEE}"/>
              </a:ext>
            </a:extLst>
          </p:cNvPr>
          <p:cNvSpPr>
            <a:spLocks noGrp="1" noRot="1" noMove="1" noResize="1" noEditPoints="1" noAdjustHandles="1" noChangeArrowheads="1" noChangeShapeType="1"/>
          </p:cNvSpPr>
          <p:nvPr userDrawn="1"/>
        </p:nvSpPr>
        <p:spPr>
          <a:xfrm>
            <a:off x="0" y="0"/>
            <a:ext cx="9144000" cy="6858000"/>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a:extLst>
              <a:ext uri="{FF2B5EF4-FFF2-40B4-BE49-F238E27FC236}">
                <a16:creationId xmlns:a16="http://schemas.microsoft.com/office/drawing/2014/main" id="{6D94CC6E-215E-565C-324E-EDF8473F4C01}"/>
              </a:ext>
            </a:extLst>
          </p:cNvPr>
          <p:cNvSpPr>
            <a:spLocks noGrp="1"/>
          </p:cNvSpPr>
          <p:nvPr>
            <p:ph type="title"/>
          </p:nvPr>
        </p:nvSpPr>
        <p:spPr>
          <a:xfrm>
            <a:off x="658178" y="1488173"/>
            <a:ext cx="7886700" cy="2852737"/>
          </a:xfrm>
        </p:spPr>
        <p:txBody>
          <a:bodyPr anchor="b"/>
          <a:lstStyle>
            <a:lvl1pPr>
              <a:defRPr sz="4500">
                <a:solidFill>
                  <a:schemeClr val="bg1"/>
                </a:solidFill>
                <a:latin typeface="Arial Black" panose="020B0A04020102020204" pitchFamily="34" charset="0"/>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21ABC73-B237-4062-E872-B9498D779ECC}"/>
              </a:ext>
            </a:extLst>
          </p:cNvPr>
          <p:cNvSpPr>
            <a:spLocks noGrp="1"/>
          </p:cNvSpPr>
          <p:nvPr>
            <p:ph type="body" idx="1"/>
          </p:nvPr>
        </p:nvSpPr>
        <p:spPr>
          <a:xfrm>
            <a:off x="658178" y="4367898"/>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695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E03E284-F5E4-470E-AF47-727211185B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243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780543-4011-F835-A50F-1EB086639FC7}"/>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4" name="Footer Placeholder 3">
            <a:extLst>
              <a:ext uri="{FF2B5EF4-FFF2-40B4-BE49-F238E27FC236}">
                <a16:creationId xmlns:a16="http://schemas.microsoft.com/office/drawing/2014/main" id="{25D5E45A-DED9-205A-0604-6FA9501682D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B9ECAED-C3C3-A24A-A3C4-1A2D9BDE2D46}"/>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6" name="Title 1">
            <a:extLst>
              <a:ext uri="{FF2B5EF4-FFF2-40B4-BE49-F238E27FC236}">
                <a16:creationId xmlns:a16="http://schemas.microsoft.com/office/drawing/2014/main" id="{93A15D05-65B0-72A5-C3C6-30E907F12F71}"/>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7" name="Rectangle 6">
            <a:extLst>
              <a:ext uri="{FF2B5EF4-FFF2-40B4-BE49-F238E27FC236}">
                <a16:creationId xmlns:a16="http://schemas.microsoft.com/office/drawing/2014/main" id="{37D7AC29-9CAA-F354-B2E0-6C4DE6565875}"/>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952647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9E5B-6C99-25E6-37BC-4108EC88341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3" name="Footer Placeholder 2">
            <a:extLst>
              <a:ext uri="{FF2B5EF4-FFF2-40B4-BE49-F238E27FC236}">
                <a16:creationId xmlns:a16="http://schemas.microsoft.com/office/drawing/2014/main" id="{7028281E-6637-5A0D-3C11-8CF0F90C2B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4FF6E5-64E6-A5F3-491D-A30CB4471D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5" name="Title 1">
            <a:extLst>
              <a:ext uri="{FF2B5EF4-FFF2-40B4-BE49-F238E27FC236}">
                <a16:creationId xmlns:a16="http://schemas.microsoft.com/office/drawing/2014/main" id="{5176ABC8-FD58-1D13-872A-8D04F370AA68}"/>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6" name="Rectangle 5">
            <a:extLst>
              <a:ext uri="{FF2B5EF4-FFF2-40B4-BE49-F238E27FC236}">
                <a16:creationId xmlns:a16="http://schemas.microsoft.com/office/drawing/2014/main" id="{FBA49195-D859-2557-1F25-91541049562B}"/>
              </a:ext>
            </a:extLst>
          </p:cNvPr>
          <p:cNvSpPr/>
          <p:nvPr userDrawn="1"/>
        </p:nvSpPr>
        <p:spPr>
          <a:xfrm>
            <a:off x="0" y="285364"/>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823379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292A-7D69-610F-780A-AB5B969D1D2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8D05A22-EC2C-A65F-8D3D-C94D1538D25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BA34589-FAD0-6D33-C628-FE4FD1F1C0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C66550-CE3F-258B-7BB3-3E1F9BA3F48E}"/>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6" name="Footer Placeholder 5">
            <a:extLst>
              <a:ext uri="{FF2B5EF4-FFF2-40B4-BE49-F238E27FC236}">
                <a16:creationId xmlns:a16="http://schemas.microsoft.com/office/drawing/2014/main" id="{CB675B24-6A04-C5A4-AF9E-CF8BE2DD15C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1A323B-2A1E-5362-CC27-D3D98B2753C4}"/>
              </a:ext>
            </a:extLst>
          </p:cNvPr>
          <p:cNvSpPr>
            <a:spLocks noGrp="1"/>
          </p:cNvSpPr>
          <p:nvPr>
            <p:ph type="sldNum" sz="quarter" idx="12"/>
          </p:nvPr>
        </p:nvSpPr>
        <p:spPr/>
        <p:txBody>
          <a:bodyPr/>
          <a:lstStyle/>
          <a:p>
            <a:fld id="{15FE6EC8-753B-4FEC-BB85-B70065D836B5}" type="slidenum">
              <a:rPr lang="en-AU" smtClean="0"/>
              <a:t>‹#›</a:t>
            </a:fld>
            <a:endParaRPr lang="en-AU"/>
          </a:p>
        </p:txBody>
      </p:sp>
    </p:spTree>
    <p:extLst>
      <p:ext uri="{BB962C8B-B14F-4D97-AF65-F5344CB8AC3E}">
        <p14:creationId xmlns:p14="http://schemas.microsoft.com/office/powerpoint/2010/main" val="4179830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662B-2C5F-0D1D-1EF3-3497353E0C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B09B502-C0AD-A3EE-9D2A-EE93D0E631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F8F1C900-BA7E-C15D-2C44-ABA2BDA1558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D8031D-2C13-0AB8-5122-4D349F87BE34}"/>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6" name="Footer Placeholder 5">
            <a:extLst>
              <a:ext uri="{FF2B5EF4-FFF2-40B4-BE49-F238E27FC236}">
                <a16:creationId xmlns:a16="http://schemas.microsoft.com/office/drawing/2014/main" id="{6B8260B2-B624-5409-084D-1A51163D4C0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17D7875-8B20-1974-06BF-7080BC1F4350}"/>
              </a:ext>
            </a:extLst>
          </p:cNvPr>
          <p:cNvSpPr>
            <a:spLocks noGrp="1"/>
          </p:cNvSpPr>
          <p:nvPr>
            <p:ph type="sldNum" sz="quarter" idx="12"/>
          </p:nvPr>
        </p:nvSpPr>
        <p:spPr/>
        <p:txBody>
          <a:bodyPr/>
          <a:lstStyle/>
          <a:p>
            <a:fld id="{15FE6EC8-753B-4FEC-BB85-B70065D836B5}" type="slidenum">
              <a:rPr lang="en-AU" smtClean="0"/>
              <a:t>‹#›</a:t>
            </a:fld>
            <a:endParaRPr lang="en-AU"/>
          </a:p>
        </p:txBody>
      </p:sp>
    </p:spTree>
    <p:extLst>
      <p:ext uri="{BB962C8B-B14F-4D97-AF65-F5344CB8AC3E}">
        <p14:creationId xmlns:p14="http://schemas.microsoft.com/office/powerpoint/2010/main" val="4049888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4A7F-B6AA-1001-1374-4483C60E1E3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ACAD7BF-AC7C-4D20-E530-419474096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7E0B2C-56BF-8DFC-065D-2814DEBA8892}"/>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E6A47F13-2969-B979-9BD1-51B063720F0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7A0BB6B-C2F3-AE31-D1D7-B55901C01AF1}"/>
              </a:ext>
            </a:extLst>
          </p:cNvPr>
          <p:cNvSpPr>
            <a:spLocks noGrp="1"/>
          </p:cNvSpPr>
          <p:nvPr>
            <p:ph type="sldNum" sz="quarter" idx="12"/>
          </p:nvPr>
        </p:nvSpPr>
        <p:spPr/>
        <p:txBody>
          <a:bodyPr/>
          <a:lstStyle/>
          <a:p>
            <a:fld id="{15FE6EC8-753B-4FEC-BB85-B70065D836B5}" type="slidenum">
              <a:rPr lang="en-AU" smtClean="0"/>
              <a:t>‹#›</a:t>
            </a:fld>
            <a:endParaRPr lang="en-AU"/>
          </a:p>
        </p:txBody>
      </p:sp>
    </p:spTree>
    <p:extLst>
      <p:ext uri="{BB962C8B-B14F-4D97-AF65-F5344CB8AC3E}">
        <p14:creationId xmlns:p14="http://schemas.microsoft.com/office/powerpoint/2010/main" val="704267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7A846-FE43-9FD2-DC33-0E43F6E4073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741118D-E031-A07C-FC47-32B43A9F44C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D7B6D0C-2D4B-1FCE-D283-D910963A63C6}"/>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0517E3E0-49CA-4866-118D-EA4B88D9E6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4CF379-740B-C804-63FC-77D76FF0010E}"/>
              </a:ext>
            </a:extLst>
          </p:cNvPr>
          <p:cNvSpPr>
            <a:spLocks noGrp="1"/>
          </p:cNvSpPr>
          <p:nvPr>
            <p:ph type="sldNum" sz="quarter" idx="12"/>
          </p:nvPr>
        </p:nvSpPr>
        <p:spPr/>
        <p:txBody>
          <a:bodyPr/>
          <a:lstStyle/>
          <a:p>
            <a:fld id="{15FE6EC8-753B-4FEC-BB85-B70065D836B5}" type="slidenum">
              <a:rPr lang="en-AU" smtClean="0"/>
              <a:t>‹#›</a:t>
            </a:fld>
            <a:endParaRPr lang="en-AU"/>
          </a:p>
        </p:txBody>
      </p:sp>
    </p:spTree>
    <p:extLst>
      <p:ext uri="{BB962C8B-B14F-4D97-AF65-F5344CB8AC3E}">
        <p14:creationId xmlns:p14="http://schemas.microsoft.com/office/powerpoint/2010/main" val="4226240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E7BC-CADD-4A38-8BB2-8C0C853E9EE2}"/>
              </a:ext>
            </a:extLst>
          </p:cNvPr>
          <p:cNvSpPr>
            <a:spLocks noGrp="1"/>
          </p:cNvSpPr>
          <p:nvPr>
            <p:ph type="title"/>
          </p:nvPr>
        </p:nvSpPr>
        <p:spPr/>
        <p:txBody>
          <a:bodyPr/>
          <a:lstStyle/>
          <a:p>
            <a:r>
              <a:rPr lang="en-US"/>
              <a:t>Click to edit Master title style</a:t>
            </a:r>
            <a:endParaRPr lang="en-AU"/>
          </a:p>
        </p:txBody>
      </p:sp>
      <p:pic>
        <p:nvPicPr>
          <p:cNvPr id="3" name="Picture 2">
            <a:extLst>
              <a:ext uri="{FF2B5EF4-FFF2-40B4-BE49-F238E27FC236}">
                <a16:creationId xmlns:a16="http://schemas.microsoft.com/office/drawing/2014/main" id="{D6ADC1B3-84A5-4DF8-8654-EA75821743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81257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9E5B-6C99-25E6-37BC-4108EC883410}"/>
              </a:ext>
            </a:extLst>
          </p:cNvPr>
          <p:cNvSpPr>
            <a:spLocks noGrp="1"/>
          </p:cNvSpPr>
          <p:nvPr>
            <p:ph type="dt" sz="half" idx="10"/>
          </p:nvPr>
        </p:nvSpPr>
        <p:spPr/>
        <p:txBody>
          <a:bodyPr/>
          <a:lstStyle/>
          <a:p>
            <a:fld id="{F04D0C8B-9958-4DDB-911F-0D79A9E06390}" type="datetimeFigureOut">
              <a:rPr lang="en-AU" smtClean="0"/>
              <a:t>04/08/2024</a:t>
            </a:fld>
            <a:endParaRPr lang="en-AU"/>
          </a:p>
        </p:txBody>
      </p:sp>
      <p:sp>
        <p:nvSpPr>
          <p:cNvPr id="3" name="Footer Placeholder 2">
            <a:extLst>
              <a:ext uri="{FF2B5EF4-FFF2-40B4-BE49-F238E27FC236}">
                <a16:creationId xmlns:a16="http://schemas.microsoft.com/office/drawing/2014/main" id="{7028281E-6637-5A0D-3C11-8CF0F90C2B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44FF6E5-64E6-A5F3-491D-A30CB4471DEA}"/>
              </a:ext>
            </a:extLst>
          </p:cNvPr>
          <p:cNvSpPr>
            <a:spLocks noGrp="1"/>
          </p:cNvSpPr>
          <p:nvPr>
            <p:ph type="sldNum" sz="quarter" idx="12"/>
          </p:nvPr>
        </p:nvSpPr>
        <p:spPr/>
        <p:txBody>
          <a:bodyPr/>
          <a:lstStyle/>
          <a:p>
            <a:fld id="{15FE6EC8-753B-4FEC-BB85-B70065D836B5}" type="slidenum">
              <a:rPr lang="en-AU" smtClean="0"/>
              <a:t>‹#›</a:t>
            </a:fld>
            <a:endParaRPr lang="en-AU"/>
          </a:p>
        </p:txBody>
      </p:sp>
      <p:sp>
        <p:nvSpPr>
          <p:cNvPr id="5" name="Title 1">
            <a:extLst>
              <a:ext uri="{FF2B5EF4-FFF2-40B4-BE49-F238E27FC236}">
                <a16:creationId xmlns:a16="http://schemas.microsoft.com/office/drawing/2014/main" id="{5176ABC8-FD58-1D13-872A-8D04F370AA68}"/>
              </a:ext>
            </a:extLst>
          </p:cNvPr>
          <p:cNvSpPr>
            <a:spLocks noGrp="1"/>
          </p:cNvSpPr>
          <p:nvPr>
            <p:ph type="title"/>
          </p:nvPr>
        </p:nvSpPr>
        <p:spPr>
          <a:xfrm>
            <a:off x="1055370" y="294322"/>
            <a:ext cx="7886700" cy="612000"/>
          </a:xfrm>
        </p:spPr>
        <p:txBody>
          <a:bodyPr/>
          <a:lstStyle>
            <a:lvl1pPr>
              <a:defRPr b="1">
                <a:solidFill>
                  <a:schemeClr val="accent2"/>
                </a:solidFill>
              </a:defRPr>
            </a:lvl1pPr>
          </a:lstStyle>
          <a:p>
            <a:r>
              <a:rPr lang="en-US"/>
              <a:t>Click to edit Master title style</a:t>
            </a:r>
            <a:endParaRPr lang="en-AU"/>
          </a:p>
        </p:txBody>
      </p:sp>
      <p:sp>
        <p:nvSpPr>
          <p:cNvPr id="6" name="Rectangle 5">
            <a:extLst>
              <a:ext uri="{FF2B5EF4-FFF2-40B4-BE49-F238E27FC236}">
                <a16:creationId xmlns:a16="http://schemas.microsoft.com/office/drawing/2014/main" id="{FBA49195-D859-2557-1F25-91541049562B}"/>
              </a:ext>
            </a:extLst>
          </p:cNvPr>
          <p:cNvSpPr/>
          <p:nvPr userDrawn="1"/>
        </p:nvSpPr>
        <p:spPr>
          <a:xfrm>
            <a:off x="0" y="285366"/>
            <a:ext cx="972000" cy="629919"/>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46655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AE557B-88AA-2A81-0670-491E5FCC3A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3688080"/>
          </a:xfrm>
          <a:prstGeom prst="rect">
            <a:avLst/>
          </a:prstGeom>
        </p:spPr>
      </p:pic>
      <p:sp>
        <p:nvSpPr>
          <p:cNvPr id="7" name="Title 1">
            <a:extLst>
              <a:ext uri="{FF2B5EF4-FFF2-40B4-BE49-F238E27FC236}">
                <a16:creationId xmlns:a16="http://schemas.microsoft.com/office/drawing/2014/main" id="{348DCB0F-05B1-2208-5BD0-AA011C701883}"/>
              </a:ext>
            </a:extLst>
          </p:cNvPr>
          <p:cNvSpPr>
            <a:spLocks noGrp="1"/>
          </p:cNvSpPr>
          <p:nvPr>
            <p:ph type="ctrTitle"/>
          </p:nvPr>
        </p:nvSpPr>
        <p:spPr>
          <a:xfrm>
            <a:off x="628650" y="3450590"/>
            <a:ext cx="7886700" cy="2072323"/>
          </a:xfrm>
          <a:noFill/>
        </p:spPr>
        <p:txBody>
          <a:bodyPr lIns="360000" tIns="36000" bIns="36000" anchor="b">
            <a:normAutofit/>
          </a:bodyPr>
          <a:lstStyle>
            <a:lvl1pPr algn="ctr">
              <a:defRPr sz="3750" b="1">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8" name="Subtitle 2">
            <a:extLst>
              <a:ext uri="{FF2B5EF4-FFF2-40B4-BE49-F238E27FC236}">
                <a16:creationId xmlns:a16="http://schemas.microsoft.com/office/drawing/2014/main" id="{2F6071E1-387E-3B04-0416-1B1B33927D03}"/>
              </a:ext>
            </a:extLst>
          </p:cNvPr>
          <p:cNvSpPr>
            <a:spLocks noGrp="1"/>
          </p:cNvSpPr>
          <p:nvPr>
            <p:ph type="subTitle" idx="1"/>
          </p:nvPr>
        </p:nvSpPr>
        <p:spPr>
          <a:xfrm>
            <a:off x="628650" y="5669280"/>
            <a:ext cx="7886700" cy="687070"/>
          </a:xfrm>
        </p:spPr>
        <p:txBody>
          <a:bodyPr>
            <a:normAutofit/>
          </a:bodyPr>
          <a:lstStyle>
            <a:lvl1pPr marL="0" indent="0" algn="ctr">
              <a:buNone/>
              <a:defRPr sz="1500">
                <a:solidFill>
                  <a:srgbClr val="00D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Tree>
    <p:extLst>
      <p:ext uri="{BB962C8B-B14F-4D97-AF65-F5344CB8AC3E}">
        <p14:creationId xmlns:p14="http://schemas.microsoft.com/office/powerpoint/2010/main" val="2067760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0D7CDE-5B75-F5EC-B797-3404D9D6A475}"/>
              </a:ext>
            </a:extLst>
          </p:cNvPr>
          <p:cNvSpPr>
            <a:spLocks noGrp="1"/>
          </p:cNvSpPr>
          <p:nvPr>
            <p:ph type="dt" sz="half" idx="10"/>
          </p:nvPr>
        </p:nvSpPr>
        <p:spPr/>
        <p:txBody>
          <a:bodyPr/>
          <a:lstStyle/>
          <a:p>
            <a:fld id="{34EC319B-99E3-4846-BA15-62F3F62F5637}" type="datetime4">
              <a:rPr lang="en-AU" smtClean="0"/>
              <a:t>4 August 2024</a:t>
            </a:fld>
            <a:endParaRPr lang="en-AU"/>
          </a:p>
        </p:txBody>
      </p:sp>
      <p:sp>
        <p:nvSpPr>
          <p:cNvPr id="5" name="Footer Placeholder 4">
            <a:extLst>
              <a:ext uri="{FF2B5EF4-FFF2-40B4-BE49-F238E27FC236}">
                <a16:creationId xmlns:a16="http://schemas.microsoft.com/office/drawing/2014/main" id="{6F5A7339-46E2-8302-AF7E-DB5F704624D3}"/>
              </a:ext>
            </a:extLst>
          </p:cNvPr>
          <p:cNvSpPr>
            <a:spLocks noGrp="1"/>
          </p:cNvSpPr>
          <p:nvPr>
            <p:ph type="ftr" sz="quarter" idx="11"/>
          </p:nvPr>
        </p:nvSpPr>
        <p:spPr/>
        <p:txBody>
          <a:bodyPr/>
          <a:lstStyle/>
          <a:p>
            <a:r>
              <a:rPr lang="en-AU"/>
              <a:t>Adult Learning Curriculum</a:t>
            </a:r>
          </a:p>
        </p:txBody>
      </p:sp>
      <p:sp>
        <p:nvSpPr>
          <p:cNvPr id="6" name="Slide Number Placeholder 5">
            <a:extLst>
              <a:ext uri="{FF2B5EF4-FFF2-40B4-BE49-F238E27FC236}">
                <a16:creationId xmlns:a16="http://schemas.microsoft.com/office/drawing/2014/main" id="{7A7A5A6B-3562-F1DB-2288-8EAFBC43921E}"/>
              </a:ext>
            </a:extLst>
          </p:cNvPr>
          <p:cNvSpPr>
            <a:spLocks noGrp="1"/>
          </p:cNvSpPr>
          <p:nvPr>
            <p:ph type="sldNum" sz="quarter" idx="12"/>
          </p:nvPr>
        </p:nvSpPr>
        <p:spPr/>
        <p:txBody>
          <a:bodyPr/>
          <a:lstStyle/>
          <a:p>
            <a:fld id="{18AB0FA5-D5B6-4CBD-8A4D-C80959324169}" type="slidenum">
              <a:rPr lang="en-AU" smtClean="0"/>
              <a:t>‹#›</a:t>
            </a:fld>
            <a:endParaRPr lang="en-AU"/>
          </a:p>
        </p:txBody>
      </p:sp>
      <p:pic>
        <p:nvPicPr>
          <p:cNvPr id="11" name="Picture 10">
            <a:extLst>
              <a:ext uri="{FF2B5EF4-FFF2-40B4-BE49-F238E27FC236}">
                <a16:creationId xmlns:a16="http://schemas.microsoft.com/office/drawing/2014/main" id="{8AC1E406-2143-4A25-24CC-D2045DB4E3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1590"/>
            <a:ext cx="9144000" cy="6857999"/>
          </a:xfrm>
          <a:prstGeom prst="rect">
            <a:avLst/>
          </a:prstGeom>
        </p:spPr>
      </p:pic>
      <p:sp>
        <p:nvSpPr>
          <p:cNvPr id="2" name="Title 1">
            <a:extLst>
              <a:ext uri="{FF2B5EF4-FFF2-40B4-BE49-F238E27FC236}">
                <a16:creationId xmlns:a16="http://schemas.microsoft.com/office/drawing/2014/main" id="{BA7724A1-AF80-A017-3CEF-998011F894BE}"/>
              </a:ext>
            </a:extLst>
          </p:cNvPr>
          <p:cNvSpPr>
            <a:spLocks noGrp="1"/>
          </p:cNvSpPr>
          <p:nvPr>
            <p:ph type="ctrTitle"/>
          </p:nvPr>
        </p:nvSpPr>
        <p:spPr>
          <a:xfrm>
            <a:off x="628650" y="3450590"/>
            <a:ext cx="7886700" cy="2072323"/>
          </a:xfrm>
          <a:noFill/>
        </p:spPr>
        <p:txBody>
          <a:bodyPr lIns="360000" tIns="36000" bIns="36000" anchor="b">
            <a:normAutofit/>
          </a:bodyPr>
          <a:lstStyle>
            <a:lvl1pPr algn="ctr">
              <a:defRPr sz="375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AC7F6F7-039C-C69E-5EC8-BC51EDE4C5EB}"/>
              </a:ext>
            </a:extLst>
          </p:cNvPr>
          <p:cNvSpPr>
            <a:spLocks noGrp="1"/>
          </p:cNvSpPr>
          <p:nvPr>
            <p:ph type="subTitle" idx="1"/>
          </p:nvPr>
        </p:nvSpPr>
        <p:spPr>
          <a:xfrm>
            <a:off x="628650" y="5669280"/>
            <a:ext cx="7886700" cy="687070"/>
          </a:xfrm>
        </p:spPr>
        <p:txBody>
          <a:bodyPr>
            <a:normAutofit/>
          </a:bodyPr>
          <a:lstStyle>
            <a:lvl1pPr marL="0" indent="0" algn="ctr">
              <a:buNone/>
              <a:defRPr sz="1500">
                <a:solidFill>
                  <a:srgbClr val="00D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Tree>
    <p:extLst>
      <p:ext uri="{BB962C8B-B14F-4D97-AF65-F5344CB8AC3E}">
        <p14:creationId xmlns:p14="http://schemas.microsoft.com/office/powerpoint/2010/main" val="26787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2060"/>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buClr>
                <a:srgbClr val="002060"/>
              </a:buClr>
              <a:defRPr/>
            </a:lvl1pPr>
            <a:lvl2pPr>
              <a:buClr>
                <a:srgbClr val="002060"/>
              </a:buClr>
              <a:defRPr/>
            </a:lvl2pPr>
            <a:lvl3pPr>
              <a:buClr>
                <a:srgbClr val="002060"/>
              </a:buClr>
              <a:defRPr/>
            </a:lvl3pPr>
            <a:lvl4pPr>
              <a:buClr>
                <a:srgbClr val="002060"/>
              </a:buClr>
              <a:defRPr/>
            </a:lvl4pPr>
            <a:lvl5pPr>
              <a:buClr>
                <a:srgbClr val="00206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43690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ummar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0D7CDE-5B75-F5EC-B797-3404D9D6A475}"/>
              </a:ext>
            </a:extLst>
          </p:cNvPr>
          <p:cNvSpPr>
            <a:spLocks noGrp="1"/>
          </p:cNvSpPr>
          <p:nvPr>
            <p:ph type="dt" sz="half" idx="10"/>
          </p:nvPr>
        </p:nvSpPr>
        <p:spPr/>
        <p:txBody>
          <a:bodyPr/>
          <a:lstStyle/>
          <a:p>
            <a:fld id="{FF0006F4-0086-4254-BEC5-CE13D220CD1B}" type="datetime4">
              <a:rPr lang="en-AU" smtClean="0"/>
              <a:t>4 August 2024</a:t>
            </a:fld>
            <a:endParaRPr lang="en-AU"/>
          </a:p>
        </p:txBody>
      </p:sp>
      <p:sp>
        <p:nvSpPr>
          <p:cNvPr id="5" name="Footer Placeholder 4">
            <a:extLst>
              <a:ext uri="{FF2B5EF4-FFF2-40B4-BE49-F238E27FC236}">
                <a16:creationId xmlns:a16="http://schemas.microsoft.com/office/drawing/2014/main" id="{6F5A7339-46E2-8302-AF7E-DB5F704624D3}"/>
              </a:ext>
            </a:extLst>
          </p:cNvPr>
          <p:cNvSpPr>
            <a:spLocks noGrp="1"/>
          </p:cNvSpPr>
          <p:nvPr>
            <p:ph type="ftr" sz="quarter" idx="11"/>
          </p:nvPr>
        </p:nvSpPr>
        <p:spPr/>
        <p:txBody>
          <a:bodyPr/>
          <a:lstStyle/>
          <a:p>
            <a:r>
              <a:rPr lang="en-AU"/>
              <a:t>Adult Learning Curriculum</a:t>
            </a:r>
          </a:p>
        </p:txBody>
      </p:sp>
      <p:sp>
        <p:nvSpPr>
          <p:cNvPr id="6" name="Slide Number Placeholder 5">
            <a:extLst>
              <a:ext uri="{FF2B5EF4-FFF2-40B4-BE49-F238E27FC236}">
                <a16:creationId xmlns:a16="http://schemas.microsoft.com/office/drawing/2014/main" id="{7A7A5A6B-3562-F1DB-2288-8EAFBC43921E}"/>
              </a:ext>
            </a:extLst>
          </p:cNvPr>
          <p:cNvSpPr>
            <a:spLocks noGrp="1"/>
          </p:cNvSpPr>
          <p:nvPr>
            <p:ph type="sldNum" sz="quarter" idx="12"/>
          </p:nvPr>
        </p:nvSpPr>
        <p:spPr/>
        <p:txBody>
          <a:bodyPr/>
          <a:lstStyle/>
          <a:p>
            <a:fld id="{18AB0FA5-D5B6-4CBD-8A4D-C80959324169}" type="slidenum">
              <a:rPr lang="en-AU" smtClean="0"/>
              <a:t>‹#›</a:t>
            </a:fld>
            <a:endParaRPr lang="en-AU"/>
          </a:p>
        </p:txBody>
      </p:sp>
      <p:sp>
        <p:nvSpPr>
          <p:cNvPr id="2" name="Title 1">
            <a:extLst>
              <a:ext uri="{FF2B5EF4-FFF2-40B4-BE49-F238E27FC236}">
                <a16:creationId xmlns:a16="http://schemas.microsoft.com/office/drawing/2014/main" id="{BA7724A1-AF80-A017-3CEF-998011F894BE}"/>
              </a:ext>
            </a:extLst>
          </p:cNvPr>
          <p:cNvSpPr>
            <a:spLocks noGrp="1"/>
          </p:cNvSpPr>
          <p:nvPr>
            <p:ph type="ctrTitle"/>
          </p:nvPr>
        </p:nvSpPr>
        <p:spPr>
          <a:xfrm>
            <a:off x="628650" y="2863851"/>
            <a:ext cx="3757613" cy="2659062"/>
          </a:xfrm>
          <a:noFill/>
        </p:spPr>
        <p:txBody>
          <a:bodyPr lIns="46800" tIns="46800" rIns="46800" bIns="46800" anchor="b">
            <a:normAutofit/>
          </a:bodyPr>
          <a:lstStyle>
            <a:lvl1pPr algn="l">
              <a:defRPr sz="3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CAC7F6F7-039C-C69E-5EC8-BC51EDE4C5EB}"/>
              </a:ext>
            </a:extLst>
          </p:cNvPr>
          <p:cNvSpPr>
            <a:spLocks noGrp="1"/>
          </p:cNvSpPr>
          <p:nvPr>
            <p:ph type="subTitle" idx="1"/>
          </p:nvPr>
        </p:nvSpPr>
        <p:spPr>
          <a:xfrm>
            <a:off x="628650" y="5669280"/>
            <a:ext cx="3757613" cy="687070"/>
          </a:xfrm>
        </p:spPr>
        <p:txBody>
          <a:bodyPr lIns="46800" tIns="46800" rIns="46800" bIns="46800">
            <a:normAutofit/>
          </a:bodyPr>
          <a:lstStyle>
            <a:lvl1pPr marL="0" indent="0" algn="l">
              <a:buNone/>
              <a:defRPr sz="1500">
                <a:solidFill>
                  <a:srgbClr val="00D9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pic>
        <p:nvPicPr>
          <p:cNvPr id="7" name="Picture 6">
            <a:extLst>
              <a:ext uri="{FF2B5EF4-FFF2-40B4-BE49-F238E27FC236}">
                <a16:creationId xmlns:a16="http://schemas.microsoft.com/office/drawing/2014/main" id="{93D70EBB-8B2F-547B-47C9-E37D6ABFCA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9" y="1"/>
            <a:ext cx="9142223" cy="6857999"/>
          </a:xfrm>
          <a:prstGeom prst="rect">
            <a:avLst/>
          </a:prstGeom>
        </p:spPr>
      </p:pic>
    </p:spTree>
    <p:extLst>
      <p:ext uri="{BB962C8B-B14F-4D97-AF65-F5344CB8AC3E}">
        <p14:creationId xmlns:p14="http://schemas.microsoft.com/office/powerpoint/2010/main" val="1761111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81A7-66A8-9E43-7879-C5D6056E43C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C1CEFEF-7119-C6DB-9600-D69B3A5459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DA0E99-0655-69F9-29C9-7ECAD97E6805}"/>
              </a:ext>
            </a:extLst>
          </p:cNvPr>
          <p:cNvSpPr>
            <a:spLocks noGrp="1"/>
          </p:cNvSpPr>
          <p:nvPr>
            <p:ph type="dt" sz="half" idx="10"/>
          </p:nvPr>
        </p:nvSpPr>
        <p:spPr/>
        <p:txBody>
          <a:bodyPr/>
          <a:lstStyle/>
          <a:p>
            <a:fld id="{D2D8C9B7-759E-4D14-87E8-2FD89C1B203A}" type="datetime4">
              <a:rPr lang="en-AU" smtClean="0"/>
              <a:t>4 August 2024</a:t>
            </a:fld>
            <a:endParaRPr lang="en-AU"/>
          </a:p>
        </p:txBody>
      </p:sp>
      <p:sp>
        <p:nvSpPr>
          <p:cNvPr id="5" name="Footer Placeholder 4">
            <a:extLst>
              <a:ext uri="{FF2B5EF4-FFF2-40B4-BE49-F238E27FC236}">
                <a16:creationId xmlns:a16="http://schemas.microsoft.com/office/drawing/2014/main" id="{4E7D5CAF-D748-6944-234C-41EF56389535}"/>
              </a:ext>
            </a:extLst>
          </p:cNvPr>
          <p:cNvSpPr>
            <a:spLocks noGrp="1"/>
          </p:cNvSpPr>
          <p:nvPr>
            <p:ph type="ftr" sz="quarter" idx="11"/>
          </p:nvPr>
        </p:nvSpPr>
        <p:spPr/>
        <p:txBody>
          <a:bodyPr/>
          <a:lstStyle/>
          <a:p>
            <a:r>
              <a:rPr lang="en-AU"/>
              <a:t>Adult Learning Curriculum</a:t>
            </a:r>
          </a:p>
        </p:txBody>
      </p:sp>
      <p:sp>
        <p:nvSpPr>
          <p:cNvPr id="6" name="Slide Number Placeholder 5">
            <a:extLst>
              <a:ext uri="{FF2B5EF4-FFF2-40B4-BE49-F238E27FC236}">
                <a16:creationId xmlns:a16="http://schemas.microsoft.com/office/drawing/2014/main" id="{A3F5EF55-B150-DD38-B9FE-EFDC6868C0F7}"/>
              </a:ext>
            </a:extLst>
          </p:cNvPr>
          <p:cNvSpPr>
            <a:spLocks noGrp="1"/>
          </p:cNvSpPr>
          <p:nvPr>
            <p:ph type="sldNum" sz="quarter" idx="12"/>
          </p:nvPr>
        </p:nvSpPr>
        <p:spPr/>
        <p:txBody>
          <a:bodyPr/>
          <a:lstStyle/>
          <a:p>
            <a:fld id="{18AB0FA5-D5B6-4CBD-8A4D-C80959324169}" type="slidenum">
              <a:rPr lang="en-AU" smtClean="0"/>
              <a:t>‹#›</a:t>
            </a:fld>
            <a:endParaRPr lang="en-AU"/>
          </a:p>
        </p:txBody>
      </p:sp>
    </p:spTree>
    <p:extLst>
      <p:ext uri="{BB962C8B-B14F-4D97-AF65-F5344CB8AC3E}">
        <p14:creationId xmlns:p14="http://schemas.microsoft.com/office/powerpoint/2010/main" val="2806444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89C5-463C-198D-9D3A-3A50EA58533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538AE63-86C7-7D53-40C5-F71239F937CE}"/>
              </a:ext>
            </a:extLst>
          </p:cNvPr>
          <p:cNvSpPr>
            <a:spLocks noGrp="1"/>
          </p:cNvSpPr>
          <p:nvPr>
            <p:ph type="dt" sz="half" idx="10"/>
          </p:nvPr>
        </p:nvSpPr>
        <p:spPr/>
        <p:txBody>
          <a:bodyPr/>
          <a:lstStyle/>
          <a:p>
            <a:fld id="{D3B0C8BA-72C7-4912-B502-1C452154D5A0}" type="datetime4">
              <a:rPr lang="en-AU" smtClean="0"/>
              <a:t>4 August 2024</a:t>
            </a:fld>
            <a:endParaRPr lang="en-AU"/>
          </a:p>
        </p:txBody>
      </p:sp>
      <p:sp>
        <p:nvSpPr>
          <p:cNvPr id="4" name="Footer Placeholder 3">
            <a:extLst>
              <a:ext uri="{FF2B5EF4-FFF2-40B4-BE49-F238E27FC236}">
                <a16:creationId xmlns:a16="http://schemas.microsoft.com/office/drawing/2014/main" id="{02486E8C-CDD8-BBE3-7665-755E07846EA0}"/>
              </a:ext>
            </a:extLst>
          </p:cNvPr>
          <p:cNvSpPr>
            <a:spLocks noGrp="1"/>
          </p:cNvSpPr>
          <p:nvPr>
            <p:ph type="ftr" sz="quarter" idx="11"/>
          </p:nvPr>
        </p:nvSpPr>
        <p:spPr/>
        <p:txBody>
          <a:bodyPr/>
          <a:lstStyle/>
          <a:p>
            <a:r>
              <a:rPr lang="en-AU"/>
              <a:t>Adult Learning Curriculum</a:t>
            </a:r>
          </a:p>
        </p:txBody>
      </p:sp>
      <p:sp>
        <p:nvSpPr>
          <p:cNvPr id="5" name="Slide Number Placeholder 4">
            <a:extLst>
              <a:ext uri="{FF2B5EF4-FFF2-40B4-BE49-F238E27FC236}">
                <a16:creationId xmlns:a16="http://schemas.microsoft.com/office/drawing/2014/main" id="{ACA7B5CB-28E6-FB21-0CE0-10EE776D9C64}"/>
              </a:ext>
            </a:extLst>
          </p:cNvPr>
          <p:cNvSpPr>
            <a:spLocks noGrp="1"/>
          </p:cNvSpPr>
          <p:nvPr>
            <p:ph type="sldNum" sz="quarter" idx="12"/>
          </p:nvPr>
        </p:nvSpPr>
        <p:spPr/>
        <p:txBody>
          <a:bodyPr/>
          <a:lstStyle/>
          <a:p>
            <a:fld id="{18AB0FA5-D5B6-4CBD-8A4D-C80959324169}" type="slidenum">
              <a:rPr lang="en-AU" smtClean="0"/>
              <a:t>‹#›</a:t>
            </a:fld>
            <a:endParaRPr lang="en-AU"/>
          </a:p>
        </p:txBody>
      </p:sp>
    </p:spTree>
    <p:extLst>
      <p:ext uri="{BB962C8B-B14F-4D97-AF65-F5344CB8AC3E}">
        <p14:creationId xmlns:p14="http://schemas.microsoft.com/office/powerpoint/2010/main" val="4267097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40262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600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31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in Title &amp; Subtitle_01">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4CEA316-F971-424B-99F3-C1C5E7F06ABE}"/>
              </a:ext>
            </a:extLst>
          </p:cNvPr>
          <p:cNvSpPr>
            <a:spLocks noGrp="1"/>
          </p:cNvSpPr>
          <p:nvPr>
            <p:ph type="body" sz="half" idx="2" hasCustomPrompt="1"/>
          </p:nvPr>
        </p:nvSpPr>
        <p:spPr>
          <a:xfrm>
            <a:off x="387819" y="884975"/>
            <a:ext cx="8368363" cy="199546"/>
          </a:xfrm>
          <a:prstGeom prst="rect">
            <a:avLst/>
          </a:prstGeom>
        </p:spPr>
        <p:txBody>
          <a:bodyPr wrap="none" lIns="0" tIns="0" rIns="0" bIns="0" anchor="ctr">
            <a:noAutofit/>
          </a:bodyPr>
          <a:lstStyle>
            <a:lvl1pPr marL="0" indent="0" algn="l">
              <a:buNone/>
              <a:defRPr sz="1050" b="0" baseline="0">
                <a:solidFill>
                  <a:schemeClr val="tx1">
                    <a:lumMod val="50000"/>
                    <a:lumOff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1" name="Title 2">
            <a:extLst>
              <a:ext uri="{FF2B5EF4-FFF2-40B4-BE49-F238E27FC236}">
                <a16:creationId xmlns:a16="http://schemas.microsoft.com/office/drawing/2014/main" id="{56F1F835-7FCD-4BB5-BAAD-54513A6A55FA}"/>
              </a:ext>
            </a:extLst>
          </p:cNvPr>
          <p:cNvSpPr>
            <a:spLocks noGrp="1"/>
          </p:cNvSpPr>
          <p:nvPr>
            <p:ph type="title"/>
          </p:nvPr>
        </p:nvSpPr>
        <p:spPr>
          <a:xfrm>
            <a:off x="387819" y="382773"/>
            <a:ext cx="8368363" cy="445500"/>
          </a:xfrm>
          <a:prstGeom prst="rect">
            <a:avLst/>
          </a:prstGeom>
        </p:spPr>
        <p:txBody>
          <a:bodyPr lIns="0" tIns="0" rIns="0" bIns="0" anchor="ctr"/>
          <a:lstStyle>
            <a:lvl1pPr algn="l">
              <a:defRPr sz="2100" b="1">
                <a:solidFill>
                  <a:schemeClr val="tx1">
                    <a:lumMod val="75000"/>
                    <a:lumOff val="25000"/>
                  </a:schemeClr>
                </a:solidFill>
                <a:latin typeface="+mn-lt"/>
              </a:defRPr>
            </a:lvl1pPr>
          </a:lstStyle>
          <a:p>
            <a:r>
              <a:rPr lang="en-US" dirty="0"/>
              <a:t>Click to edit Master title style</a:t>
            </a:r>
          </a:p>
        </p:txBody>
      </p:sp>
    </p:spTree>
    <p:extLst>
      <p:ext uri="{BB962C8B-B14F-4D97-AF65-F5344CB8AC3E}">
        <p14:creationId xmlns:p14="http://schemas.microsoft.com/office/powerpoint/2010/main" val="1600243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64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387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371600" y="1981200"/>
            <a:ext cx="3467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991100" y="1981200"/>
            <a:ext cx="34671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4112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08466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6532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8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4229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7.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svg"/><Relationship Id="rId5" Type="http://schemas.openxmlformats.org/officeDocument/2006/relationships/slideLayout" Target="../slideLayouts/slideLayout33.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7.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826F107-756C-41DA-BAFE-31D58AE9C288}"/>
              </a:ext>
            </a:extLst>
          </p:cNvPr>
          <p:cNvSpPr>
            <a:spLocks noGrp="1" noChangeArrowheads="1"/>
          </p:cNvSpPr>
          <p:nvPr>
            <p:ph type="title"/>
          </p:nvPr>
        </p:nvSpPr>
        <p:spPr bwMode="auto">
          <a:xfrm>
            <a:off x="1066800" y="609600"/>
            <a:ext cx="739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EE90F1F-6ED0-4F2A-8085-54CA233B7546}"/>
              </a:ext>
            </a:extLst>
          </p:cNvPr>
          <p:cNvSpPr>
            <a:spLocks noGrp="1" noChangeArrowheads="1"/>
          </p:cNvSpPr>
          <p:nvPr>
            <p:ph type="body" idx="1"/>
          </p:nvPr>
        </p:nvSpPr>
        <p:spPr bwMode="auto">
          <a:xfrm>
            <a:off x="1371600" y="1981200"/>
            <a:ext cx="7086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
            <a:extLst>
              <a:ext uri="{FF2B5EF4-FFF2-40B4-BE49-F238E27FC236}">
                <a16:creationId xmlns:a16="http://schemas.microsoft.com/office/drawing/2014/main" id="{8C509FC1-045E-4256-A67F-DBA7FDB51551}"/>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7" r:id="rId13"/>
    <p:sldLayoutId id="2147483798" r:id="rId14"/>
    <p:sldLayoutId id="2147483799" r:id="rId15"/>
    <p:sldLayoutId id="2147483800" r:id="rId16"/>
  </p:sldLayoutIdLst>
  <p:txStyles>
    <p:titleStyle>
      <a:lvl1pPr algn="l" rtl="0" eaLnBrk="0" fontAlgn="base" hangingPunct="0">
        <a:spcBef>
          <a:spcPct val="0"/>
        </a:spcBef>
        <a:spcAft>
          <a:spcPct val="0"/>
        </a:spcAft>
        <a:defRPr sz="3600" b="1">
          <a:solidFill>
            <a:srgbClr val="004B96"/>
          </a:solidFill>
          <a:latin typeface="+mj-lt"/>
          <a:ea typeface="+mj-ea"/>
          <a:cs typeface="+mj-cs"/>
        </a:defRPr>
      </a:lvl1pPr>
      <a:lvl2pPr algn="l" rtl="0" eaLnBrk="0" fontAlgn="base" hangingPunct="0">
        <a:spcBef>
          <a:spcPct val="0"/>
        </a:spcBef>
        <a:spcAft>
          <a:spcPct val="0"/>
        </a:spcAft>
        <a:defRPr sz="3600" b="1">
          <a:solidFill>
            <a:srgbClr val="004B96"/>
          </a:solidFill>
          <a:latin typeface="Arial" charset="0"/>
          <a:ea typeface="ＭＳ Ｐゴシック" pitchFamily="1" charset="-128"/>
        </a:defRPr>
      </a:lvl2pPr>
      <a:lvl3pPr algn="l" rtl="0" eaLnBrk="0" fontAlgn="base" hangingPunct="0">
        <a:spcBef>
          <a:spcPct val="0"/>
        </a:spcBef>
        <a:spcAft>
          <a:spcPct val="0"/>
        </a:spcAft>
        <a:defRPr sz="3600" b="1">
          <a:solidFill>
            <a:srgbClr val="004B96"/>
          </a:solidFill>
          <a:latin typeface="Arial" charset="0"/>
          <a:ea typeface="ＭＳ Ｐゴシック" pitchFamily="1" charset="-128"/>
        </a:defRPr>
      </a:lvl3pPr>
      <a:lvl4pPr algn="l" rtl="0" eaLnBrk="0" fontAlgn="base" hangingPunct="0">
        <a:spcBef>
          <a:spcPct val="0"/>
        </a:spcBef>
        <a:spcAft>
          <a:spcPct val="0"/>
        </a:spcAft>
        <a:defRPr sz="3600" b="1">
          <a:solidFill>
            <a:srgbClr val="004B96"/>
          </a:solidFill>
          <a:latin typeface="Arial" charset="0"/>
          <a:ea typeface="ＭＳ Ｐゴシック" pitchFamily="1" charset="-128"/>
        </a:defRPr>
      </a:lvl4pPr>
      <a:lvl5pPr algn="l" rtl="0" eaLnBrk="0" fontAlgn="base" hangingPunct="0">
        <a:spcBef>
          <a:spcPct val="0"/>
        </a:spcBef>
        <a:spcAft>
          <a:spcPct val="0"/>
        </a:spcAft>
        <a:defRPr sz="3600" b="1">
          <a:solidFill>
            <a:srgbClr val="004B96"/>
          </a:solidFill>
          <a:latin typeface="Arial" charset="0"/>
          <a:ea typeface="ＭＳ Ｐゴシック" pitchFamily="1" charset="-128"/>
        </a:defRPr>
      </a:lvl5pPr>
      <a:lvl6pPr marL="457200" algn="l" rtl="0" fontAlgn="base">
        <a:spcBef>
          <a:spcPct val="0"/>
        </a:spcBef>
        <a:spcAft>
          <a:spcPct val="0"/>
        </a:spcAft>
        <a:defRPr sz="3600" b="1">
          <a:solidFill>
            <a:srgbClr val="004B96"/>
          </a:solidFill>
          <a:latin typeface="Arial" charset="0"/>
          <a:ea typeface="ＭＳ Ｐゴシック" pitchFamily="1" charset="-128"/>
        </a:defRPr>
      </a:lvl6pPr>
      <a:lvl7pPr marL="914400" algn="l" rtl="0" fontAlgn="base">
        <a:spcBef>
          <a:spcPct val="0"/>
        </a:spcBef>
        <a:spcAft>
          <a:spcPct val="0"/>
        </a:spcAft>
        <a:defRPr sz="3600" b="1">
          <a:solidFill>
            <a:srgbClr val="004B96"/>
          </a:solidFill>
          <a:latin typeface="Arial" charset="0"/>
          <a:ea typeface="ＭＳ Ｐゴシック" pitchFamily="1" charset="-128"/>
        </a:defRPr>
      </a:lvl7pPr>
      <a:lvl8pPr marL="1371600" algn="l" rtl="0" fontAlgn="base">
        <a:spcBef>
          <a:spcPct val="0"/>
        </a:spcBef>
        <a:spcAft>
          <a:spcPct val="0"/>
        </a:spcAft>
        <a:defRPr sz="3600" b="1">
          <a:solidFill>
            <a:srgbClr val="004B96"/>
          </a:solidFill>
          <a:latin typeface="Arial" charset="0"/>
          <a:ea typeface="ＭＳ Ｐゴシック" pitchFamily="1" charset="-128"/>
        </a:defRPr>
      </a:lvl8pPr>
      <a:lvl9pPr marL="1828800" algn="l" rtl="0" fontAlgn="base">
        <a:spcBef>
          <a:spcPct val="0"/>
        </a:spcBef>
        <a:spcAft>
          <a:spcPct val="0"/>
        </a:spcAft>
        <a:defRPr sz="3600" b="1">
          <a:solidFill>
            <a:srgbClr val="004B96"/>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004B96"/>
        </a:buClr>
        <a:buFont typeface="Times" panose="02020603050405020304" pitchFamily="18" charset="0"/>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lr>
          <a:srgbClr val="004B96"/>
        </a:buClr>
        <a:buFont typeface="Times" panose="02020603050405020304" pitchFamily="18"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4B96"/>
        </a:buClr>
        <a:buFont typeface="Times" panose="02020603050405020304" pitchFamily="18"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4B96"/>
        </a:buClr>
        <a:buFont typeface="Times" panose="02020603050405020304" pitchFamily="18"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4B96"/>
        </a:buClr>
        <a:buFont typeface="Times" panose="02020603050405020304" pitchFamily="18" charset="0"/>
        <a:buChar char="•"/>
        <a:defRPr sz="2000">
          <a:solidFill>
            <a:schemeClr val="tx1"/>
          </a:solidFill>
          <a:latin typeface="+mn-lt"/>
          <a:ea typeface="+mn-ea"/>
        </a:defRPr>
      </a:lvl5pPr>
      <a:lvl6pPr marL="2514600" indent="-228600" algn="l" rtl="0" fontAlgn="base">
        <a:spcBef>
          <a:spcPct val="20000"/>
        </a:spcBef>
        <a:spcAft>
          <a:spcPct val="0"/>
        </a:spcAft>
        <a:buClr>
          <a:srgbClr val="004B96"/>
        </a:buClr>
        <a:buFont typeface="Times" pitchFamily="1" charset="0"/>
        <a:buChar char="•"/>
        <a:defRPr sz="2000">
          <a:solidFill>
            <a:schemeClr val="tx1"/>
          </a:solidFill>
          <a:latin typeface="+mn-lt"/>
          <a:ea typeface="+mn-ea"/>
        </a:defRPr>
      </a:lvl6pPr>
      <a:lvl7pPr marL="2971800" indent="-228600" algn="l" rtl="0" fontAlgn="base">
        <a:spcBef>
          <a:spcPct val="20000"/>
        </a:spcBef>
        <a:spcAft>
          <a:spcPct val="0"/>
        </a:spcAft>
        <a:buClr>
          <a:srgbClr val="004B96"/>
        </a:buClr>
        <a:buFont typeface="Times" pitchFamily="1" charset="0"/>
        <a:buChar char="•"/>
        <a:defRPr sz="2000">
          <a:solidFill>
            <a:schemeClr val="tx1"/>
          </a:solidFill>
          <a:latin typeface="+mn-lt"/>
          <a:ea typeface="+mn-ea"/>
        </a:defRPr>
      </a:lvl7pPr>
      <a:lvl8pPr marL="3429000" indent="-228600" algn="l" rtl="0" fontAlgn="base">
        <a:spcBef>
          <a:spcPct val="20000"/>
        </a:spcBef>
        <a:spcAft>
          <a:spcPct val="0"/>
        </a:spcAft>
        <a:buClr>
          <a:srgbClr val="004B96"/>
        </a:buClr>
        <a:buFont typeface="Times" pitchFamily="1" charset="0"/>
        <a:buChar char="•"/>
        <a:defRPr sz="2000">
          <a:solidFill>
            <a:schemeClr val="tx1"/>
          </a:solidFill>
          <a:latin typeface="+mn-lt"/>
          <a:ea typeface="+mn-ea"/>
        </a:defRPr>
      </a:lvl8pPr>
      <a:lvl9pPr marL="3886200" indent="-228600" algn="l" rtl="0" fontAlgn="base">
        <a:spcBef>
          <a:spcPct val="20000"/>
        </a:spcBef>
        <a:spcAft>
          <a:spcPct val="0"/>
        </a:spcAft>
        <a:buClr>
          <a:srgbClr val="004B96"/>
        </a:buClr>
        <a:buFont typeface="Times" pitchFamily="1"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1EA11-7EEC-A96D-C07B-571AC85DC8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9C5B7D0-8D35-8A3F-D6E6-2DC2BF734F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EBC975-9B3B-5682-FD4B-B438EC647DB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4D0C8B-9958-4DDB-911F-0D79A9E06390}" type="datetimeFigureOut">
              <a:rPr lang="en-AU" smtClean="0"/>
              <a:t>04/08/2024</a:t>
            </a:fld>
            <a:endParaRPr lang="en-AU"/>
          </a:p>
        </p:txBody>
      </p:sp>
      <p:sp>
        <p:nvSpPr>
          <p:cNvPr id="5" name="Footer Placeholder 4">
            <a:extLst>
              <a:ext uri="{FF2B5EF4-FFF2-40B4-BE49-F238E27FC236}">
                <a16:creationId xmlns:a16="http://schemas.microsoft.com/office/drawing/2014/main" id="{8FBA64B2-5F3A-93EF-3D2C-47EAE689547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54B5E33-CD2E-01EB-98AE-E6688C7032D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FE6EC8-753B-4FEC-BB85-B70065D836B5}" type="slidenum">
              <a:rPr lang="en-AU" smtClean="0"/>
              <a:t>‹#›</a:t>
            </a:fld>
            <a:endParaRPr lang="en-AU"/>
          </a:p>
        </p:txBody>
      </p:sp>
      <p:sp>
        <p:nvSpPr>
          <p:cNvPr id="10" name="Rectangle 9">
            <a:extLst>
              <a:ext uri="{FF2B5EF4-FFF2-40B4-BE49-F238E27FC236}">
                <a16:creationId xmlns:a16="http://schemas.microsoft.com/office/drawing/2014/main" id="{54A74F07-BB91-05E0-7E82-B6EC424517D5}"/>
              </a:ext>
            </a:extLst>
          </p:cNvPr>
          <p:cNvSpPr/>
          <p:nvPr userDrawn="1"/>
        </p:nvSpPr>
        <p:spPr>
          <a:xfrm>
            <a:off x="0" y="6757200"/>
            <a:ext cx="9144900" cy="100800"/>
          </a:xfrm>
          <a:prstGeom prst="rect">
            <a:avLst/>
          </a:prstGeom>
          <a:gradFill flip="none" rotWithShape="1">
            <a:gsLst>
              <a:gs pos="13000">
                <a:schemeClr val="accent2"/>
              </a:gs>
              <a:gs pos="79000">
                <a:schemeClr val="accent1"/>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87795608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3EEB88E-5D86-DF11-8312-E8FB2DEB5414}"/>
              </a:ext>
            </a:extLst>
          </p:cNvPr>
          <p:cNvSpPr/>
          <p:nvPr userDrawn="1"/>
        </p:nvSpPr>
        <p:spPr>
          <a:xfrm>
            <a:off x="0" y="1"/>
            <a:ext cx="9144000" cy="871219"/>
          </a:xfrm>
          <a:prstGeom prst="rect">
            <a:avLst/>
          </a:prstGeom>
          <a:gradFill>
            <a:gsLst>
              <a:gs pos="0">
                <a:srgbClr val="002F65"/>
              </a:gs>
              <a:gs pos="100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6">
            <a:extLst>
              <a:ext uri="{FF2B5EF4-FFF2-40B4-BE49-F238E27FC236}">
                <a16:creationId xmlns:a16="http://schemas.microsoft.com/office/drawing/2014/main" id="{E173E93C-2E21-E8F5-3011-B401F4F12EA8}"/>
              </a:ext>
            </a:extLst>
          </p:cNvPr>
          <p:cNvSpPr/>
          <p:nvPr userDrawn="1"/>
        </p:nvSpPr>
        <p:spPr>
          <a:xfrm>
            <a:off x="0" y="6381750"/>
            <a:ext cx="9144000" cy="476250"/>
          </a:xfrm>
          <a:prstGeom prst="rect">
            <a:avLst/>
          </a:prstGeom>
          <a:gradFill>
            <a:gsLst>
              <a:gs pos="0">
                <a:srgbClr val="002F65"/>
              </a:gs>
              <a:gs pos="100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Placeholder 1">
            <a:extLst>
              <a:ext uri="{FF2B5EF4-FFF2-40B4-BE49-F238E27FC236}">
                <a16:creationId xmlns:a16="http://schemas.microsoft.com/office/drawing/2014/main" id="{6F792317-75A0-F1A4-AAB7-EAF59CDD0937}"/>
              </a:ext>
            </a:extLst>
          </p:cNvPr>
          <p:cNvSpPr>
            <a:spLocks noGrp="1"/>
          </p:cNvSpPr>
          <p:nvPr>
            <p:ph type="title"/>
          </p:nvPr>
        </p:nvSpPr>
        <p:spPr>
          <a:xfrm>
            <a:off x="0" y="2"/>
            <a:ext cx="9144000" cy="876299"/>
          </a:xfrm>
          <a:prstGeom prst="rect">
            <a:avLst/>
          </a:prstGeom>
          <a:noFill/>
        </p:spPr>
        <p:txBody>
          <a:bodyPr vert="horz" lIns="1080000" tIns="46800" rIns="360000" bIns="46800" rtlCol="0" anchor="ctr"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FB99076-D11C-0DEB-3B71-2EB6EAFDE5F9}"/>
              </a:ext>
            </a:extLst>
          </p:cNvPr>
          <p:cNvSpPr>
            <a:spLocks noGrp="1"/>
          </p:cNvSpPr>
          <p:nvPr>
            <p:ph type="body" idx="1"/>
          </p:nvPr>
        </p:nvSpPr>
        <p:spPr>
          <a:xfrm>
            <a:off x="202406" y="1280161"/>
            <a:ext cx="8739188" cy="4896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381A6E0-7905-A838-4D6A-481EBC9C5850}"/>
              </a:ext>
            </a:extLst>
          </p:cNvPr>
          <p:cNvSpPr>
            <a:spLocks noGrp="1"/>
          </p:cNvSpPr>
          <p:nvPr>
            <p:ph type="dt" sz="half" idx="2"/>
          </p:nvPr>
        </p:nvSpPr>
        <p:spPr>
          <a:xfrm>
            <a:off x="1779747" y="6459221"/>
            <a:ext cx="967264" cy="365125"/>
          </a:xfrm>
          <a:prstGeom prst="rect">
            <a:avLst/>
          </a:prstGeom>
        </p:spPr>
        <p:txBody>
          <a:bodyPr vert="horz" lIns="91440" tIns="45720" rIns="91440" bIns="45720" rtlCol="0" anchor="ctr"/>
          <a:lstStyle>
            <a:lvl1pPr algn="l">
              <a:defRPr sz="788">
                <a:solidFill>
                  <a:schemeClr val="bg1">
                    <a:lumMod val="75000"/>
                  </a:schemeClr>
                </a:solidFill>
                <a:latin typeface="Arial" panose="020B0604020202020204" pitchFamily="34" charset="0"/>
                <a:cs typeface="Arial" panose="020B0604020202020204" pitchFamily="34" charset="0"/>
              </a:defRPr>
            </a:lvl1pPr>
          </a:lstStyle>
          <a:p>
            <a:fld id="{E92094A3-E73F-4441-82E5-3BF63BC82511}" type="datetime4">
              <a:rPr lang="en-AU" smtClean="0"/>
              <a:t>4 August 2024</a:t>
            </a:fld>
            <a:endParaRPr lang="en-AU"/>
          </a:p>
        </p:txBody>
      </p:sp>
      <p:sp>
        <p:nvSpPr>
          <p:cNvPr id="5" name="Footer Placeholder 4">
            <a:extLst>
              <a:ext uri="{FF2B5EF4-FFF2-40B4-BE49-F238E27FC236}">
                <a16:creationId xmlns:a16="http://schemas.microsoft.com/office/drawing/2014/main" id="{CF721D2F-4B8F-FA34-7E1A-E0A2A1AB33A4}"/>
              </a:ext>
            </a:extLst>
          </p:cNvPr>
          <p:cNvSpPr>
            <a:spLocks noGrp="1"/>
          </p:cNvSpPr>
          <p:nvPr>
            <p:ph type="ftr" sz="quarter" idx="3"/>
          </p:nvPr>
        </p:nvSpPr>
        <p:spPr>
          <a:xfrm>
            <a:off x="202407" y="6459221"/>
            <a:ext cx="1546384" cy="365125"/>
          </a:xfrm>
          <a:prstGeom prst="rect">
            <a:avLst/>
          </a:prstGeom>
        </p:spPr>
        <p:txBody>
          <a:bodyPr vert="horz" lIns="91440" tIns="45720" rIns="91440" bIns="45720" rtlCol="0" anchor="ctr"/>
          <a:lstStyle>
            <a:lvl1pPr algn="l">
              <a:defRPr sz="788">
                <a:solidFill>
                  <a:schemeClr val="bg1">
                    <a:lumMod val="75000"/>
                  </a:schemeClr>
                </a:solidFill>
                <a:latin typeface="Arial" panose="020B0604020202020204" pitchFamily="34" charset="0"/>
                <a:cs typeface="Arial" panose="020B0604020202020204" pitchFamily="34" charset="0"/>
              </a:defRPr>
            </a:lvl1pPr>
          </a:lstStyle>
          <a:p>
            <a:r>
              <a:rPr lang="en-AU"/>
              <a:t>Adult Program</a:t>
            </a:r>
          </a:p>
        </p:txBody>
      </p:sp>
      <p:sp>
        <p:nvSpPr>
          <p:cNvPr id="6" name="Slide Number Placeholder 5">
            <a:extLst>
              <a:ext uri="{FF2B5EF4-FFF2-40B4-BE49-F238E27FC236}">
                <a16:creationId xmlns:a16="http://schemas.microsoft.com/office/drawing/2014/main" id="{1EA469B8-5A64-4F6D-2333-4E256AABF279}"/>
              </a:ext>
            </a:extLst>
          </p:cNvPr>
          <p:cNvSpPr>
            <a:spLocks noGrp="1"/>
          </p:cNvSpPr>
          <p:nvPr>
            <p:ph type="sldNum" sz="quarter" idx="4"/>
          </p:nvPr>
        </p:nvSpPr>
        <p:spPr>
          <a:xfrm>
            <a:off x="6005414" y="6459221"/>
            <a:ext cx="619125" cy="365125"/>
          </a:xfrm>
          <a:prstGeom prst="rect">
            <a:avLst/>
          </a:prstGeom>
        </p:spPr>
        <p:txBody>
          <a:bodyPr vert="horz" lIns="91440" tIns="45720" rIns="91440" bIns="45720" rtlCol="0" anchor="ctr"/>
          <a:lstStyle>
            <a:lvl1pPr algn="r">
              <a:defRPr sz="788">
                <a:solidFill>
                  <a:schemeClr val="bg1">
                    <a:lumMod val="75000"/>
                  </a:schemeClr>
                </a:solidFill>
                <a:latin typeface="Arial" panose="020B0604020202020204" pitchFamily="34" charset="0"/>
                <a:cs typeface="Arial" panose="020B0604020202020204" pitchFamily="34" charset="0"/>
              </a:defRPr>
            </a:lvl1pPr>
          </a:lstStyle>
          <a:p>
            <a:fld id="{18AB0FA5-D5B6-4CBD-8A4D-C80959324169}" type="slidenum">
              <a:rPr lang="en-AU" smtClean="0"/>
              <a:pPr/>
              <a:t>‹#›</a:t>
            </a:fld>
            <a:endParaRPr lang="en-AU"/>
          </a:p>
        </p:txBody>
      </p:sp>
      <p:cxnSp>
        <p:nvCxnSpPr>
          <p:cNvPr id="10" name="Straight Connector 9">
            <a:extLst>
              <a:ext uri="{FF2B5EF4-FFF2-40B4-BE49-F238E27FC236}">
                <a16:creationId xmlns:a16="http://schemas.microsoft.com/office/drawing/2014/main" id="{D2D94449-9252-A220-E7DF-DC7D85703675}"/>
              </a:ext>
            </a:extLst>
          </p:cNvPr>
          <p:cNvCxnSpPr>
            <a:cxnSpLocks/>
          </p:cNvCxnSpPr>
          <p:nvPr userDrawn="1"/>
        </p:nvCxnSpPr>
        <p:spPr>
          <a:xfrm>
            <a:off x="0" y="6407150"/>
            <a:ext cx="9144000" cy="0"/>
          </a:xfrm>
          <a:prstGeom prst="line">
            <a:avLst/>
          </a:prstGeom>
          <a:ln w="19050">
            <a:solidFill>
              <a:srgbClr val="00D9FF"/>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80772AC-875A-18B4-D736-0AF7280971C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269957" y="6531513"/>
            <a:ext cx="1671637" cy="207204"/>
          </a:xfrm>
          <a:prstGeom prst="rect">
            <a:avLst/>
          </a:prstGeom>
        </p:spPr>
      </p:pic>
      <p:cxnSp>
        <p:nvCxnSpPr>
          <p:cNvPr id="14" name="Straight Connector 13">
            <a:extLst>
              <a:ext uri="{FF2B5EF4-FFF2-40B4-BE49-F238E27FC236}">
                <a16:creationId xmlns:a16="http://schemas.microsoft.com/office/drawing/2014/main" id="{959EBB92-4B89-6C07-2CA4-60DD0C794523}"/>
              </a:ext>
            </a:extLst>
          </p:cNvPr>
          <p:cNvCxnSpPr>
            <a:cxnSpLocks/>
          </p:cNvCxnSpPr>
          <p:nvPr userDrawn="1"/>
        </p:nvCxnSpPr>
        <p:spPr>
          <a:xfrm>
            <a:off x="0" y="845820"/>
            <a:ext cx="9144000" cy="0"/>
          </a:xfrm>
          <a:prstGeom prst="line">
            <a:avLst/>
          </a:prstGeom>
          <a:ln w="19050">
            <a:solidFill>
              <a:srgbClr val="00D9FF"/>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01D4ABA1-AC20-AD8D-3DBE-B5ED7499A9FF}"/>
              </a:ext>
            </a:extLst>
          </p:cNvPr>
          <p:cNvSpPr/>
          <p:nvPr userDrawn="1"/>
        </p:nvSpPr>
        <p:spPr>
          <a:xfrm>
            <a:off x="6674420" y="6432552"/>
            <a:ext cx="158479" cy="425449"/>
          </a:xfrm>
          <a:prstGeom prst="chevron">
            <a:avLst>
              <a:gd name="adj" fmla="val 40555"/>
            </a:avLst>
          </a:prstGeom>
          <a:solidFill>
            <a:srgbClr val="00D9FF">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7" name="Arrow: Chevron 16">
            <a:extLst>
              <a:ext uri="{FF2B5EF4-FFF2-40B4-BE49-F238E27FC236}">
                <a16:creationId xmlns:a16="http://schemas.microsoft.com/office/drawing/2014/main" id="{F07C4978-F433-C909-81A8-CFECE56B8682}"/>
              </a:ext>
            </a:extLst>
          </p:cNvPr>
          <p:cNvSpPr/>
          <p:nvPr userDrawn="1"/>
        </p:nvSpPr>
        <p:spPr>
          <a:xfrm>
            <a:off x="6791746" y="6432552"/>
            <a:ext cx="158479" cy="425449"/>
          </a:xfrm>
          <a:prstGeom prst="chevron">
            <a:avLst>
              <a:gd name="adj" fmla="val 40555"/>
            </a:avLst>
          </a:prstGeom>
          <a:solidFill>
            <a:srgbClr val="00D9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 name="Arrow: Chevron 17">
            <a:extLst>
              <a:ext uri="{FF2B5EF4-FFF2-40B4-BE49-F238E27FC236}">
                <a16:creationId xmlns:a16="http://schemas.microsoft.com/office/drawing/2014/main" id="{79BDC178-E289-C3C5-E330-8B0F00D7CCCD}"/>
              </a:ext>
            </a:extLst>
          </p:cNvPr>
          <p:cNvSpPr/>
          <p:nvPr userDrawn="1"/>
        </p:nvSpPr>
        <p:spPr>
          <a:xfrm>
            <a:off x="6909072" y="6432552"/>
            <a:ext cx="158479" cy="425449"/>
          </a:xfrm>
          <a:prstGeom prst="chevron">
            <a:avLst>
              <a:gd name="adj" fmla="val 40555"/>
            </a:avLst>
          </a:prstGeom>
          <a:solidFill>
            <a:srgbClr val="00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pic>
        <p:nvPicPr>
          <p:cNvPr id="13" name="Picture 12">
            <a:extLst>
              <a:ext uri="{FF2B5EF4-FFF2-40B4-BE49-F238E27FC236}">
                <a16:creationId xmlns:a16="http://schemas.microsoft.com/office/drawing/2014/main" id="{0A9C963B-E68F-1DBB-CBEE-32D1C9BD664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2407" y="97599"/>
            <a:ext cx="464344" cy="9780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360350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96" r:id="rId7"/>
    <p:sldLayoutId id="2147483897" r:id="rId8"/>
  </p:sldLayoutIdLst>
  <p:hf sldNum="0" hdr="0" ftr="0" dt="0"/>
  <p:txStyles>
    <p:titleStyle>
      <a:lvl1pPr algn="l" defTabSz="685800" rtl="0" eaLnBrk="1" latinLnBrk="0" hangingPunct="1">
        <a:lnSpc>
          <a:spcPct val="90000"/>
        </a:lnSpc>
        <a:spcBef>
          <a:spcPct val="0"/>
        </a:spcBef>
        <a:buNone/>
        <a:defRPr sz="225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73E93C-2E21-E8F5-3011-B401F4F12EA8}"/>
              </a:ext>
            </a:extLst>
          </p:cNvPr>
          <p:cNvSpPr/>
          <p:nvPr userDrawn="1"/>
        </p:nvSpPr>
        <p:spPr>
          <a:xfrm>
            <a:off x="0" y="6381750"/>
            <a:ext cx="9144000" cy="476250"/>
          </a:xfrm>
          <a:prstGeom prst="rect">
            <a:avLst/>
          </a:prstGeom>
          <a:gradFill>
            <a:gsLst>
              <a:gs pos="0">
                <a:srgbClr val="002F65"/>
              </a:gs>
              <a:gs pos="100000">
                <a:schemeClr val="tx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Date Placeholder 3">
            <a:extLst>
              <a:ext uri="{FF2B5EF4-FFF2-40B4-BE49-F238E27FC236}">
                <a16:creationId xmlns:a16="http://schemas.microsoft.com/office/drawing/2014/main" id="{C381A6E0-7905-A838-4D6A-481EBC9C5850}"/>
              </a:ext>
            </a:extLst>
          </p:cNvPr>
          <p:cNvSpPr>
            <a:spLocks noGrp="1"/>
          </p:cNvSpPr>
          <p:nvPr>
            <p:ph type="dt" sz="half" idx="2"/>
          </p:nvPr>
        </p:nvSpPr>
        <p:spPr>
          <a:xfrm>
            <a:off x="1779747" y="6459221"/>
            <a:ext cx="967264" cy="365125"/>
          </a:xfrm>
          <a:prstGeom prst="rect">
            <a:avLst/>
          </a:prstGeom>
        </p:spPr>
        <p:txBody>
          <a:bodyPr vert="horz" lIns="91440" tIns="45720" rIns="91440" bIns="45720" rtlCol="0" anchor="ctr"/>
          <a:lstStyle>
            <a:lvl1pPr algn="l">
              <a:defRPr sz="788">
                <a:solidFill>
                  <a:schemeClr val="bg1">
                    <a:lumMod val="75000"/>
                  </a:schemeClr>
                </a:solidFill>
                <a:latin typeface="Arial" panose="020B0604020202020204" pitchFamily="34" charset="0"/>
                <a:cs typeface="Arial" panose="020B0604020202020204" pitchFamily="34" charset="0"/>
              </a:defRPr>
            </a:lvl1pPr>
          </a:lstStyle>
          <a:p>
            <a:fld id="{E92094A3-E73F-4441-82E5-3BF63BC82511}" type="datetime4">
              <a:rPr lang="en-AU" smtClean="0"/>
              <a:t>4 August 2024</a:t>
            </a:fld>
            <a:endParaRPr lang="en-AU"/>
          </a:p>
        </p:txBody>
      </p:sp>
      <p:sp>
        <p:nvSpPr>
          <p:cNvPr id="5" name="Footer Placeholder 4">
            <a:extLst>
              <a:ext uri="{FF2B5EF4-FFF2-40B4-BE49-F238E27FC236}">
                <a16:creationId xmlns:a16="http://schemas.microsoft.com/office/drawing/2014/main" id="{CF721D2F-4B8F-FA34-7E1A-E0A2A1AB33A4}"/>
              </a:ext>
            </a:extLst>
          </p:cNvPr>
          <p:cNvSpPr>
            <a:spLocks noGrp="1"/>
          </p:cNvSpPr>
          <p:nvPr>
            <p:ph type="ftr" sz="quarter" idx="3"/>
          </p:nvPr>
        </p:nvSpPr>
        <p:spPr>
          <a:xfrm>
            <a:off x="202407" y="6459221"/>
            <a:ext cx="1546384" cy="365125"/>
          </a:xfrm>
          <a:prstGeom prst="rect">
            <a:avLst/>
          </a:prstGeom>
        </p:spPr>
        <p:txBody>
          <a:bodyPr vert="horz" lIns="91440" tIns="45720" rIns="91440" bIns="45720" rtlCol="0" anchor="ctr"/>
          <a:lstStyle>
            <a:lvl1pPr algn="l">
              <a:defRPr sz="788">
                <a:solidFill>
                  <a:schemeClr val="bg1">
                    <a:lumMod val="75000"/>
                  </a:schemeClr>
                </a:solidFill>
                <a:latin typeface="Arial" panose="020B0604020202020204" pitchFamily="34" charset="0"/>
                <a:cs typeface="Arial" panose="020B0604020202020204" pitchFamily="34" charset="0"/>
              </a:defRPr>
            </a:lvl1pPr>
          </a:lstStyle>
          <a:p>
            <a:r>
              <a:rPr lang="en-AU"/>
              <a:t>Adult Program</a:t>
            </a:r>
          </a:p>
        </p:txBody>
      </p:sp>
      <p:sp>
        <p:nvSpPr>
          <p:cNvPr id="6" name="Slide Number Placeholder 5">
            <a:extLst>
              <a:ext uri="{FF2B5EF4-FFF2-40B4-BE49-F238E27FC236}">
                <a16:creationId xmlns:a16="http://schemas.microsoft.com/office/drawing/2014/main" id="{1EA469B8-5A64-4F6D-2333-4E256AABF279}"/>
              </a:ext>
            </a:extLst>
          </p:cNvPr>
          <p:cNvSpPr>
            <a:spLocks noGrp="1"/>
          </p:cNvSpPr>
          <p:nvPr>
            <p:ph type="sldNum" sz="quarter" idx="4"/>
          </p:nvPr>
        </p:nvSpPr>
        <p:spPr>
          <a:xfrm>
            <a:off x="6005414" y="6459221"/>
            <a:ext cx="619125" cy="365125"/>
          </a:xfrm>
          <a:prstGeom prst="rect">
            <a:avLst/>
          </a:prstGeom>
        </p:spPr>
        <p:txBody>
          <a:bodyPr vert="horz" lIns="91440" tIns="45720" rIns="91440" bIns="45720" rtlCol="0" anchor="ctr"/>
          <a:lstStyle>
            <a:lvl1pPr algn="r">
              <a:defRPr sz="788">
                <a:solidFill>
                  <a:schemeClr val="bg1">
                    <a:lumMod val="75000"/>
                  </a:schemeClr>
                </a:solidFill>
                <a:latin typeface="Arial" panose="020B0604020202020204" pitchFamily="34" charset="0"/>
                <a:cs typeface="Arial" panose="020B0604020202020204" pitchFamily="34" charset="0"/>
              </a:defRPr>
            </a:lvl1pPr>
          </a:lstStyle>
          <a:p>
            <a:fld id="{18AB0FA5-D5B6-4CBD-8A4D-C80959324169}" type="slidenum">
              <a:rPr lang="en-AU" smtClean="0"/>
              <a:pPr/>
              <a:t>‹#›</a:t>
            </a:fld>
            <a:endParaRPr lang="en-AU"/>
          </a:p>
        </p:txBody>
      </p:sp>
      <p:cxnSp>
        <p:nvCxnSpPr>
          <p:cNvPr id="10" name="Straight Connector 9">
            <a:extLst>
              <a:ext uri="{FF2B5EF4-FFF2-40B4-BE49-F238E27FC236}">
                <a16:creationId xmlns:a16="http://schemas.microsoft.com/office/drawing/2014/main" id="{D2D94449-9252-A220-E7DF-DC7D85703675}"/>
              </a:ext>
            </a:extLst>
          </p:cNvPr>
          <p:cNvCxnSpPr>
            <a:cxnSpLocks/>
          </p:cNvCxnSpPr>
          <p:nvPr userDrawn="1"/>
        </p:nvCxnSpPr>
        <p:spPr>
          <a:xfrm>
            <a:off x="0" y="6407150"/>
            <a:ext cx="9144000" cy="0"/>
          </a:xfrm>
          <a:prstGeom prst="line">
            <a:avLst/>
          </a:prstGeom>
          <a:ln w="19050">
            <a:solidFill>
              <a:srgbClr val="00D9FF"/>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80772AC-875A-18B4-D736-0AF7280971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269957" y="6531513"/>
            <a:ext cx="1671637" cy="207204"/>
          </a:xfrm>
          <a:prstGeom prst="rect">
            <a:avLst/>
          </a:prstGeom>
        </p:spPr>
      </p:pic>
      <p:sp>
        <p:nvSpPr>
          <p:cNvPr id="16" name="Arrow: Chevron 15">
            <a:extLst>
              <a:ext uri="{FF2B5EF4-FFF2-40B4-BE49-F238E27FC236}">
                <a16:creationId xmlns:a16="http://schemas.microsoft.com/office/drawing/2014/main" id="{01D4ABA1-AC20-AD8D-3DBE-B5ED7499A9FF}"/>
              </a:ext>
            </a:extLst>
          </p:cNvPr>
          <p:cNvSpPr/>
          <p:nvPr userDrawn="1"/>
        </p:nvSpPr>
        <p:spPr>
          <a:xfrm>
            <a:off x="6674420" y="6432552"/>
            <a:ext cx="158479" cy="425449"/>
          </a:xfrm>
          <a:prstGeom prst="chevron">
            <a:avLst>
              <a:gd name="adj" fmla="val 40555"/>
            </a:avLst>
          </a:prstGeom>
          <a:solidFill>
            <a:srgbClr val="00D9FF">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7" name="Arrow: Chevron 16">
            <a:extLst>
              <a:ext uri="{FF2B5EF4-FFF2-40B4-BE49-F238E27FC236}">
                <a16:creationId xmlns:a16="http://schemas.microsoft.com/office/drawing/2014/main" id="{F07C4978-F433-C909-81A8-CFECE56B8682}"/>
              </a:ext>
            </a:extLst>
          </p:cNvPr>
          <p:cNvSpPr/>
          <p:nvPr userDrawn="1"/>
        </p:nvSpPr>
        <p:spPr>
          <a:xfrm>
            <a:off x="6791746" y="6432552"/>
            <a:ext cx="158479" cy="425449"/>
          </a:xfrm>
          <a:prstGeom prst="chevron">
            <a:avLst>
              <a:gd name="adj" fmla="val 40555"/>
            </a:avLst>
          </a:prstGeom>
          <a:solidFill>
            <a:srgbClr val="00D9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 name="Arrow: Chevron 17">
            <a:extLst>
              <a:ext uri="{FF2B5EF4-FFF2-40B4-BE49-F238E27FC236}">
                <a16:creationId xmlns:a16="http://schemas.microsoft.com/office/drawing/2014/main" id="{79BDC178-E289-C3C5-E330-8B0F00D7CCCD}"/>
              </a:ext>
            </a:extLst>
          </p:cNvPr>
          <p:cNvSpPr/>
          <p:nvPr userDrawn="1"/>
        </p:nvSpPr>
        <p:spPr>
          <a:xfrm>
            <a:off x="6909072" y="6432552"/>
            <a:ext cx="158479" cy="425449"/>
          </a:xfrm>
          <a:prstGeom prst="chevron">
            <a:avLst>
              <a:gd name="adj" fmla="val 40555"/>
            </a:avLst>
          </a:prstGeom>
          <a:solidFill>
            <a:srgbClr val="00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Tree>
    <p:extLst>
      <p:ext uri="{BB962C8B-B14F-4D97-AF65-F5344CB8AC3E}">
        <p14:creationId xmlns:p14="http://schemas.microsoft.com/office/powerpoint/2010/main" val="84026487"/>
      </p:ext>
    </p:extLst>
  </p:cSld>
  <p:clrMap bg1="lt1" tx1="dk1" bg2="lt2" tx2="dk2" accent1="accent1" accent2="accent2" accent3="accent3" accent4="accent4" accent5="accent5" accent6="accent6" hlink="hlink" folHlink="folHlink"/>
  <p:sldLayoutIdLst>
    <p:sldLayoutId id="2147483876" r:id="rId1"/>
  </p:sldLayoutIdLst>
  <p:hf sldNum="0" hdr="0" ftr="0" dt="0"/>
  <p:txStyles>
    <p:titleStyle>
      <a:lvl1pPr algn="l" defTabSz="685800" rtl="0" eaLnBrk="1" latinLnBrk="0" hangingPunct="1">
        <a:lnSpc>
          <a:spcPct val="90000"/>
        </a:lnSpc>
        <a:spcBef>
          <a:spcPct val="0"/>
        </a:spcBef>
        <a:buNone/>
        <a:defRPr sz="225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1.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11.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hyperlink" Target="https://www.youtube.com/user/AusAirForceCadets" TargetMode="External"/><Relationship Id="rId7" Type="http://schemas.openxmlformats.org/officeDocument/2006/relationships/hyperlink" Target="https://www.linkedin.com/company/australianairforcecadets/" TargetMode="External"/><Relationship Id="rId12"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hyperlink" Target="https://www.instagram.com/airforcecadets/" TargetMode="External"/><Relationship Id="rId5" Type="http://schemas.openxmlformats.org/officeDocument/2006/relationships/hyperlink" Target="https://open.spotify.com/user/saihnpv3xbudjvrwuujfry1oj?si=d24599ffced647a2" TargetMode="Externa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hyperlink" Target="https://www.facebook.com/AustralianAirForceCadets" TargetMode="External"/><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C_948381A5.xml"/><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207" name="Picture 3" descr="Picture 3"/>
          <p:cNvPicPr>
            <a:picLocks noChangeAspect="1"/>
          </p:cNvPicPr>
          <p:nvPr/>
        </p:nvPicPr>
        <p:blipFill>
          <a:blip r:embed="rId3"/>
          <a:srcRect l="31926" r="36053"/>
          <a:stretch>
            <a:fillRect/>
          </a:stretch>
        </p:blipFill>
        <p:spPr>
          <a:xfrm>
            <a:off x="-1" y="1315064"/>
            <a:ext cx="1524002" cy="3171047"/>
          </a:xfrm>
          <a:prstGeom prst="rect">
            <a:avLst/>
          </a:prstGeom>
          <a:ln w="12700">
            <a:miter lim="400000"/>
          </a:ln>
        </p:spPr>
      </p:pic>
      <p:sp>
        <p:nvSpPr>
          <p:cNvPr id="208" name="TextBox 4"/>
          <p:cNvSpPr txBox="1"/>
          <p:nvPr/>
        </p:nvSpPr>
        <p:spPr>
          <a:xfrm>
            <a:off x="815433" y="4750497"/>
            <a:ext cx="7513134" cy="525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lnSpc>
                <a:spcPts val="4100"/>
              </a:lnSpc>
              <a:defRPr sz="2900">
                <a:solidFill>
                  <a:srgbClr val="FFFFFF"/>
                </a:solidFill>
              </a:defRPr>
            </a:lvl1pPr>
          </a:lstStyle>
          <a:p>
            <a:r>
              <a:rPr lang="en-AU" sz="2719" smtClean="0"/>
              <a:t>2024 </a:t>
            </a:r>
            <a:r>
              <a:rPr lang="en-AU" sz="2719" dirty="0" smtClean="0"/>
              <a:t>Wing Information </a:t>
            </a:r>
            <a:r>
              <a:rPr lang="en-AU" sz="2719" dirty="0"/>
              <a:t>Session &amp; Town Hall</a:t>
            </a:r>
            <a:endParaRPr sz="2719" dirty="0"/>
          </a:p>
        </p:txBody>
      </p:sp>
      <p:sp>
        <p:nvSpPr>
          <p:cNvPr id="209" name="TextBox 5"/>
          <p:cNvSpPr txBox="1"/>
          <p:nvPr/>
        </p:nvSpPr>
        <p:spPr>
          <a:xfrm>
            <a:off x="3327146" y="5288569"/>
            <a:ext cx="2489709" cy="311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700"/>
              </a:lnSpc>
              <a:defRPr sz="1900">
                <a:solidFill>
                  <a:srgbClr val="61B2E2"/>
                </a:solidFill>
              </a:defRPr>
            </a:lvl1pPr>
          </a:lstStyle>
          <a:p>
            <a:r>
              <a:rPr sz="1781"/>
              <a:t>SQNLDR Ben Cowan</a:t>
            </a:r>
          </a:p>
        </p:txBody>
      </p:sp>
      <p:pic>
        <p:nvPicPr>
          <p:cNvPr id="210" name="Picture 6" descr="Picture 6"/>
          <p:cNvPicPr>
            <a:picLocks noChangeAspect="1"/>
          </p:cNvPicPr>
          <p:nvPr/>
        </p:nvPicPr>
        <p:blipFill>
          <a:blip r:embed="rId4"/>
          <a:srcRect l="39752" t="17838" r="35192" b="4235"/>
          <a:stretch>
            <a:fillRect/>
          </a:stretch>
        </p:blipFill>
        <p:spPr>
          <a:xfrm>
            <a:off x="6095999" y="1315065"/>
            <a:ext cx="1524002" cy="3171046"/>
          </a:xfrm>
          <a:prstGeom prst="rect">
            <a:avLst/>
          </a:prstGeom>
          <a:ln w="12700">
            <a:miter lim="400000"/>
          </a:ln>
        </p:spPr>
      </p:pic>
      <p:pic>
        <p:nvPicPr>
          <p:cNvPr id="211" name="Picture 7" descr="Picture 7"/>
          <p:cNvPicPr>
            <a:picLocks noChangeAspect="1"/>
          </p:cNvPicPr>
          <p:nvPr/>
        </p:nvPicPr>
        <p:blipFill>
          <a:blip r:embed="rId5"/>
          <a:srcRect l="29513" r="43452"/>
          <a:stretch>
            <a:fillRect/>
          </a:stretch>
        </p:blipFill>
        <p:spPr>
          <a:xfrm>
            <a:off x="1524000" y="1315064"/>
            <a:ext cx="1524000" cy="3171047"/>
          </a:xfrm>
          <a:prstGeom prst="rect">
            <a:avLst/>
          </a:prstGeom>
          <a:ln w="12700">
            <a:miter lim="400000"/>
          </a:ln>
        </p:spPr>
      </p:pic>
      <p:pic>
        <p:nvPicPr>
          <p:cNvPr id="212" name="Picture 8" descr="Picture 8"/>
          <p:cNvPicPr>
            <a:picLocks noChangeAspect="1"/>
          </p:cNvPicPr>
          <p:nvPr/>
        </p:nvPicPr>
        <p:blipFill>
          <a:blip r:embed="rId6"/>
          <a:srcRect l="22716" r="45244"/>
          <a:stretch>
            <a:fillRect/>
          </a:stretch>
        </p:blipFill>
        <p:spPr>
          <a:xfrm>
            <a:off x="4572000" y="1315064"/>
            <a:ext cx="1524000" cy="3171047"/>
          </a:xfrm>
          <a:prstGeom prst="rect">
            <a:avLst/>
          </a:prstGeom>
          <a:ln w="12700">
            <a:miter lim="400000"/>
          </a:ln>
        </p:spPr>
      </p:pic>
      <p:pic>
        <p:nvPicPr>
          <p:cNvPr id="213" name="Picture 9" descr="Picture 9"/>
          <p:cNvPicPr>
            <a:picLocks noChangeAspect="1"/>
          </p:cNvPicPr>
          <p:nvPr/>
        </p:nvPicPr>
        <p:blipFill>
          <a:blip r:embed="rId7"/>
          <a:srcRect l="36886" r="31072"/>
          <a:stretch>
            <a:fillRect/>
          </a:stretch>
        </p:blipFill>
        <p:spPr>
          <a:xfrm>
            <a:off x="3048000" y="1315064"/>
            <a:ext cx="1524000" cy="3171047"/>
          </a:xfrm>
          <a:prstGeom prst="rect">
            <a:avLst/>
          </a:prstGeom>
          <a:ln w="12700">
            <a:miter lim="400000"/>
          </a:ln>
        </p:spPr>
      </p:pic>
      <p:pic>
        <p:nvPicPr>
          <p:cNvPr id="214" name="Picture 10" descr="Picture 10"/>
          <p:cNvPicPr>
            <a:picLocks noChangeAspect="1"/>
          </p:cNvPicPr>
          <p:nvPr/>
        </p:nvPicPr>
        <p:blipFill>
          <a:blip r:embed="rId8"/>
          <a:srcRect l="56922" r="16044"/>
          <a:stretch>
            <a:fillRect/>
          </a:stretch>
        </p:blipFill>
        <p:spPr>
          <a:xfrm>
            <a:off x="7619999" y="1315064"/>
            <a:ext cx="1524002" cy="3171047"/>
          </a:xfrm>
          <a:prstGeom prst="rect">
            <a:avLst/>
          </a:prstGeom>
          <a:ln w="12700">
            <a:miter lim="400000"/>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EACDA0E7-C794-29E3-6BC8-19D85364D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61248"/>
          </a:xfrm>
          <a:prstGeom prst="rect">
            <a:avLst/>
          </a:prstGeom>
        </p:spPr>
      </p:pic>
    </p:spTree>
    <p:extLst>
      <p:ext uri="{BB962C8B-B14F-4D97-AF65-F5344CB8AC3E}">
        <p14:creationId xmlns:p14="http://schemas.microsoft.com/office/powerpoint/2010/main" val="390289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0A56A7-0C83-8A11-1450-FF5BFC51BC97}"/>
              </a:ext>
            </a:extLst>
          </p:cNvPr>
          <p:cNvSpPr/>
          <p:nvPr/>
        </p:nvSpPr>
        <p:spPr>
          <a:xfrm>
            <a:off x="3159919" y="1930464"/>
            <a:ext cx="2505075" cy="2512152"/>
          </a:xfrm>
          <a:prstGeom prst="rect">
            <a:avLst/>
          </a:prstGeom>
          <a:solidFill>
            <a:schemeClr val="bg1"/>
          </a:solidFill>
          <a:ln>
            <a:solidFill>
              <a:srgbClr val="F4761C"/>
            </a:solidFill>
          </a:ln>
        </p:spPr>
        <p:style>
          <a:lnRef idx="2">
            <a:schemeClr val="accent1">
              <a:shade val="50000"/>
            </a:schemeClr>
          </a:lnRef>
          <a:fillRef idx="1">
            <a:schemeClr val="accent1"/>
          </a:fillRef>
          <a:effectRef idx="0">
            <a:schemeClr val="accent1"/>
          </a:effectRef>
          <a:fontRef idx="minor">
            <a:schemeClr val="lt1"/>
          </a:fontRef>
        </p:style>
        <p:txBody>
          <a:bodyPr lIns="135000" rIns="108000" rtlCol="0" anchor="t"/>
          <a:lstStyle/>
          <a:p>
            <a:pPr defTabSz="685800" eaLnBrk="1" fontAlgn="auto" hangingPunct="1">
              <a:spcBef>
                <a:spcPts val="0"/>
              </a:spcBef>
              <a:spcAft>
                <a:spcPts val="0"/>
              </a:spcAft>
              <a:defRPr/>
            </a:pPr>
            <a:r>
              <a:rPr lang="en-AU" sz="1200" b="1">
                <a:solidFill>
                  <a:prstClr val="white"/>
                </a:solidFill>
                <a:latin typeface="Arial" panose="020B0604020202020204" pitchFamily="34" charset="0"/>
                <a:cs typeface="Arial" panose="020B0604020202020204" pitchFamily="34" charset="0"/>
              </a:rPr>
              <a:t>Drill and Ceremonial</a:t>
            </a:r>
          </a:p>
          <a:p>
            <a:pPr defTabSz="685800" eaLnBrk="1" fontAlgn="auto" hangingPunct="1">
              <a:spcBef>
                <a:spcPts val="0"/>
              </a:spcBef>
              <a:spcAft>
                <a:spcPts val="0"/>
              </a:spcAft>
              <a:defRPr/>
            </a:pPr>
            <a:endParaRPr lang="en-AU" sz="1200" b="1">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F4761C"/>
                </a:solidFill>
                <a:latin typeface="Arial" panose="020B0604020202020204" pitchFamily="34" charset="0"/>
                <a:cs typeface="Arial" panose="020B0604020202020204" pitchFamily="34" charset="0"/>
              </a:rPr>
              <a:t>SLR immersion - Fed Guard</a:t>
            </a:r>
          </a:p>
          <a:p>
            <a:pPr defTabSz="685800" eaLnBrk="1" fontAlgn="auto" hangingPunct="1">
              <a:spcBef>
                <a:spcPts val="0"/>
              </a:spcBef>
              <a:spcAft>
                <a:spcPts val="0"/>
              </a:spcAft>
              <a:defRPr/>
            </a:pPr>
            <a:endParaRPr lang="en-AU" sz="1200">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endParaRPr lang="en-AU" sz="1200">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F4761C"/>
                </a:solidFill>
                <a:latin typeface="Arial" panose="020B0604020202020204" pitchFamily="34" charset="0"/>
                <a:cs typeface="Arial" panose="020B0604020202020204" pitchFamily="34" charset="0"/>
              </a:rPr>
              <a:t>Drill comp -design, delivery and potentially organisation of</a:t>
            </a:r>
          </a:p>
          <a:p>
            <a:pPr defTabSz="685800" eaLnBrk="1" fontAlgn="auto" hangingPunct="1">
              <a:spcBef>
                <a:spcPts val="0"/>
              </a:spcBef>
              <a:spcAft>
                <a:spcPts val="0"/>
              </a:spcAft>
              <a:defRPr/>
            </a:pPr>
            <a:endParaRPr lang="en-AU" sz="1200">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endParaRPr lang="en-AU" sz="1200">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F4761C"/>
                </a:solidFill>
                <a:latin typeface="Arial" panose="020B0604020202020204" pitchFamily="34" charset="0"/>
                <a:cs typeface="Arial" panose="020B0604020202020204" pitchFamily="34" charset="0"/>
              </a:rPr>
              <a:t>Precision drill team - lead and perform</a:t>
            </a:r>
          </a:p>
          <a:p>
            <a:pPr defTabSz="685800" eaLnBrk="1" fontAlgn="auto" hangingPunct="1">
              <a:spcBef>
                <a:spcPts val="0"/>
              </a:spcBef>
              <a:spcAft>
                <a:spcPts val="0"/>
              </a:spcAft>
              <a:defRPr/>
            </a:pPr>
            <a:endParaRPr lang="en-AU" sz="1200">
              <a:solidFill>
                <a:srgbClr val="F4761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F4761C"/>
                </a:solidFill>
                <a:latin typeface="Arial" panose="020B0604020202020204" pitchFamily="34" charset="0"/>
                <a:cs typeface="Arial" panose="020B0604020202020204" pitchFamily="34" charset="0"/>
              </a:rPr>
              <a:t>Band badge counts</a:t>
            </a:r>
          </a:p>
          <a:p>
            <a:pPr defTabSz="685800" eaLnBrk="1" fontAlgn="auto" hangingPunct="1">
              <a:spcBef>
                <a:spcPts val="0"/>
              </a:spcBef>
              <a:spcAft>
                <a:spcPts val="0"/>
              </a:spcAft>
              <a:defRPr/>
            </a:pPr>
            <a:endParaRPr lang="en-AU" sz="1200">
              <a:solidFill>
                <a:prstClr val="white"/>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8870708-F6FE-669D-36F8-190D3DAC198F}"/>
              </a:ext>
            </a:extLst>
          </p:cNvPr>
          <p:cNvSpPr/>
          <p:nvPr/>
        </p:nvSpPr>
        <p:spPr>
          <a:xfrm>
            <a:off x="5934075" y="1951895"/>
            <a:ext cx="2867025" cy="3379706"/>
          </a:xfrm>
          <a:prstGeom prst="rect">
            <a:avLst/>
          </a:prstGeom>
          <a:solidFill>
            <a:schemeClr val="bg1"/>
          </a:solidFill>
          <a:ln>
            <a:solidFill>
              <a:srgbClr val="3B8BCC"/>
            </a:solidFill>
          </a:ln>
        </p:spPr>
        <p:style>
          <a:lnRef idx="2">
            <a:schemeClr val="accent1">
              <a:shade val="50000"/>
            </a:schemeClr>
          </a:lnRef>
          <a:fillRef idx="1">
            <a:schemeClr val="accent1"/>
          </a:fillRef>
          <a:effectRef idx="0">
            <a:schemeClr val="accent1"/>
          </a:effectRef>
          <a:fontRef idx="minor">
            <a:schemeClr val="lt1"/>
          </a:fontRef>
        </p:style>
        <p:txBody>
          <a:bodyPr lIns="135000" rIns="108000" rtlCol="0" anchor="t"/>
          <a:lstStyle/>
          <a:p>
            <a:pPr defTabSz="685800" eaLnBrk="1" fontAlgn="auto" hangingPunct="1">
              <a:spcBef>
                <a:spcPts val="0"/>
              </a:spcBef>
              <a:spcAft>
                <a:spcPts val="0"/>
              </a:spcAft>
              <a:defRPr/>
            </a:pPr>
            <a:r>
              <a:rPr lang="en-AU" sz="1200" b="1">
                <a:solidFill>
                  <a:prstClr val="white"/>
                </a:solidFill>
                <a:latin typeface="Arial" panose="020B0604020202020204" pitchFamily="34" charset="0"/>
                <a:cs typeface="Arial" panose="020B0604020202020204" pitchFamily="34" charset="0"/>
              </a:rPr>
              <a:t>Aviation</a:t>
            </a:r>
          </a:p>
          <a:p>
            <a:pPr defTabSz="685800" eaLnBrk="1" fontAlgn="auto" hangingPunct="1">
              <a:spcBef>
                <a:spcPts val="0"/>
              </a:spcBef>
              <a:spcAft>
                <a:spcPts val="0"/>
              </a:spcAft>
              <a:defRPr/>
            </a:pPr>
            <a:endParaRPr lang="en-AU" sz="1200" b="1">
              <a:solidFill>
                <a:prstClr val="white"/>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B8BCC"/>
                </a:solidFill>
                <a:latin typeface="Arial" panose="020B0604020202020204" pitchFamily="34" charset="0"/>
                <a:cs typeface="Arial" panose="020B0604020202020204" pitchFamily="34" charset="0"/>
              </a:rPr>
              <a:t>Pilot Solo badge</a:t>
            </a:r>
          </a:p>
          <a:p>
            <a:pPr defTabSz="685800" eaLnBrk="1" fontAlgn="auto" hangingPunct="1">
              <a:spcBef>
                <a:spcPts val="0"/>
              </a:spcBef>
              <a:spcAft>
                <a:spcPts val="0"/>
              </a:spcAft>
              <a:defRPr/>
            </a:pPr>
            <a:endParaRPr lang="en-AU" sz="1200">
              <a:solidFill>
                <a:srgbClr val="3B8BC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B8BCC"/>
                </a:solidFill>
                <a:latin typeface="Arial" panose="020B0604020202020204" pitchFamily="34" charset="0"/>
                <a:cs typeface="Arial" panose="020B0604020202020204" pitchFamily="34" charset="0"/>
              </a:rPr>
              <a:t>RPAS license </a:t>
            </a:r>
          </a:p>
          <a:p>
            <a:pPr defTabSz="685800" eaLnBrk="1" fontAlgn="auto" hangingPunct="1">
              <a:spcBef>
                <a:spcPts val="0"/>
              </a:spcBef>
              <a:spcAft>
                <a:spcPts val="0"/>
              </a:spcAft>
              <a:defRPr/>
            </a:pPr>
            <a:endParaRPr lang="en-AU" sz="1200">
              <a:solidFill>
                <a:srgbClr val="3B8BC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B8BCC"/>
                </a:solidFill>
                <a:latin typeface="Arial" panose="020B0604020202020204" pitchFamily="34" charset="0"/>
                <a:cs typeface="Arial" panose="020B0604020202020204" pitchFamily="34" charset="0"/>
              </a:rPr>
              <a:t>Gliding</a:t>
            </a:r>
          </a:p>
          <a:p>
            <a:pPr defTabSz="685800" eaLnBrk="1" fontAlgn="auto" hangingPunct="1">
              <a:spcBef>
                <a:spcPts val="0"/>
              </a:spcBef>
              <a:spcAft>
                <a:spcPts val="0"/>
              </a:spcAft>
              <a:defRPr/>
            </a:pPr>
            <a:endParaRPr lang="en-AU" sz="1200">
              <a:solidFill>
                <a:srgbClr val="3B8BC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B8BCC"/>
                </a:solidFill>
                <a:latin typeface="Arial" panose="020B0604020202020204" pitchFamily="34" charset="0"/>
                <a:cs typeface="Arial" panose="020B0604020202020204" pitchFamily="34" charset="0"/>
              </a:rPr>
              <a:t>How can aviation be exciting and engaging</a:t>
            </a:r>
          </a:p>
          <a:p>
            <a:pPr marL="471488" indent="-214313" defTabSz="685800" eaLnBrk="1" fontAlgn="auto" hangingPunct="1">
              <a:spcBef>
                <a:spcPts val="0"/>
              </a:spcBef>
              <a:spcAft>
                <a:spcPts val="0"/>
              </a:spcAft>
              <a:buFont typeface="Arial" panose="020B0604020202020204" pitchFamily="34" charset="0"/>
              <a:buChar char="•"/>
              <a:defRPr/>
            </a:pPr>
            <a:r>
              <a:rPr lang="en-AU" sz="1200">
                <a:solidFill>
                  <a:srgbClr val="3B8BCC"/>
                </a:solidFill>
                <a:latin typeface="Arial" panose="020B0604020202020204" pitchFamily="34" charset="0"/>
                <a:cs typeface="Arial" panose="020B0604020202020204" pitchFamily="34" charset="0"/>
              </a:rPr>
              <a:t>Build a flying machine</a:t>
            </a:r>
          </a:p>
          <a:p>
            <a:pPr marL="471488" indent="-214313" defTabSz="685800" eaLnBrk="1" fontAlgn="auto" hangingPunct="1">
              <a:spcBef>
                <a:spcPts val="0"/>
              </a:spcBef>
              <a:spcAft>
                <a:spcPts val="0"/>
              </a:spcAft>
              <a:buFont typeface="Arial" panose="020B0604020202020204" pitchFamily="34" charset="0"/>
              <a:buChar char="•"/>
              <a:defRPr/>
            </a:pPr>
            <a:r>
              <a:rPr lang="en-AU" sz="1200">
                <a:solidFill>
                  <a:srgbClr val="3B8BCC"/>
                </a:solidFill>
                <a:latin typeface="Arial" panose="020B0604020202020204" pitchFamily="34" charset="0"/>
                <a:cs typeface="Arial" panose="020B0604020202020204" pitchFamily="34" charset="0"/>
              </a:rPr>
              <a:t>Aircraft mechanic </a:t>
            </a:r>
          </a:p>
          <a:p>
            <a:pPr marL="471488" indent="-214313" defTabSz="685800" eaLnBrk="1" fontAlgn="auto" hangingPunct="1">
              <a:spcBef>
                <a:spcPts val="0"/>
              </a:spcBef>
              <a:spcAft>
                <a:spcPts val="0"/>
              </a:spcAft>
              <a:buFont typeface="Arial" panose="020B0604020202020204" pitchFamily="34" charset="0"/>
              <a:buChar char="•"/>
              <a:defRPr/>
            </a:pPr>
            <a:r>
              <a:rPr lang="en-AU" sz="1200">
                <a:solidFill>
                  <a:srgbClr val="3B8BCC"/>
                </a:solidFill>
                <a:latin typeface="Arial" panose="020B0604020202020204" pitchFamily="34" charset="0"/>
                <a:cs typeface="Arial" panose="020B0604020202020204" pitchFamily="34" charset="0"/>
              </a:rPr>
              <a:t>Individual Project</a:t>
            </a:r>
          </a:p>
          <a:p>
            <a:pPr marL="471488" indent="-214313" defTabSz="685800" eaLnBrk="1" fontAlgn="auto" hangingPunct="1">
              <a:spcBef>
                <a:spcPts val="0"/>
              </a:spcBef>
              <a:spcAft>
                <a:spcPts val="0"/>
              </a:spcAft>
              <a:buFont typeface="Arial" panose="020B0604020202020204" pitchFamily="34" charset="0"/>
              <a:buChar char="•"/>
              <a:defRPr/>
            </a:pPr>
            <a:endParaRPr lang="en-AU" sz="1200">
              <a:solidFill>
                <a:srgbClr val="3B8BC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endParaRPr lang="en-AU" sz="1200">
              <a:solidFill>
                <a:srgbClr val="3B8BCC"/>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B8BCC"/>
                </a:solidFill>
                <a:latin typeface="Arial" panose="020B0604020202020204" pitchFamily="34" charset="0"/>
                <a:cs typeface="Arial" panose="020B0604020202020204" pitchFamily="34" charset="0"/>
              </a:rPr>
              <a:t>Air Power Centre - learning</a:t>
            </a:r>
          </a:p>
          <a:p>
            <a:pPr marL="214313" indent="-214313" defTabSz="685800" eaLnBrk="1" fontAlgn="auto" hangingPunct="1">
              <a:spcBef>
                <a:spcPts val="0"/>
              </a:spcBef>
              <a:spcAft>
                <a:spcPts val="0"/>
              </a:spcAft>
              <a:buFont typeface="Arial" panose="020B0604020202020204" pitchFamily="34" charset="0"/>
              <a:buChar char="•"/>
              <a:defRPr/>
            </a:pPr>
            <a:r>
              <a:rPr lang="en-AU" sz="1200">
                <a:solidFill>
                  <a:srgbClr val="3B8BCC"/>
                </a:solidFill>
                <a:latin typeface="Arial" panose="020B0604020202020204" pitchFamily="34" charset="0"/>
                <a:cs typeface="Arial" panose="020B0604020202020204" pitchFamily="34" charset="0"/>
              </a:rPr>
              <a:t>Recording of Air and Space conference</a:t>
            </a:r>
          </a:p>
        </p:txBody>
      </p:sp>
      <p:sp>
        <p:nvSpPr>
          <p:cNvPr id="2" name="Title 1">
            <a:extLst>
              <a:ext uri="{FF2B5EF4-FFF2-40B4-BE49-F238E27FC236}">
                <a16:creationId xmlns:a16="http://schemas.microsoft.com/office/drawing/2014/main" id="{BA135F9A-9CE5-9404-82B5-24E178E80803}"/>
              </a:ext>
            </a:extLst>
          </p:cNvPr>
          <p:cNvSpPr>
            <a:spLocks noGrp="1"/>
          </p:cNvSpPr>
          <p:nvPr>
            <p:ph type="title"/>
          </p:nvPr>
        </p:nvSpPr>
        <p:spPr/>
        <p:txBody>
          <a:bodyPr>
            <a:normAutofit fontScale="90000"/>
          </a:bodyPr>
          <a:lstStyle/>
          <a:p>
            <a:r>
              <a:rPr lang="en-AU" dirty="0" smtClean="0"/>
              <a:t>DAC / Field Skills / Aviation Gold</a:t>
            </a:r>
            <a:endParaRPr lang="en-AU" dirty="0"/>
          </a:p>
        </p:txBody>
      </p:sp>
      <p:sp>
        <p:nvSpPr>
          <p:cNvPr id="7" name="Rectangle 6">
            <a:extLst>
              <a:ext uri="{FF2B5EF4-FFF2-40B4-BE49-F238E27FC236}">
                <a16:creationId xmlns:a16="http://schemas.microsoft.com/office/drawing/2014/main" id="{38C5362C-510C-5866-F49C-5972F210D545}"/>
              </a:ext>
            </a:extLst>
          </p:cNvPr>
          <p:cNvSpPr/>
          <p:nvPr/>
        </p:nvSpPr>
        <p:spPr>
          <a:xfrm>
            <a:off x="409575" y="1951896"/>
            <a:ext cx="2276475" cy="1808638"/>
          </a:xfrm>
          <a:prstGeom prst="rect">
            <a:avLst/>
          </a:prstGeom>
          <a:solidFill>
            <a:schemeClr val="bg1"/>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lIns="135000" rIns="108000" rtlCol="0" anchor="t"/>
          <a:lstStyle/>
          <a:p>
            <a:pPr defTabSz="685800" eaLnBrk="1" fontAlgn="auto" hangingPunct="1">
              <a:spcBef>
                <a:spcPts val="0"/>
              </a:spcBef>
              <a:spcAft>
                <a:spcPts val="0"/>
              </a:spcAft>
              <a:defRPr/>
            </a:pPr>
            <a:r>
              <a:rPr lang="en-AU" sz="1200" b="1">
                <a:solidFill>
                  <a:prstClr val="white"/>
                </a:solidFill>
                <a:latin typeface="Arial" panose="020B0604020202020204" pitchFamily="34" charset="0"/>
                <a:cs typeface="Arial" panose="020B0604020202020204" pitchFamily="34" charset="0"/>
              </a:rPr>
              <a:t>Field Skills</a:t>
            </a:r>
          </a:p>
          <a:p>
            <a:pPr defTabSz="685800" eaLnBrk="1" fontAlgn="auto" hangingPunct="1">
              <a:spcBef>
                <a:spcPts val="0"/>
              </a:spcBef>
              <a:spcAft>
                <a:spcPts val="0"/>
              </a:spcAft>
              <a:defRPr/>
            </a:pPr>
            <a:endParaRPr lang="en-AU" sz="1200" b="1">
              <a:solidFill>
                <a:prstClr val="white"/>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9B54A"/>
                </a:solidFill>
                <a:latin typeface="Arial" panose="020B0604020202020204" pitchFamily="34" charset="0"/>
                <a:cs typeface="Arial" panose="020B0604020202020204" pitchFamily="34" charset="0"/>
              </a:rPr>
              <a:t>Adventure Training Badge - SI, limited spaces </a:t>
            </a:r>
          </a:p>
          <a:p>
            <a:pPr defTabSz="685800" eaLnBrk="1" fontAlgn="auto" hangingPunct="1">
              <a:spcBef>
                <a:spcPts val="0"/>
              </a:spcBef>
              <a:spcAft>
                <a:spcPts val="0"/>
              </a:spcAft>
              <a:defRPr/>
            </a:pPr>
            <a:endParaRPr lang="en-AU" sz="1200">
              <a:solidFill>
                <a:srgbClr val="39B54A"/>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endParaRPr lang="en-AU" sz="1200">
              <a:solidFill>
                <a:srgbClr val="39B54A"/>
              </a:solidFill>
              <a:latin typeface="Arial" panose="020B0604020202020204" pitchFamily="34" charset="0"/>
              <a:cs typeface="Arial" panose="020B0604020202020204" pitchFamily="34" charset="0"/>
            </a:endParaRPr>
          </a:p>
          <a:p>
            <a:pPr defTabSz="685800" eaLnBrk="1" fontAlgn="auto" hangingPunct="1">
              <a:spcBef>
                <a:spcPts val="0"/>
              </a:spcBef>
              <a:spcAft>
                <a:spcPts val="0"/>
              </a:spcAft>
              <a:defRPr/>
            </a:pPr>
            <a:r>
              <a:rPr lang="en-AU" sz="1200">
                <a:solidFill>
                  <a:srgbClr val="39B54A"/>
                </a:solidFill>
                <a:latin typeface="Arial" panose="020B0604020202020204" pitchFamily="34" charset="0"/>
                <a:cs typeface="Arial" panose="020B0604020202020204" pitchFamily="34" charset="0"/>
              </a:rPr>
              <a:t>Individual Survival attached to a BIV - air force combat survival</a:t>
            </a:r>
          </a:p>
          <a:p>
            <a:pPr defTabSz="685800" eaLnBrk="1" fontAlgn="auto" hangingPunct="1">
              <a:spcBef>
                <a:spcPts val="0"/>
              </a:spcBef>
              <a:spcAft>
                <a:spcPts val="0"/>
              </a:spcAft>
              <a:defRPr/>
            </a:pPr>
            <a:endParaRPr lang="en-AU" sz="1200">
              <a:solidFill>
                <a:prstClr val="white"/>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6E5B8300-2918-7DC0-0414-9829FDA41F33}"/>
              </a:ext>
            </a:extLst>
          </p:cNvPr>
          <p:cNvCxnSpPr>
            <a:cxnSpLocks/>
          </p:cNvCxnSpPr>
          <p:nvPr/>
        </p:nvCxnSpPr>
        <p:spPr>
          <a:xfrm>
            <a:off x="409575" y="2893414"/>
            <a:ext cx="2276475" cy="0"/>
          </a:xfrm>
          <a:prstGeom prst="line">
            <a:avLst/>
          </a:prstGeom>
          <a:ln>
            <a:solidFill>
              <a:srgbClr val="39B54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E6F821-1B8A-9A84-5BE2-3637DFE764CB}"/>
              </a:ext>
            </a:extLst>
          </p:cNvPr>
          <p:cNvCxnSpPr>
            <a:cxnSpLocks/>
          </p:cNvCxnSpPr>
          <p:nvPr/>
        </p:nvCxnSpPr>
        <p:spPr>
          <a:xfrm>
            <a:off x="3142059" y="2691605"/>
            <a:ext cx="2511000" cy="0"/>
          </a:xfrm>
          <a:prstGeom prst="line">
            <a:avLst/>
          </a:prstGeom>
          <a:ln>
            <a:solidFill>
              <a:srgbClr val="F476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D35997-EBB9-C6B0-9AF3-50594005C1E6}"/>
              </a:ext>
            </a:extLst>
          </p:cNvPr>
          <p:cNvCxnSpPr>
            <a:cxnSpLocks/>
          </p:cNvCxnSpPr>
          <p:nvPr/>
        </p:nvCxnSpPr>
        <p:spPr>
          <a:xfrm>
            <a:off x="3142059" y="3399146"/>
            <a:ext cx="2511000" cy="0"/>
          </a:xfrm>
          <a:prstGeom prst="line">
            <a:avLst/>
          </a:prstGeom>
          <a:ln>
            <a:solidFill>
              <a:srgbClr val="F476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0DEDA3-6B6D-E4D6-0328-7BD5EE6879DD}"/>
              </a:ext>
            </a:extLst>
          </p:cNvPr>
          <p:cNvCxnSpPr>
            <a:cxnSpLocks/>
          </p:cNvCxnSpPr>
          <p:nvPr/>
        </p:nvCxnSpPr>
        <p:spPr>
          <a:xfrm>
            <a:off x="3153994" y="4016210"/>
            <a:ext cx="2511000" cy="0"/>
          </a:xfrm>
          <a:prstGeom prst="line">
            <a:avLst/>
          </a:prstGeom>
          <a:ln>
            <a:solidFill>
              <a:srgbClr val="F4761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BD4978-B271-0039-CECC-CD3A2E386321}"/>
              </a:ext>
            </a:extLst>
          </p:cNvPr>
          <p:cNvCxnSpPr>
            <a:cxnSpLocks/>
          </p:cNvCxnSpPr>
          <p:nvPr/>
        </p:nvCxnSpPr>
        <p:spPr>
          <a:xfrm>
            <a:off x="5930265" y="2619714"/>
            <a:ext cx="2862000" cy="0"/>
          </a:xfrm>
          <a:prstGeom prst="line">
            <a:avLst/>
          </a:prstGeom>
          <a:ln>
            <a:solidFill>
              <a:srgbClr val="3B8BC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7526CB-E73D-7352-8F03-827DF4639668}"/>
              </a:ext>
            </a:extLst>
          </p:cNvPr>
          <p:cNvCxnSpPr>
            <a:cxnSpLocks/>
          </p:cNvCxnSpPr>
          <p:nvPr/>
        </p:nvCxnSpPr>
        <p:spPr>
          <a:xfrm>
            <a:off x="5930265" y="2980595"/>
            <a:ext cx="2862000" cy="0"/>
          </a:xfrm>
          <a:prstGeom prst="line">
            <a:avLst/>
          </a:prstGeom>
          <a:ln>
            <a:solidFill>
              <a:srgbClr val="3B8BC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C8D2DB7-7E5D-81BB-8045-3A344F21ECCC}"/>
              </a:ext>
            </a:extLst>
          </p:cNvPr>
          <p:cNvSpPr txBox="1"/>
          <p:nvPr/>
        </p:nvSpPr>
        <p:spPr>
          <a:xfrm>
            <a:off x="1111469" y="2817890"/>
            <a:ext cx="698017" cy="219291"/>
          </a:xfrm>
          <a:prstGeom prst="rect">
            <a:avLst/>
          </a:prstGeom>
          <a:solidFill>
            <a:srgbClr val="39B54A"/>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a:solidFill>
                  <a:prstClr val="white"/>
                </a:solidFill>
                <a:ea typeface="+mn-ea"/>
                <a:cs typeface="Arial" panose="020B0604020202020204" pitchFamily="34" charset="0"/>
              </a:rPr>
              <a:t>AND/OR</a:t>
            </a:r>
          </a:p>
        </p:txBody>
      </p:sp>
      <p:sp>
        <p:nvSpPr>
          <p:cNvPr id="28" name="TextBox 27">
            <a:extLst>
              <a:ext uri="{FF2B5EF4-FFF2-40B4-BE49-F238E27FC236}">
                <a16:creationId xmlns:a16="http://schemas.microsoft.com/office/drawing/2014/main" id="{ECE71682-37D4-102F-5EE7-DB74BEB751D5}"/>
              </a:ext>
            </a:extLst>
          </p:cNvPr>
          <p:cNvSpPr txBox="1"/>
          <p:nvPr/>
        </p:nvSpPr>
        <p:spPr>
          <a:xfrm>
            <a:off x="3965078" y="2596951"/>
            <a:ext cx="678929" cy="219291"/>
          </a:xfrm>
          <a:prstGeom prst="rect">
            <a:avLst/>
          </a:prstGeom>
          <a:solidFill>
            <a:srgbClr val="F4761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dirty="0">
                <a:solidFill>
                  <a:prstClr val="white"/>
                </a:solidFill>
                <a:ea typeface="+mn-ea"/>
                <a:cs typeface="Arial" panose="020B0604020202020204" pitchFamily="34" charset="0"/>
              </a:rPr>
              <a:t>AND/OR</a:t>
            </a:r>
          </a:p>
        </p:txBody>
      </p:sp>
      <p:sp>
        <p:nvSpPr>
          <p:cNvPr id="31" name="TextBox 30">
            <a:extLst>
              <a:ext uri="{FF2B5EF4-FFF2-40B4-BE49-F238E27FC236}">
                <a16:creationId xmlns:a16="http://schemas.microsoft.com/office/drawing/2014/main" id="{7EF530DD-67F3-7838-1EC3-5EB931E74A6E}"/>
              </a:ext>
            </a:extLst>
          </p:cNvPr>
          <p:cNvSpPr txBox="1"/>
          <p:nvPr/>
        </p:nvSpPr>
        <p:spPr>
          <a:xfrm>
            <a:off x="7040643" y="2524251"/>
            <a:ext cx="653889" cy="219291"/>
          </a:xfrm>
          <a:prstGeom prst="rect">
            <a:avLst/>
          </a:prstGeom>
          <a:solidFill>
            <a:srgbClr val="3B8BC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a:solidFill>
                  <a:prstClr val="white"/>
                </a:solidFill>
                <a:ea typeface="+mn-ea"/>
                <a:cs typeface="Arial" panose="020B0604020202020204" pitchFamily="34" charset="0"/>
              </a:rPr>
              <a:t>AND/OR</a:t>
            </a:r>
          </a:p>
        </p:txBody>
      </p:sp>
      <p:sp>
        <p:nvSpPr>
          <p:cNvPr id="35" name="Rectangle 34">
            <a:extLst>
              <a:ext uri="{FF2B5EF4-FFF2-40B4-BE49-F238E27FC236}">
                <a16:creationId xmlns:a16="http://schemas.microsoft.com/office/drawing/2014/main" id="{C43257D7-59DF-D22A-A6B8-CE2C7A55A3C7}"/>
              </a:ext>
            </a:extLst>
          </p:cNvPr>
          <p:cNvSpPr/>
          <p:nvPr/>
        </p:nvSpPr>
        <p:spPr>
          <a:xfrm>
            <a:off x="409576" y="1951895"/>
            <a:ext cx="2278856" cy="300038"/>
          </a:xfrm>
          <a:prstGeom prst="rect">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AU" sz="1350" b="1">
                <a:solidFill>
                  <a:prstClr val="white"/>
                </a:solidFill>
                <a:latin typeface="Arial" panose="020B0604020202020204" pitchFamily="34" charset="0"/>
                <a:cs typeface="Arial" panose="020B0604020202020204" pitchFamily="34" charset="0"/>
              </a:rPr>
              <a:t>Field Skills </a:t>
            </a:r>
          </a:p>
        </p:txBody>
      </p:sp>
      <p:sp>
        <p:nvSpPr>
          <p:cNvPr id="36" name="Rectangle 35">
            <a:extLst>
              <a:ext uri="{FF2B5EF4-FFF2-40B4-BE49-F238E27FC236}">
                <a16:creationId xmlns:a16="http://schemas.microsoft.com/office/drawing/2014/main" id="{5A522AD0-2B25-EE0B-B96B-5B24A80213A2}"/>
              </a:ext>
            </a:extLst>
          </p:cNvPr>
          <p:cNvSpPr/>
          <p:nvPr/>
        </p:nvSpPr>
        <p:spPr>
          <a:xfrm>
            <a:off x="3162300" y="1930465"/>
            <a:ext cx="2502694" cy="300038"/>
          </a:xfrm>
          <a:prstGeom prst="rect">
            <a:avLst/>
          </a:prstGeom>
          <a:solidFill>
            <a:srgbClr val="F47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AU" sz="1350" b="1">
                <a:solidFill>
                  <a:prstClr val="white"/>
                </a:solidFill>
                <a:latin typeface="Arial" panose="020B0604020202020204" pitchFamily="34" charset="0"/>
                <a:cs typeface="Arial" panose="020B0604020202020204" pitchFamily="34" charset="0"/>
              </a:rPr>
              <a:t>Drill and Ceremonial</a:t>
            </a:r>
          </a:p>
        </p:txBody>
      </p:sp>
      <p:pic>
        <p:nvPicPr>
          <p:cNvPr id="9" name="Picture 8" descr="A green and white circle with a black background and a boot&#10;&#10;Description automatically generated">
            <a:extLst>
              <a:ext uri="{FF2B5EF4-FFF2-40B4-BE49-F238E27FC236}">
                <a16:creationId xmlns:a16="http://schemas.microsoft.com/office/drawing/2014/main" id="{C58FCA19-6C48-D7B3-4D06-E34D36FC2E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42946" y="1679098"/>
            <a:ext cx="676658" cy="676658"/>
          </a:xfrm>
          <a:prstGeom prst="rect">
            <a:avLst/>
          </a:prstGeom>
        </p:spPr>
      </p:pic>
      <p:sp>
        <p:nvSpPr>
          <p:cNvPr id="37" name="Rectangle 36">
            <a:extLst>
              <a:ext uri="{FF2B5EF4-FFF2-40B4-BE49-F238E27FC236}">
                <a16:creationId xmlns:a16="http://schemas.microsoft.com/office/drawing/2014/main" id="{556F7C60-810E-62ED-79FE-00156F844016}"/>
              </a:ext>
            </a:extLst>
          </p:cNvPr>
          <p:cNvSpPr/>
          <p:nvPr/>
        </p:nvSpPr>
        <p:spPr>
          <a:xfrm>
            <a:off x="5934075" y="1953325"/>
            <a:ext cx="2758440" cy="300038"/>
          </a:xfrm>
          <a:prstGeom prst="rect">
            <a:avLst/>
          </a:prstGeom>
          <a:solidFill>
            <a:srgbClr val="3B8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AU" sz="1350" b="1">
                <a:solidFill>
                  <a:prstClr val="white"/>
                </a:solidFill>
                <a:latin typeface="Arial" panose="020B0604020202020204" pitchFamily="34" charset="0"/>
                <a:cs typeface="Arial" panose="020B0604020202020204" pitchFamily="34" charset="0"/>
              </a:rPr>
              <a:t>Air and Space Power</a:t>
            </a:r>
          </a:p>
        </p:txBody>
      </p:sp>
      <p:pic>
        <p:nvPicPr>
          <p:cNvPr id="11" name="Picture 10" descr="A blue and white circle with a jet in the middle&#10;&#10;Description automatically generated">
            <a:extLst>
              <a:ext uri="{FF2B5EF4-FFF2-40B4-BE49-F238E27FC236}">
                <a16:creationId xmlns:a16="http://schemas.microsoft.com/office/drawing/2014/main" id="{3F13D9B8-D911-D8EA-D2D2-51129A72EA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93606" y="1679098"/>
            <a:ext cx="678944" cy="676658"/>
          </a:xfrm>
          <a:prstGeom prst="rect">
            <a:avLst/>
          </a:prstGeom>
        </p:spPr>
      </p:pic>
      <p:pic>
        <p:nvPicPr>
          <p:cNvPr id="13" name="Picture 12" descr="A logo of a hat&#10;&#10;Description automatically generated">
            <a:extLst>
              <a:ext uri="{FF2B5EF4-FFF2-40B4-BE49-F238E27FC236}">
                <a16:creationId xmlns:a16="http://schemas.microsoft.com/office/drawing/2014/main" id="{8EA78C4A-4D19-368B-3CD9-A2E05F9B35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57596" y="1679098"/>
            <a:ext cx="676658" cy="678944"/>
          </a:xfrm>
          <a:prstGeom prst="rect">
            <a:avLst/>
          </a:prstGeom>
        </p:spPr>
      </p:pic>
      <p:pic>
        <p:nvPicPr>
          <p:cNvPr id="40" name="Picture 39" descr="A picture containing text, circle, coin&#10;&#10;Description automatically generated">
            <a:extLst>
              <a:ext uri="{FF2B5EF4-FFF2-40B4-BE49-F238E27FC236}">
                <a16:creationId xmlns:a16="http://schemas.microsoft.com/office/drawing/2014/main" id="{63EC0AD0-0781-BE3E-B3D8-FC0543D593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933" t="12714" r="10056" b="56203"/>
          <a:stretch/>
        </p:blipFill>
        <p:spPr>
          <a:xfrm>
            <a:off x="7579156" y="202350"/>
            <a:ext cx="696122" cy="703972"/>
          </a:xfrm>
          <a:prstGeom prst="ellipse">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5427347-7316-9C3C-2A70-E19044ECC30B}"/>
              </a:ext>
            </a:extLst>
          </p:cNvPr>
          <p:cNvSpPr txBox="1"/>
          <p:nvPr/>
        </p:nvSpPr>
        <p:spPr>
          <a:xfrm>
            <a:off x="3986807" y="3276172"/>
            <a:ext cx="657199" cy="219291"/>
          </a:xfrm>
          <a:prstGeom prst="rect">
            <a:avLst/>
          </a:prstGeom>
          <a:solidFill>
            <a:srgbClr val="F4761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dirty="0">
                <a:solidFill>
                  <a:prstClr val="white"/>
                </a:solidFill>
                <a:ea typeface="+mn-ea"/>
                <a:cs typeface="Arial" panose="020B0604020202020204" pitchFamily="34" charset="0"/>
              </a:rPr>
              <a:t>AND/OR</a:t>
            </a:r>
          </a:p>
        </p:txBody>
      </p:sp>
      <p:sp>
        <p:nvSpPr>
          <p:cNvPr id="4" name="TextBox 3">
            <a:extLst>
              <a:ext uri="{FF2B5EF4-FFF2-40B4-BE49-F238E27FC236}">
                <a16:creationId xmlns:a16="http://schemas.microsoft.com/office/drawing/2014/main" id="{075DFD70-841C-FC00-DFA5-3602BAB4AA09}"/>
              </a:ext>
            </a:extLst>
          </p:cNvPr>
          <p:cNvSpPr txBox="1"/>
          <p:nvPr/>
        </p:nvSpPr>
        <p:spPr>
          <a:xfrm>
            <a:off x="3986808" y="3934054"/>
            <a:ext cx="657198" cy="219291"/>
          </a:xfrm>
          <a:prstGeom prst="rect">
            <a:avLst/>
          </a:prstGeom>
          <a:solidFill>
            <a:srgbClr val="F4761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dirty="0">
                <a:solidFill>
                  <a:prstClr val="white"/>
                </a:solidFill>
                <a:ea typeface="+mn-ea"/>
                <a:cs typeface="Arial" panose="020B0604020202020204" pitchFamily="34" charset="0"/>
              </a:rPr>
              <a:t>AND/OR</a:t>
            </a:r>
          </a:p>
        </p:txBody>
      </p:sp>
      <p:sp>
        <p:nvSpPr>
          <p:cNvPr id="6" name="TextBox 5">
            <a:extLst>
              <a:ext uri="{FF2B5EF4-FFF2-40B4-BE49-F238E27FC236}">
                <a16:creationId xmlns:a16="http://schemas.microsoft.com/office/drawing/2014/main" id="{2191796A-A3FB-D99E-C1A4-8AC17245EB58}"/>
              </a:ext>
            </a:extLst>
          </p:cNvPr>
          <p:cNvSpPr txBox="1"/>
          <p:nvPr/>
        </p:nvSpPr>
        <p:spPr>
          <a:xfrm>
            <a:off x="7034321" y="2890603"/>
            <a:ext cx="653889" cy="219291"/>
          </a:xfrm>
          <a:prstGeom prst="rect">
            <a:avLst/>
          </a:prstGeom>
          <a:solidFill>
            <a:srgbClr val="3B8BC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a:solidFill>
                  <a:prstClr val="white"/>
                </a:solidFill>
                <a:ea typeface="+mn-ea"/>
                <a:cs typeface="Arial" panose="020B0604020202020204" pitchFamily="34" charset="0"/>
              </a:rPr>
              <a:t>AND/OR</a:t>
            </a:r>
          </a:p>
        </p:txBody>
      </p:sp>
      <p:cxnSp>
        <p:nvCxnSpPr>
          <p:cNvPr id="5" name="Straight Connector 4">
            <a:extLst>
              <a:ext uri="{FF2B5EF4-FFF2-40B4-BE49-F238E27FC236}">
                <a16:creationId xmlns:a16="http://schemas.microsoft.com/office/drawing/2014/main" id="{638B8D55-E3DC-8C25-3FE7-F0ABC717E633}"/>
              </a:ext>
            </a:extLst>
          </p:cNvPr>
          <p:cNvCxnSpPr>
            <a:cxnSpLocks/>
          </p:cNvCxnSpPr>
          <p:nvPr/>
        </p:nvCxnSpPr>
        <p:spPr>
          <a:xfrm>
            <a:off x="5922140" y="3331592"/>
            <a:ext cx="2862000" cy="0"/>
          </a:xfrm>
          <a:prstGeom prst="line">
            <a:avLst/>
          </a:prstGeom>
          <a:ln>
            <a:solidFill>
              <a:srgbClr val="3B8BC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471FDB-7F9D-AD17-1D83-9FE1B2367049}"/>
              </a:ext>
            </a:extLst>
          </p:cNvPr>
          <p:cNvSpPr txBox="1"/>
          <p:nvPr/>
        </p:nvSpPr>
        <p:spPr>
          <a:xfrm>
            <a:off x="7026196" y="3241600"/>
            <a:ext cx="653889" cy="219291"/>
          </a:xfrm>
          <a:prstGeom prst="rect">
            <a:avLst/>
          </a:prstGeom>
          <a:solidFill>
            <a:srgbClr val="3B8BC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a:solidFill>
                  <a:prstClr val="white"/>
                </a:solidFill>
                <a:ea typeface="+mn-ea"/>
                <a:cs typeface="Arial" panose="020B0604020202020204" pitchFamily="34" charset="0"/>
              </a:rPr>
              <a:t>AND/OR</a:t>
            </a:r>
          </a:p>
        </p:txBody>
      </p:sp>
      <p:cxnSp>
        <p:nvCxnSpPr>
          <p:cNvPr id="12" name="Straight Connector 11">
            <a:extLst>
              <a:ext uri="{FF2B5EF4-FFF2-40B4-BE49-F238E27FC236}">
                <a16:creationId xmlns:a16="http://schemas.microsoft.com/office/drawing/2014/main" id="{3F4C657B-78F3-E6E9-0EC9-20AF4EC6158A}"/>
              </a:ext>
            </a:extLst>
          </p:cNvPr>
          <p:cNvCxnSpPr>
            <a:cxnSpLocks/>
          </p:cNvCxnSpPr>
          <p:nvPr/>
        </p:nvCxnSpPr>
        <p:spPr>
          <a:xfrm>
            <a:off x="5939100" y="4532609"/>
            <a:ext cx="2862000" cy="0"/>
          </a:xfrm>
          <a:prstGeom prst="line">
            <a:avLst/>
          </a:prstGeom>
          <a:ln>
            <a:solidFill>
              <a:srgbClr val="3B8BCC"/>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16AC13-B9ED-1A41-0022-22A6EFC8520A}"/>
              </a:ext>
            </a:extLst>
          </p:cNvPr>
          <p:cNvSpPr txBox="1"/>
          <p:nvPr/>
        </p:nvSpPr>
        <p:spPr>
          <a:xfrm>
            <a:off x="7055090" y="4442617"/>
            <a:ext cx="653889" cy="219291"/>
          </a:xfrm>
          <a:prstGeom prst="rect">
            <a:avLst/>
          </a:prstGeom>
          <a:solidFill>
            <a:srgbClr val="3B8BCC"/>
          </a:solidFill>
          <a:ln>
            <a:solidFill>
              <a:schemeClr val="bg1"/>
            </a:solidFill>
          </a:ln>
        </p:spPr>
        <p:txBody>
          <a:bodyPr wrap="square" rtlCol="0">
            <a:spAutoFit/>
          </a:bodyPr>
          <a:lstStyle/>
          <a:p>
            <a:pPr algn="ctr" defTabSz="685800" eaLnBrk="1" fontAlgn="auto" hangingPunct="1">
              <a:spcBef>
                <a:spcPts val="0"/>
              </a:spcBef>
              <a:spcAft>
                <a:spcPts val="0"/>
              </a:spcAft>
              <a:defRPr/>
            </a:pPr>
            <a:r>
              <a:rPr lang="en-AU" sz="825" b="1">
                <a:solidFill>
                  <a:prstClr val="white"/>
                </a:solidFill>
                <a:ea typeface="+mn-ea"/>
                <a:cs typeface="Arial" panose="020B0604020202020204" pitchFamily="34" charset="0"/>
              </a:rPr>
              <a:t>AND/OR</a:t>
            </a:r>
          </a:p>
        </p:txBody>
      </p:sp>
    </p:spTree>
    <p:extLst>
      <p:ext uri="{BB962C8B-B14F-4D97-AF65-F5344CB8AC3E}">
        <p14:creationId xmlns:p14="http://schemas.microsoft.com/office/powerpoint/2010/main" val="185523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284063" y="1209904"/>
            <a:ext cx="6921752" cy="3129380"/>
          </a:xfrm>
        </p:spPr>
        <p:txBody>
          <a:bodyPr/>
          <a:lstStyle/>
          <a:p>
            <a:pPr eaLnBrk="1" hangingPunct="1"/>
            <a:endParaRPr lang="en-US" altLang="en-US" dirty="0"/>
          </a:p>
          <a:p>
            <a:pPr eaLnBrk="1" hangingPunct="1"/>
            <a:endParaRPr lang="en-US" altLang="en-US"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2048"/>
            <a:ext cx="9144000" cy="6825952"/>
          </a:xfrm>
          <a:prstGeom prst="rect">
            <a:avLst/>
          </a:prstGeom>
        </p:spPr>
      </p:pic>
    </p:spTree>
    <p:extLst>
      <p:ext uri="{BB962C8B-B14F-4D97-AF65-F5344CB8AC3E}">
        <p14:creationId xmlns:p14="http://schemas.microsoft.com/office/powerpoint/2010/main" val="5099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 y="196356"/>
            <a:ext cx="9144000" cy="6661644"/>
          </a:xfrm>
          <a:prstGeom prst="rect">
            <a:avLst/>
          </a:prstGeom>
        </p:spPr>
      </p:pic>
    </p:spTree>
    <p:extLst>
      <p:ext uri="{BB962C8B-B14F-4D97-AF65-F5344CB8AC3E}">
        <p14:creationId xmlns:p14="http://schemas.microsoft.com/office/powerpoint/2010/main" val="1096186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Box 6"/>
          <p:cNvSpPr txBox="1"/>
          <p:nvPr/>
        </p:nvSpPr>
        <p:spPr>
          <a:xfrm>
            <a:off x="4813790" y="339089"/>
            <a:ext cx="3960902" cy="561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r" defTabSz="914400" rtl="0" eaLnBrk="0" fontAlgn="base" latinLnBrk="0" hangingPunct="0">
              <a:lnSpc>
                <a:spcPts val="4594"/>
              </a:lnSpc>
              <a:spcBef>
                <a:spcPct val="0"/>
              </a:spcBef>
              <a:spcAft>
                <a:spcPct val="0"/>
              </a:spcAft>
              <a:buClrTx/>
              <a:buSzTx/>
              <a:buFontTx/>
              <a:buNone/>
              <a:tabLst/>
              <a:defRPr sz="3500">
                <a:solidFill>
                  <a:srgbClr val="042452"/>
                </a:solidFill>
                <a:latin typeface="Montserrat Bold"/>
                <a:ea typeface="Montserrat Bold"/>
                <a:cs typeface="Montserrat Bold"/>
                <a:sym typeface="Montserrat Bold"/>
              </a:defRPr>
            </a:pPr>
            <a:endParaRPr kumimoji="0" sz="3750" b="0" i="0" u="none" strike="noStrike" kern="1200" cap="none" spc="0" normalizeH="0" baseline="0" noProof="0">
              <a:ln>
                <a:noFill/>
              </a:ln>
              <a:solidFill>
                <a:srgbClr val="042452"/>
              </a:solidFill>
              <a:effectLst/>
              <a:uLnTx/>
              <a:uFillTx/>
              <a:latin typeface="Montserrat Bold"/>
              <a:sym typeface="Montserrat Bold"/>
            </a:endParaRPr>
          </a:p>
        </p:txBody>
      </p:sp>
      <p:sp>
        <p:nvSpPr>
          <p:cNvPr id="4" name="Title 1">
            <a:extLst>
              <a:ext uri="{FF2B5EF4-FFF2-40B4-BE49-F238E27FC236}">
                <a16:creationId xmlns:a16="http://schemas.microsoft.com/office/drawing/2014/main" id="{62728F5C-C9CF-DEE6-6B17-69764866CACF}"/>
              </a:ext>
            </a:extLst>
          </p:cNvPr>
          <p:cNvSpPr>
            <a:spLocks noGrp="1"/>
          </p:cNvSpPr>
          <p:nvPr>
            <p:ph type="title"/>
          </p:nvPr>
        </p:nvSpPr>
        <p:spPr>
          <a:xfrm>
            <a:off x="314377" y="156502"/>
            <a:ext cx="7715250" cy="743895"/>
          </a:xfrm>
        </p:spPr>
        <p:txBody>
          <a:bodyPr>
            <a:normAutofit/>
          </a:bodyPr>
          <a:lstStyle/>
          <a:p>
            <a:pPr algn="l"/>
            <a:r>
              <a:rPr lang="en-GB" dirty="0"/>
              <a:t>PDL Framework </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06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CCA54-ABA6-B0EC-26B0-278D0D8093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3" y="0"/>
            <a:ext cx="9141257" cy="5661248"/>
          </a:xfrm>
          <a:prstGeom prst="rect">
            <a:avLst/>
          </a:prstGeom>
        </p:spPr>
      </p:pic>
    </p:spTree>
    <p:extLst>
      <p:ext uri="{BB962C8B-B14F-4D97-AF65-F5344CB8AC3E}">
        <p14:creationId xmlns:p14="http://schemas.microsoft.com/office/powerpoint/2010/main" val="1655835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8FA155-CD63-3810-775E-0602EBB3FBBD}"/>
              </a:ext>
            </a:extLst>
          </p:cNvPr>
          <p:cNvSpPr txBox="1"/>
          <p:nvPr/>
        </p:nvSpPr>
        <p:spPr>
          <a:xfrm>
            <a:off x="467544" y="1137846"/>
            <a:ext cx="5734177" cy="542456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Focus</a:t>
            </a: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 to provide senior cadets with a worthwhile learning </a:t>
            </a:r>
            <a:r>
              <a:rPr kumimoji="0" lang="en-AU" sz="1800" b="0" i="0" u="none" strike="noStrike" kern="1200" cap="none" spc="0" normalizeH="0" baseline="0" noProof="0" dirty="0" smtClean="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opportunity</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34" charset="-128"/>
              <a:cs typeface="+mn-cs"/>
            </a:endParaRP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34" charset="-128"/>
                <a:cs typeface="+mn-cs"/>
              </a:rPr>
              <a:t>Senior </a:t>
            </a:r>
            <a:r>
              <a:rPr kumimoji="0" lang="en-AU"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Missions will seek to stretch the cadets, to enable them to apply and deepen the leadership skills and personal development they have learned and undertaken during their time with the AAFC</a:t>
            </a:r>
          </a:p>
          <a:p>
            <a:pPr marL="2571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Senior Missions will require the Cadets to demonstrate innovation: they will be asked to step outside their comfort zone to plan and execute the missions on subject matter or using activities different to those they have experienced earlier in their AAFC </a:t>
            </a:r>
            <a:r>
              <a:rPr kumimoji="0" lang="en-AU" sz="1800" b="0"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34" charset="-128"/>
                <a:cs typeface="+mn-cs"/>
              </a:rPr>
              <a:t>time</a:t>
            </a:r>
            <a:endPar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endParaRPr>
          </a:p>
          <a:p>
            <a:pPr marL="1428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Offered over years 4-6</a:t>
            </a:r>
          </a:p>
          <a:p>
            <a:pPr marL="1428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Missions (x5) approx. 10 hrs</a:t>
            </a:r>
          </a:p>
          <a:p>
            <a:pPr marL="1428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Flexibility on completion (max 12 months)</a:t>
            </a:r>
          </a:p>
          <a:p>
            <a:pPr marL="1428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Self-led/directed with some theory but mainly practical based</a:t>
            </a:r>
          </a:p>
          <a:p>
            <a:pPr marL="142875" marR="0" lvl="0"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rPr>
              <a:t>Allow for flexible cadet attendance </a:t>
            </a:r>
          </a:p>
          <a:p>
            <a:pPr marL="450056" marR="0" lvl="1" indent="-249139"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AU" sz="1125"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AU" sz="1125" b="0" i="0" u="none" strike="noStrike" kern="1200" cap="none" spc="0" normalizeH="0" baseline="0" noProof="0" dirty="0">
              <a:ln>
                <a:noFill/>
              </a:ln>
              <a:solidFill>
                <a:prstClr val="black">
                  <a:lumMod val="95000"/>
                  <a:lumOff val="5000"/>
                </a:prstClr>
              </a:solidFill>
              <a:effectLst/>
              <a:uLnTx/>
              <a:uFillTx/>
              <a:latin typeface="Calibri" panose="020F0502020204030204"/>
              <a:ea typeface="ＭＳ Ｐゴシック" panose="020B0600070205080204" pitchFamily="34" charset="-128"/>
              <a:cs typeface="+mn-cs"/>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0152" y="2420888"/>
            <a:ext cx="1297085" cy="2593547"/>
          </a:xfrm>
          <a:prstGeom prst="rect">
            <a:avLst/>
          </a:prstGeom>
        </p:spPr>
      </p:pic>
      <p:sp>
        <p:nvSpPr>
          <p:cNvPr id="4" name="Oval Callout 3"/>
          <p:cNvSpPr/>
          <p:nvPr/>
        </p:nvSpPr>
        <p:spPr>
          <a:xfrm>
            <a:off x="7372733" y="2265971"/>
            <a:ext cx="1766192" cy="615132"/>
          </a:xfrm>
          <a:prstGeom prst="wedgeEllipseCallout">
            <a:avLst>
              <a:gd name="adj1" fmla="val -75584"/>
              <a:gd name="adj2" fmla="val 981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rPr>
              <a:t>Youth Development</a:t>
            </a:r>
          </a:p>
        </p:txBody>
      </p:sp>
      <p:sp>
        <p:nvSpPr>
          <p:cNvPr id="5" name="Oval Callout 4"/>
          <p:cNvSpPr/>
          <p:nvPr/>
        </p:nvSpPr>
        <p:spPr>
          <a:xfrm>
            <a:off x="7272984" y="4005064"/>
            <a:ext cx="1517068" cy="644112"/>
          </a:xfrm>
          <a:prstGeom prst="wedgeEllipseCallout">
            <a:avLst>
              <a:gd name="adj1" fmla="val -73307"/>
              <a:gd name="adj2" fmla="val -65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alibri" panose="020F0502020204030204"/>
                <a:ea typeface="+mn-ea"/>
                <a:cs typeface="+mn-cs"/>
              </a:rPr>
              <a:t>Learning</a:t>
            </a:r>
          </a:p>
        </p:txBody>
      </p:sp>
      <p:sp>
        <p:nvSpPr>
          <p:cNvPr id="7" name="Oval Callout 6"/>
          <p:cNvSpPr/>
          <p:nvPr/>
        </p:nvSpPr>
        <p:spPr>
          <a:xfrm>
            <a:off x="7424054" y="3086938"/>
            <a:ext cx="1468426" cy="663413"/>
          </a:xfrm>
          <a:prstGeom prst="wedgeEllipseCallout">
            <a:avLst>
              <a:gd name="adj1" fmla="val -85397"/>
              <a:gd name="adj2" fmla="val 37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alibri" panose="020F0502020204030204"/>
                <a:ea typeface="+mn-ea"/>
                <a:cs typeface="+mn-cs"/>
              </a:rPr>
              <a:t>Facilitator / Instructor</a:t>
            </a:r>
            <a:endPar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Callout 7"/>
          <p:cNvSpPr/>
          <p:nvPr/>
        </p:nvSpPr>
        <p:spPr>
          <a:xfrm>
            <a:off x="7211724" y="4903889"/>
            <a:ext cx="1214417" cy="491980"/>
          </a:xfrm>
          <a:prstGeom prst="wedgeEllipseCallout">
            <a:avLst>
              <a:gd name="adj1" fmla="val -71333"/>
              <a:gd name="adj2" fmla="val -1176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Calibri" panose="020F0502020204030204"/>
                <a:ea typeface="+mn-ea"/>
                <a:cs typeface="+mn-cs"/>
              </a:rPr>
              <a:t>SQN Role</a:t>
            </a:r>
          </a:p>
        </p:txBody>
      </p:sp>
      <p:sp>
        <p:nvSpPr>
          <p:cNvPr id="9" name="Title 1"/>
          <p:cNvSpPr>
            <a:spLocks noGrp="1"/>
          </p:cNvSpPr>
          <p:nvPr>
            <p:ph type="title"/>
          </p:nvPr>
        </p:nvSpPr>
        <p:spPr>
          <a:xfrm>
            <a:off x="1100745" y="318257"/>
            <a:ext cx="7371703" cy="540060"/>
          </a:xfrm>
        </p:spPr>
        <p:txBody>
          <a:bodyPr>
            <a:normAutofit fontScale="90000"/>
          </a:bodyPr>
          <a:lstStyle/>
          <a:p>
            <a:r>
              <a:rPr lang="en-AU" dirty="0"/>
              <a:t>Senior Cadet </a:t>
            </a:r>
            <a:r>
              <a:rPr lang="en-AU" dirty="0" smtClean="0"/>
              <a:t>– Foundation Missions</a:t>
            </a:r>
            <a:endParaRPr lang="en-AU" dirty="0"/>
          </a:p>
        </p:txBody>
      </p:sp>
    </p:spTree>
    <p:extLst>
      <p:ext uri="{BB962C8B-B14F-4D97-AF65-F5344CB8AC3E}">
        <p14:creationId xmlns:p14="http://schemas.microsoft.com/office/powerpoint/2010/main" val="192579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Senior Mission 1 - 2</a:t>
            </a:r>
            <a:endParaRPr lang="en-AU" dirty="0"/>
          </a:p>
        </p:txBody>
      </p:sp>
      <p:graphicFrame>
        <p:nvGraphicFramePr>
          <p:cNvPr id="4" name="Table 3"/>
          <p:cNvGraphicFramePr>
            <a:graphicFrameLocks noGrp="1"/>
          </p:cNvGraphicFramePr>
          <p:nvPr>
            <p:extLst/>
          </p:nvPr>
        </p:nvGraphicFramePr>
        <p:xfrm>
          <a:off x="251520" y="1340768"/>
          <a:ext cx="8475830" cy="3911488"/>
        </p:xfrm>
        <a:graphic>
          <a:graphicData uri="http://schemas.openxmlformats.org/drawingml/2006/table">
            <a:tbl>
              <a:tblPr firstRow="1" bandRow="1">
                <a:tableStyleId>{5C22544A-7EE6-4342-B048-85BDC9FD1C3A}</a:tableStyleId>
              </a:tblPr>
              <a:tblGrid>
                <a:gridCol w="4237915">
                  <a:extLst>
                    <a:ext uri="{9D8B030D-6E8A-4147-A177-3AD203B41FA5}">
                      <a16:colId xmlns:a16="http://schemas.microsoft.com/office/drawing/2014/main" val="2921996379"/>
                    </a:ext>
                  </a:extLst>
                </a:gridCol>
                <a:gridCol w="4237915">
                  <a:extLst>
                    <a:ext uri="{9D8B030D-6E8A-4147-A177-3AD203B41FA5}">
                      <a16:colId xmlns:a16="http://schemas.microsoft.com/office/drawing/2014/main" val="3196637997"/>
                    </a:ext>
                  </a:extLst>
                </a:gridCol>
              </a:tblGrid>
              <a:tr h="483140">
                <a:tc>
                  <a:txBody>
                    <a:bodyPr/>
                    <a:lstStyle/>
                    <a:p>
                      <a:r>
                        <a:rPr lang="en-AU" sz="1400" dirty="0" smtClean="0"/>
                        <a:t>1 (Defence)</a:t>
                      </a:r>
                      <a:endParaRPr lang="en-AU" sz="1400" dirty="0"/>
                    </a:p>
                  </a:txBody>
                  <a:tcPr marL="68580" marR="68580" marT="34290" marB="34290" anchor="ctr"/>
                </a:tc>
                <a:tc>
                  <a:txBody>
                    <a:bodyPr/>
                    <a:lstStyle/>
                    <a:p>
                      <a:r>
                        <a:rPr lang="en-AU" sz="1400" dirty="0" smtClean="0"/>
                        <a:t>2 (Outreach)</a:t>
                      </a:r>
                      <a:endParaRPr lang="en-AU" sz="1400" dirty="0"/>
                    </a:p>
                  </a:txBody>
                  <a:tcPr marL="68580" marR="68580" marT="34290" marB="34290" anchor="ctr"/>
                </a:tc>
                <a:extLst>
                  <a:ext uri="{0D108BD9-81ED-4DB2-BD59-A6C34878D82A}">
                    <a16:rowId xmlns:a16="http://schemas.microsoft.com/office/drawing/2014/main" val="3016461127"/>
                  </a:ext>
                </a:extLst>
              </a:tr>
              <a:tr h="517508">
                <a:tc>
                  <a:txBody>
                    <a:bodyPr/>
                    <a:lstStyle/>
                    <a:p>
                      <a:r>
                        <a:rPr lang="en-AU" sz="1400" b="1" dirty="0" smtClean="0"/>
                        <a:t>Purpose</a:t>
                      </a:r>
                      <a:r>
                        <a:rPr lang="en-AU" sz="1400" dirty="0" smtClean="0"/>
                        <a:t>: </a:t>
                      </a:r>
                      <a:r>
                        <a:rPr lang="en-AU" sz="1400" kern="1200" dirty="0" smtClean="0">
                          <a:solidFill>
                            <a:schemeClr val="dk1"/>
                          </a:solidFill>
                          <a:effectLst/>
                          <a:latin typeface="+mn-lt"/>
                          <a:ea typeface="+mn-ea"/>
                          <a:cs typeface="+mn-cs"/>
                        </a:rPr>
                        <a:t>enable the Cadet to explore the reality of working within the ADF, focusing on the roles and people elements</a:t>
                      </a:r>
                      <a:endParaRPr lang="en-AU" sz="1400" dirty="0"/>
                    </a:p>
                  </a:txBody>
                  <a:tcPr marL="68580" marR="68580" marT="34290" marB="34290" anchor="ctr"/>
                </a:tc>
                <a:tc>
                  <a:txBody>
                    <a:bodyPr/>
                    <a:lstStyle/>
                    <a:p>
                      <a:r>
                        <a:rPr lang="en-AU" sz="1400" b="1" dirty="0" smtClean="0"/>
                        <a:t>Purpose</a:t>
                      </a:r>
                      <a:r>
                        <a:rPr lang="en-AU" sz="1400" dirty="0" smtClean="0"/>
                        <a:t>: </a:t>
                      </a:r>
                      <a:r>
                        <a:rPr lang="en-AU" sz="1400" kern="1200" dirty="0" smtClean="0">
                          <a:solidFill>
                            <a:schemeClr val="dk1"/>
                          </a:solidFill>
                          <a:effectLst/>
                          <a:latin typeface="+mn-lt"/>
                          <a:ea typeface="+mn-ea"/>
                          <a:cs typeface="+mn-cs"/>
                        </a:rPr>
                        <a:t>enable the Cadet to deliver a benefit to the community</a:t>
                      </a:r>
                      <a:endParaRPr lang="en-AU" sz="1400" dirty="0"/>
                    </a:p>
                  </a:txBody>
                  <a:tcPr marL="68580" marR="68580" marT="34290" marB="34290" anchor="ctr"/>
                </a:tc>
                <a:extLst>
                  <a:ext uri="{0D108BD9-81ED-4DB2-BD59-A6C34878D82A}">
                    <a16:rowId xmlns:a16="http://schemas.microsoft.com/office/drawing/2014/main" val="1232936515"/>
                  </a:ext>
                </a:extLst>
              </a:tr>
              <a:tr h="1920240">
                <a:tc>
                  <a:txBody>
                    <a:bodyPr/>
                    <a:lstStyle/>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Focus is on Defence roles not platforms and extends across the ADF and Department of Defence</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to provide exposure to Joint opportunities and could include work experience </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could include a physical component, for example attaining initial Defence recruiting fitness standards</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SQN support could include assistance with resume writing, interview preparation, and presentation advice</a:t>
                      </a:r>
                      <a:endParaRPr lang="en-AU" sz="1400" dirty="0"/>
                    </a:p>
                  </a:txBody>
                  <a:tcPr marL="68580" marR="68580" marT="34290" marB="34290" anchor="ctr"/>
                </a:tc>
                <a:tc>
                  <a:txBody>
                    <a:bodyPr/>
                    <a:lstStyle/>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Meaningful contribution to the community (others) - makes a difference</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Emphasis is on giving time rather than raising money</a:t>
                      </a:r>
                      <a:endParaRPr lang="en-AU" sz="1400" dirty="0"/>
                    </a:p>
                  </a:txBody>
                  <a:tcPr marL="68580" marR="68580" marT="34290" marB="34290" anchor="ctr"/>
                </a:tc>
                <a:extLst>
                  <a:ext uri="{0D108BD9-81ED-4DB2-BD59-A6C34878D82A}">
                    <a16:rowId xmlns:a16="http://schemas.microsoft.com/office/drawing/2014/main" val="702282370"/>
                  </a:ext>
                </a:extLst>
              </a:tr>
              <a:tr h="517508">
                <a:tc>
                  <a:txBody>
                    <a:bodyPr/>
                    <a:lstStyle/>
                    <a:p>
                      <a:r>
                        <a:rPr lang="en-AU" sz="1400" b="1" dirty="0" smtClean="0"/>
                        <a:t>Outputs</a:t>
                      </a:r>
                      <a:r>
                        <a:rPr lang="en-AU" sz="1400" dirty="0" smtClean="0"/>
                        <a:t>:</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Resume and reference </a:t>
                      </a:r>
                      <a:endParaRPr lang="en-AU" sz="1400" dirty="0"/>
                    </a:p>
                  </a:txBody>
                  <a:tcPr marL="68580" marR="68580" marT="34290" marB="34290" anchor="ctr"/>
                </a:tc>
                <a:tc>
                  <a:txBody>
                    <a:bodyPr/>
                    <a:lstStyle/>
                    <a:p>
                      <a:r>
                        <a:rPr lang="en-AU" sz="1400" b="1" dirty="0" smtClean="0"/>
                        <a:t>Outputs</a:t>
                      </a:r>
                      <a:r>
                        <a:rPr lang="en-AU" sz="1400" dirty="0" smtClean="0"/>
                        <a:t>:</a:t>
                      </a:r>
                    </a:p>
                    <a:p>
                      <a:pPr marL="285750" indent="-285750">
                        <a:buFont typeface="Arial" panose="020B0604020202020204" pitchFamily="34" charset="0"/>
                        <a:buChar char="•"/>
                      </a:pPr>
                      <a:r>
                        <a:rPr lang="en-AU" sz="1400" dirty="0" smtClean="0"/>
                        <a:t>Planning and coordination of activity</a:t>
                      </a:r>
                      <a:endParaRPr lang="en-AU" sz="1400" dirty="0"/>
                    </a:p>
                  </a:txBody>
                  <a:tcPr marL="68580" marR="68580" marT="34290" marB="34290" anchor="ctr"/>
                </a:tc>
                <a:extLst>
                  <a:ext uri="{0D108BD9-81ED-4DB2-BD59-A6C34878D82A}">
                    <a16:rowId xmlns:a16="http://schemas.microsoft.com/office/drawing/2014/main" val="2454657279"/>
                  </a:ext>
                </a:extLst>
              </a:tr>
            </a:tbl>
          </a:graphicData>
        </a:graphic>
      </p:graphicFrame>
    </p:spTree>
    <p:extLst>
      <p:ext uri="{BB962C8B-B14F-4D97-AF65-F5344CB8AC3E}">
        <p14:creationId xmlns:p14="http://schemas.microsoft.com/office/powerpoint/2010/main" val="340671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Senior Mission 3 - 4</a:t>
            </a:r>
            <a:endParaRPr lang="en-AU" dirty="0"/>
          </a:p>
        </p:txBody>
      </p:sp>
      <p:graphicFrame>
        <p:nvGraphicFramePr>
          <p:cNvPr id="4" name="Table 3"/>
          <p:cNvGraphicFramePr>
            <a:graphicFrameLocks noGrp="1"/>
          </p:cNvGraphicFramePr>
          <p:nvPr>
            <p:extLst/>
          </p:nvPr>
        </p:nvGraphicFramePr>
        <p:xfrm>
          <a:off x="0" y="1196752"/>
          <a:ext cx="9144000" cy="4925919"/>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921996379"/>
                    </a:ext>
                  </a:extLst>
                </a:gridCol>
                <a:gridCol w="4572000">
                  <a:extLst>
                    <a:ext uri="{9D8B030D-6E8A-4147-A177-3AD203B41FA5}">
                      <a16:colId xmlns:a16="http://schemas.microsoft.com/office/drawing/2014/main" val="3196637997"/>
                    </a:ext>
                  </a:extLst>
                </a:gridCol>
              </a:tblGrid>
              <a:tr h="522877">
                <a:tc>
                  <a:txBody>
                    <a:bodyPr/>
                    <a:lstStyle/>
                    <a:p>
                      <a:r>
                        <a:rPr lang="en-AU" sz="1400" dirty="0" smtClean="0"/>
                        <a:t>3 (Entrepreneur)</a:t>
                      </a:r>
                      <a:endParaRPr lang="en-AU" sz="1400" dirty="0"/>
                    </a:p>
                  </a:txBody>
                  <a:tcPr marL="68580" marR="68580" marT="34290" marB="34290" anchor="ctr"/>
                </a:tc>
                <a:tc>
                  <a:txBody>
                    <a:bodyPr/>
                    <a:lstStyle/>
                    <a:p>
                      <a:r>
                        <a:rPr lang="en-AU" sz="1400" dirty="0" smtClean="0"/>
                        <a:t>4 (Leadership)</a:t>
                      </a:r>
                      <a:endParaRPr lang="en-AU" sz="1400" dirty="0"/>
                    </a:p>
                  </a:txBody>
                  <a:tcPr marL="68580" marR="68580" marT="34290" marB="34290" anchor="ctr"/>
                </a:tc>
                <a:extLst>
                  <a:ext uri="{0D108BD9-81ED-4DB2-BD59-A6C34878D82A}">
                    <a16:rowId xmlns:a16="http://schemas.microsoft.com/office/drawing/2014/main" val="3016461127"/>
                  </a:ext>
                </a:extLst>
              </a:tr>
              <a:tr h="997853">
                <a:tc>
                  <a:txBody>
                    <a:bodyPr/>
                    <a:lstStyle/>
                    <a:p>
                      <a:r>
                        <a:rPr lang="en-AU" sz="1400" b="1" dirty="0" smtClean="0"/>
                        <a:t>Purpose</a:t>
                      </a:r>
                      <a:r>
                        <a:rPr lang="en-AU" sz="1400" dirty="0" smtClean="0"/>
                        <a:t>: </a:t>
                      </a:r>
                      <a:r>
                        <a:rPr lang="en-AU" sz="1400" kern="1200" dirty="0" smtClean="0">
                          <a:solidFill>
                            <a:schemeClr val="dk1"/>
                          </a:solidFill>
                          <a:effectLst/>
                          <a:latin typeface="+mn-lt"/>
                          <a:ea typeface="+mn-ea"/>
                          <a:cs typeface="+mn-cs"/>
                        </a:rPr>
                        <a:t>provide the Cadet with career exposure to opportunities outside of Defence by enabling them to explore the reality of working within the broadly defined air and space community</a:t>
                      </a:r>
                      <a:endParaRPr lang="en-AU" sz="1400" dirty="0"/>
                    </a:p>
                  </a:txBody>
                  <a:tcPr marL="68580" marR="68580" marT="34290" marB="34290" anchor="ctr"/>
                </a:tc>
                <a:tc>
                  <a:txBody>
                    <a:bodyPr/>
                    <a:lstStyle/>
                    <a:p>
                      <a:r>
                        <a:rPr lang="en-AU" sz="1400" b="1" dirty="0" smtClean="0"/>
                        <a:t>Purpose</a:t>
                      </a:r>
                      <a:r>
                        <a:rPr lang="en-AU" sz="1400" dirty="0" smtClean="0"/>
                        <a:t>: </a:t>
                      </a:r>
                      <a:r>
                        <a:rPr lang="en-AU" sz="1400" kern="1200" dirty="0" smtClean="0">
                          <a:solidFill>
                            <a:schemeClr val="dk1"/>
                          </a:solidFill>
                          <a:effectLst/>
                          <a:latin typeface="+mn-lt"/>
                          <a:ea typeface="+mn-ea"/>
                          <a:cs typeface="+mn-cs"/>
                        </a:rPr>
                        <a:t>enable the Cadet to clearly define and build their leadership style and brand</a:t>
                      </a:r>
                      <a:endParaRPr lang="en-AU" sz="1400" dirty="0"/>
                    </a:p>
                  </a:txBody>
                  <a:tcPr marL="68580" marR="68580" marT="34290" marB="34290" anchor="ctr"/>
                </a:tc>
                <a:extLst>
                  <a:ext uri="{0D108BD9-81ED-4DB2-BD59-A6C34878D82A}">
                    <a16:rowId xmlns:a16="http://schemas.microsoft.com/office/drawing/2014/main" val="1232936515"/>
                  </a:ext>
                </a:extLst>
              </a:tr>
              <a:tr h="2845118">
                <a:tc>
                  <a:txBody>
                    <a:bodyPr/>
                    <a:lstStyle/>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use a non-Defence (Mission One), non-community engagement (Mission Two). This includes industry broadly (not limited to Defence Industry) with some tie to air and space, such as STEM, emergency services, or trades</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require the Cadet to complete research to determine what they will try, then to prepare a resume and cover letter, and develop interview skills</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AAFC Foundation linkage is key to providing opportunities across Defence industry</a:t>
                      </a:r>
                      <a:endParaRPr lang="en-AU" sz="1400" dirty="0"/>
                    </a:p>
                  </a:txBody>
                  <a:tcPr marL="68580" marR="68580" marT="34290" marB="34290" anchor="ctr"/>
                </a:tc>
                <a:tc>
                  <a:txBody>
                    <a:bodyPr/>
                    <a:lstStyle/>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ask the Cadet to understand and define who they are a s a leader. It may use tools such as Myers Briggs of the SDI to help them understand themselves and to select what characteristics they wish to strengthen or explore</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Leadership could be explored through working with local government, completing an Adventure Training Badge, completing a Cert IV in Frontline management, or through a modified Exercise Green Eagle.</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be framed around leadership qualities with a strong focus on decision making, conflict resolution, problem solving and diversity of thinking.</a:t>
                      </a:r>
                      <a:endParaRPr lang="en-AU" sz="1400" dirty="0"/>
                    </a:p>
                  </a:txBody>
                  <a:tcPr marL="68580" marR="68580" marT="34290" marB="34290" anchor="ctr"/>
                </a:tc>
                <a:extLst>
                  <a:ext uri="{0D108BD9-81ED-4DB2-BD59-A6C34878D82A}">
                    <a16:rowId xmlns:a16="http://schemas.microsoft.com/office/drawing/2014/main" val="702282370"/>
                  </a:ext>
                </a:extLst>
              </a:tr>
              <a:tr h="560071">
                <a:tc>
                  <a:txBody>
                    <a:bodyPr/>
                    <a:lstStyle/>
                    <a:p>
                      <a:r>
                        <a:rPr lang="en-AU" sz="1400" b="1" dirty="0" smtClean="0"/>
                        <a:t>Outputs</a:t>
                      </a:r>
                      <a:r>
                        <a:rPr lang="en-AU" sz="1400" dirty="0" smtClean="0"/>
                        <a:t>:</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resume and reference </a:t>
                      </a:r>
                      <a:endParaRPr lang="en-AU" sz="1400" dirty="0"/>
                    </a:p>
                  </a:txBody>
                  <a:tcPr marL="68580" marR="68580" marT="34290" marB="34290" anchor="ctr"/>
                </a:tc>
                <a:tc>
                  <a:txBody>
                    <a:bodyPr/>
                    <a:lstStyle/>
                    <a:p>
                      <a:r>
                        <a:rPr lang="en-AU" sz="1400" b="1" dirty="0" smtClean="0"/>
                        <a:t>Outputs</a:t>
                      </a:r>
                      <a:r>
                        <a:rPr lang="en-AU" sz="1400" dirty="0" smtClean="0"/>
                        <a:t>:</a:t>
                      </a:r>
                    </a:p>
                    <a:p>
                      <a:pPr marL="285750" indent="-285750">
                        <a:buFont typeface="Arial" panose="020B0604020202020204" pitchFamily="34" charset="0"/>
                        <a:buChar char="•"/>
                      </a:pPr>
                      <a:r>
                        <a:rPr lang="en-AU" sz="1400" dirty="0" smtClean="0"/>
                        <a:t>Cadet defined leadership brand</a:t>
                      </a:r>
                      <a:endParaRPr lang="en-AU" sz="1400" dirty="0"/>
                    </a:p>
                  </a:txBody>
                  <a:tcPr marL="68580" marR="68580" marT="34290" marB="34290" anchor="ctr"/>
                </a:tc>
                <a:extLst>
                  <a:ext uri="{0D108BD9-81ED-4DB2-BD59-A6C34878D82A}">
                    <a16:rowId xmlns:a16="http://schemas.microsoft.com/office/drawing/2014/main" val="2454657279"/>
                  </a:ext>
                </a:extLst>
              </a:tr>
            </a:tbl>
          </a:graphicData>
        </a:graphic>
      </p:graphicFrame>
    </p:spTree>
    <p:extLst>
      <p:ext uri="{BB962C8B-B14F-4D97-AF65-F5344CB8AC3E}">
        <p14:creationId xmlns:p14="http://schemas.microsoft.com/office/powerpoint/2010/main" val="3644591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Senior Mission 5</a:t>
            </a:r>
            <a:endParaRPr lang="en-AU" dirty="0"/>
          </a:p>
        </p:txBody>
      </p:sp>
      <p:graphicFrame>
        <p:nvGraphicFramePr>
          <p:cNvPr id="4" name="Table 3"/>
          <p:cNvGraphicFramePr>
            <a:graphicFrameLocks noGrp="1"/>
          </p:cNvGraphicFramePr>
          <p:nvPr>
            <p:extLst/>
          </p:nvPr>
        </p:nvGraphicFramePr>
        <p:xfrm>
          <a:off x="1055370" y="1196752"/>
          <a:ext cx="6828998" cy="4536505"/>
        </p:xfrm>
        <a:graphic>
          <a:graphicData uri="http://schemas.openxmlformats.org/drawingml/2006/table">
            <a:tbl>
              <a:tblPr firstRow="1" bandRow="1">
                <a:tableStyleId>{5C22544A-7EE6-4342-B048-85BDC9FD1C3A}</a:tableStyleId>
              </a:tblPr>
              <a:tblGrid>
                <a:gridCol w="6828998">
                  <a:extLst>
                    <a:ext uri="{9D8B030D-6E8A-4147-A177-3AD203B41FA5}">
                      <a16:colId xmlns:a16="http://schemas.microsoft.com/office/drawing/2014/main" val="2921996379"/>
                    </a:ext>
                  </a:extLst>
                </a:gridCol>
              </a:tblGrid>
              <a:tr h="531357">
                <a:tc>
                  <a:txBody>
                    <a:bodyPr/>
                    <a:lstStyle/>
                    <a:p>
                      <a:r>
                        <a:rPr lang="en-AU" sz="1400" dirty="0" smtClean="0"/>
                        <a:t>5 (Transition – to adult volunteer)</a:t>
                      </a:r>
                      <a:endParaRPr lang="en-AU" sz="1400" dirty="0"/>
                    </a:p>
                  </a:txBody>
                  <a:tcPr marL="68580" marR="68580" marT="34290" marB="34290" anchor="ctr"/>
                </a:tc>
                <a:extLst>
                  <a:ext uri="{0D108BD9-81ED-4DB2-BD59-A6C34878D82A}">
                    <a16:rowId xmlns:a16="http://schemas.microsoft.com/office/drawing/2014/main" val="3016461127"/>
                  </a:ext>
                </a:extLst>
              </a:tr>
              <a:tr h="1014037">
                <a:tc>
                  <a:txBody>
                    <a:bodyPr/>
                    <a:lstStyle/>
                    <a:p>
                      <a:r>
                        <a:rPr lang="en-AU" sz="1400" b="1" dirty="0" smtClean="0"/>
                        <a:t>Purpose</a:t>
                      </a:r>
                      <a:r>
                        <a:rPr lang="en-AU" sz="1400" dirty="0" smtClean="0"/>
                        <a:t>: </a:t>
                      </a:r>
                      <a:r>
                        <a:rPr lang="en-AU" sz="1400" kern="1200" dirty="0" smtClean="0">
                          <a:solidFill>
                            <a:schemeClr val="dk1"/>
                          </a:solidFill>
                          <a:effectLst/>
                          <a:latin typeface="+mn-lt"/>
                          <a:ea typeface="+mn-ea"/>
                          <a:cs typeface="+mn-cs"/>
                        </a:rPr>
                        <a:t>enable the Cadet to understand the nature of the transition from the role of Cadet to the role of adult volunteer, focusing on the changes to responsibility, behaviour and relationships, as well as building some of the skills they will need in the early days of volunteering</a:t>
                      </a:r>
                      <a:endParaRPr lang="en-AU" sz="1400" dirty="0"/>
                    </a:p>
                  </a:txBody>
                  <a:tcPr marL="68580" marR="68580" marT="34290" marB="34290" anchor="ctr"/>
                </a:tc>
                <a:extLst>
                  <a:ext uri="{0D108BD9-81ED-4DB2-BD59-A6C34878D82A}">
                    <a16:rowId xmlns:a16="http://schemas.microsoft.com/office/drawing/2014/main" val="1232936515"/>
                  </a:ext>
                </a:extLst>
              </a:tr>
              <a:tr h="2421956">
                <a:tc>
                  <a:txBody>
                    <a:bodyPr/>
                    <a:lstStyle/>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enable the Cadet to build awareness and understanding of the change of thinking the change of role will require. It will be allow the Cadet to determine what they need to do to prepare themselves.</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Mission will incorporate a strong sense of self-reflection. It will ask the Cadet to consider:</a:t>
                      </a:r>
                    </a:p>
                    <a:p>
                      <a:pPr marL="742950" lvl="1" indent="-285750">
                        <a:buFont typeface="Arial" panose="020B0604020202020204" pitchFamily="34" charset="0"/>
                        <a:buChar char="•"/>
                      </a:pPr>
                      <a:r>
                        <a:rPr lang="en-AU" sz="1400" kern="1200" dirty="0" smtClean="0">
                          <a:solidFill>
                            <a:schemeClr val="dk1"/>
                          </a:solidFill>
                          <a:effectLst/>
                          <a:latin typeface="+mn-lt"/>
                          <a:ea typeface="+mn-ea"/>
                          <a:cs typeface="+mn-cs"/>
                        </a:rPr>
                        <a:t>challenges that are likely to arise and strategies to apply when they do</a:t>
                      </a:r>
                    </a:p>
                    <a:p>
                      <a:pPr marL="742950" lvl="1" indent="-285750">
                        <a:buFont typeface="Arial" panose="020B0604020202020204" pitchFamily="34" charset="0"/>
                        <a:buChar char="•"/>
                      </a:pPr>
                      <a:r>
                        <a:rPr lang="en-AU" sz="1400" kern="1200" dirty="0" smtClean="0">
                          <a:solidFill>
                            <a:schemeClr val="dk1"/>
                          </a:solidFill>
                          <a:effectLst/>
                          <a:latin typeface="+mn-lt"/>
                          <a:ea typeface="+mn-ea"/>
                          <a:cs typeface="+mn-cs"/>
                        </a:rPr>
                        <a:t>what it means to be a volunteer</a:t>
                      </a:r>
                    </a:p>
                    <a:p>
                      <a:pPr marL="742950" lvl="1" indent="-285750">
                        <a:buFont typeface="Arial" panose="020B0604020202020204" pitchFamily="34" charset="0"/>
                        <a:buChar char="•"/>
                      </a:pPr>
                      <a:r>
                        <a:rPr lang="en-AU" sz="1400" kern="1200" dirty="0" smtClean="0">
                          <a:solidFill>
                            <a:schemeClr val="dk1"/>
                          </a:solidFill>
                          <a:effectLst/>
                          <a:latin typeface="+mn-lt"/>
                          <a:ea typeface="+mn-ea"/>
                          <a:cs typeface="+mn-cs"/>
                        </a:rPr>
                        <a:t>what kind of volunteer they want to be</a:t>
                      </a:r>
                    </a:p>
                    <a:p>
                      <a:pPr marL="285750" lvl="0" indent="-285750">
                        <a:buFont typeface="Arial" panose="020B0604020202020204" pitchFamily="34" charset="0"/>
                        <a:buChar char="•"/>
                      </a:pPr>
                      <a:r>
                        <a:rPr lang="en-AU" sz="1400" kern="1200" dirty="0" smtClean="0">
                          <a:solidFill>
                            <a:schemeClr val="dk1"/>
                          </a:solidFill>
                          <a:effectLst/>
                          <a:latin typeface="+mn-lt"/>
                          <a:ea typeface="+mn-ea"/>
                          <a:cs typeface="+mn-cs"/>
                        </a:rPr>
                        <a:t>Skills and knowledge built will include delivering on cadet program, specifically leading those to whom they are close in age</a:t>
                      </a:r>
                      <a:endParaRPr lang="en-AU" sz="1400" kern="1200" dirty="0">
                        <a:solidFill>
                          <a:schemeClr val="dk1"/>
                        </a:solidFill>
                        <a:effectLst/>
                        <a:latin typeface="+mn-lt"/>
                        <a:ea typeface="+mn-ea"/>
                        <a:cs typeface="+mn-cs"/>
                      </a:endParaRPr>
                    </a:p>
                  </a:txBody>
                  <a:tcPr marL="68580" marR="68580" marT="34290" marB="34290" anchor="ctr"/>
                </a:tc>
                <a:extLst>
                  <a:ext uri="{0D108BD9-81ED-4DB2-BD59-A6C34878D82A}">
                    <a16:rowId xmlns:a16="http://schemas.microsoft.com/office/drawing/2014/main" val="702282370"/>
                  </a:ext>
                </a:extLst>
              </a:tr>
              <a:tr h="569155">
                <a:tc>
                  <a:txBody>
                    <a:bodyPr/>
                    <a:lstStyle/>
                    <a:p>
                      <a:r>
                        <a:rPr lang="en-AU" sz="1400" b="1" dirty="0" smtClean="0"/>
                        <a:t>Outputs</a:t>
                      </a:r>
                      <a:r>
                        <a:rPr lang="en-AU" sz="1400" dirty="0" smtClean="0"/>
                        <a:t>:</a:t>
                      </a:r>
                    </a:p>
                    <a:p>
                      <a:pPr marL="285750" indent="-285750">
                        <a:buFont typeface="Arial" panose="020B0604020202020204" pitchFamily="34" charset="0"/>
                        <a:buChar char="•"/>
                      </a:pPr>
                      <a:r>
                        <a:rPr lang="en-AU" sz="1400" kern="1200" dirty="0" smtClean="0">
                          <a:solidFill>
                            <a:schemeClr val="dk1"/>
                          </a:solidFill>
                          <a:effectLst/>
                          <a:latin typeface="+mn-lt"/>
                          <a:ea typeface="+mn-ea"/>
                          <a:cs typeface="+mn-cs"/>
                        </a:rPr>
                        <a:t>commencing the </a:t>
                      </a:r>
                      <a:r>
                        <a:rPr lang="en-AU" sz="1400" kern="1200" dirty="0" err="1" smtClean="0">
                          <a:solidFill>
                            <a:schemeClr val="dk1"/>
                          </a:solidFill>
                          <a:effectLst/>
                          <a:latin typeface="+mn-lt"/>
                          <a:ea typeface="+mn-ea"/>
                          <a:cs typeface="+mn-cs"/>
                        </a:rPr>
                        <a:t>onboarding</a:t>
                      </a:r>
                      <a:r>
                        <a:rPr lang="en-AU" sz="1400" kern="1200" dirty="0" smtClean="0">
                          <a:solidFill>
                            <a:schemeClr val="dk1"/>
                          </a:solidFill>
                          <a:effectLst/>
                          <a:latin typeface="+mn-lt"/>
                          <a:ea typeface="+mn-ea"/>
                          <a:cs typeface="+mn-cs"/>
                        </a:rPr>
                        <a:t> process, including becoming part of the Buddy system</a:t>
                      </a:r>
                      <a:endParaRPr lang="en-AU" sz="1400" dirty="0"/>
                    </a:p>
                  </a:txBody>
                  <a:tcPr marL="68580" marR="68580" marT="34290" marB="34290" anchor="ctr"/>
                </a:tc>
                <a:extLst>
                  <a:ext uri="{0D108BD9-81ED-4DB2-BD59-A6C34878D82A}">
                    <a16:rowId xmlns:a16="http://schemas.microsoft.com/office/drawing/2014/main" val="2454657279"/>
                  </a:ext>
                </a:extLst>
              </a:tr>
            </a:tbl>
          </a:graphicData>
        </a:graphic>
      </p:graphicFrame>
    </p:spTree>
    <p:extLst>
      <p:ext uri="{BB962C8B-B14F-4D97-AF65-F5344CB8AC3E}">
        <p14:creationId xmlns:p14="http://schemas.microsoft.com/office/powerpoint/2010/main" val="7378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86945" y="1269911"/>
            <a:ext cx="6274343" cy="3629939"/>
          </a:xfrm>
          <a:prstGeom prst="rect">
            <a:avLst/>
          </a:prstGeom>
        </p:spPr>
      </p:pic>
      <p:grpSp>
        <p:nvGrpSpPr>
          <p:cNvPr id="5" name="Group 4">
            <a:extLst>
              <a:ext uri="{FF2B5EF4-FFF2-40B4-BE49-F238E27FC236}">
                <a16:creationId xmlns:a16="http://schemas.microsoft.com/office/drawing/2014/main" id="{A576E510-2C6B-66B7-0EE6-99A375971910}"/>
              </a:ext>
            </a:extLst>
          </p:cNvPr>
          <p:cNvGrpSpPr/>
          <p:nvPr/>
        </p:nvGrpSpPr>
        <p:grpSpPr>
          <a:xfrm>
            <a:off x="314377" y="1268760"/>
            <a:ext cx="5769791" cy="3919123"/>
            <a:chOff x="314377" y="692696"/>
            <a:chExt cx="5769791" cy="4136794"/>
          </a:xfrm>
        </p:grpSpPr>
        <p:sp>
          <p:nvSpPr>
            <p:cNvPr id="3" name="Title 1">
              <a:extLst>
                <a:ext uri="{FF2B5EF4-FFF2-40B4-BE49-F238E27FC236}">
                  <a16:creationId xmlns:a16="http://schemas.microsoft.com/office/drawing/2014/main" id="{EB8FCD78-4A5E-2A14-3EC2-C4B44486BD64}"/>
                </a:ext>
              </a:extLst>
            </p:cNvPr>
            <p:cNvSpPr txBox="1">
              <a:spLocks/>
            </p:cNvSpPr>
            <p:nvPr/>
          </p:nvSpPr>
          <p:spPr>
            <a:xfrm>
              <a:off x="539552" y="4037020"/>
              <a:ext cx="3384376" cy="792470"/>
            </a:xfrm>
            <a:prstGeom prst="rect">
              <a:avLst/>
            </a:prstGeom>
          </p:spPr>
          <p:txBody>
            <a:bodyPr>
              <a:normAutofit lnSpcReduction="10000"/>
            </a:bodyPr>
            <a:lstStyle>
              <a:lvl1pPr algn="l" rtl="0" eaLnBrk="0" fontAlgn="base" hangingPunct="0">
                <a:spcBef>
                  <a:spcPct val="0"/>
                </a:spcBef>
                <a:spcAft>
                  <a:spcPct val="0"/>
                </a:spcAft>
                <a:defRPr sz="3600" b="1">
                  <a:solidFill>
                    <a:srgbClr val="004B96"/>
                  </a:solidFill>
                  <a:latin typeface="+mj-lt"/>
                  <a:ea typeface="+mj-ea"/>
                  <a:cs typeface="+mj-cs"/>
                </a:defRPr>
              </a:lvl1pPr>
              <a:lvl2pPr algn="l" rtl="0" eaLnBrk="0" fontAlgn="base" hangingPunct="0">
                <a:spcBef>
                  <a:spcPct val="0"/>
                </a:spcBef>
                <a:spcAft>
                  <a:spcPct val="0"/>
                </a:spcAft>
                <a:defRPr sz="3600" b="1">
                  <a:solidFill>
                    <a:srgbClr val="004B96"/>
                  </a:solidFill>
                  <a:latin typeface="Arial" charset="0"/>
                  <a:ea typeface="ＭＳ Ｐゴシック" pitchFamily="1" charset="-128"/>
                </a:defRPr>
              </a:lvl2pPr>
              <a:lvl3pPr algn="l" rtl="0" eaLnBrk="0" fontAlgn="base" hangingPunct="0">
                <a:spcBef>
                  <a:spcPct val="0"/>
                </a:spcBef>
                <a:spcAft>
                  <a:spcPct val="0"/>
                </a:spcAft>
                <a:defRPr sz="3600" b="1">
                  <a:solidFill>
                    <a:srgbClr val="004B96"/>
                  </a:solidFill>
                  <a:latin typeface="Arial" charset="0"/>
                  <a:ea typeface="ＭＳ Ｐゴシック" pitchFamily="1" charset="-128"/>
                </a:defRPr>
              </a:lvl3pPr>
              <a:lvl4pPr algn="l" rtl="0" eaLnBrk="0" fontAlgn="base" hangingPunct="0">
                <a:spcBef>
                  <a:spcPct val="0"/>
                </a:spcBef>
                <a:spcAft>
                  <a:spcPct val="0"/>
                </a:spcAft>
                <a:defRPr sz="3600" b="1">
                  <a:solidFill>
                    <a:srgbClr val="004B96"/>
                  </a:solidFill>
                  <a:latin typeface="Arial" charset="0"/>
                  <a:ea typeface="ＭＳ Ｐゴシック" pitchFamily="1" charset="-128"/>
                </a:defRPr>
              </a:lvl4pPr>
              <a:lvl5pPr algn="l" rtl="0" eaLnBrk="0" fontAlgn="base" hangingPunct="0">
                <a:spcBef>
                  <a:spcPct val="0"/>
                </a:spcBef>
                <a:spcAft>
                  <a:spcPct val="0"/>
                </a:spcAft>
                <a:defRPr sz="3600" b="1">
                  <a:solidFill>
                    <a:srgbClr val="004B96"/>
                  </a:solidFill>
                  <a:latin typeface="Arial" charset="0"/>
                  <a:ea typeface="ＭＳ Ｐゴシック" pitchFamily="1" charset="-128"/>
                </a:defRPr>
              </a:lvl5pPr>
              <a:lvl6pPr marL="457200" algn="l" rtl="0" fontAlgn="base">
                <a:spcBef>
                  <a:spcPct val="0"/>
                </a:spcBef>
                <a:spcAft>
                  <a:spcPct val="0"/>
                </a:spcAft>
                <a:defRPr sz="3600" b="1">
                  <a:solidFill>
                    <a:srgbClr val="004B96"/>
                  </a:solidFill>
                  <a:latin typeface="Arial" charset="0"/>
                  <a:ea typeface="ＭＳ Ｐゴシック" pitchFamily="1" charset="-128"/>
                </a:defRPr>
              </a:lvl6pPr>
              <a:lvl7pPr marL="914400" algn="l" rtl="0" fontAlgn="base">
                <a:spcBef>
                  <a:spcPct val="0"/>
                </a:spcBef>
                <a:spcAft>
                  <a:spcPct val="0"/>
                </a:spcAft>
                <a:defRPr sz="3600" b="1">
                  <a:solidFill>
                    <a:srgbClr val="004B96"/>
                  </a:solidFill>
                  <a:latin typeface="Arial" charset="0"/>
                  <a:ea typeface="ＭＳ Ｐゴシック" pitchFamily="1" charset="-128"/>
                </a:defRPr>
              </a:lvl7pPr>
              <a:lvl8pPr marL="1371600" algn="l" rtl="0" fontAlgn="base">
                <a:spcBef>
                  <a:spcPct val="0"/>
                </a:spcBef>
                <a:spcAft>
                  <a:spcPct val="0"/>
                </a:spcAft>
                <a:defRPr sz="3600" b="1">
                  <a:solidFill>
                    <a:srgbClr val="004B96"/>
                  </a:solidFill>
                  <a:latin typeface="Arial" charset="0"/>
                  <a:ea typeface="ＭＳ Ｐゴシック" pitchFamily="1" charset="-128"/>
                </a:defRPr>
              </a:lvl8pPr>
              <a:lvl9pPr marL="1828800" algn="l" rtl="0" fontAlgn="base">
                <a:spcBef>
                  <a:spcPct val="0"/>
                </a:spcBef>
                <a:spcAft>
                  <a:spcPct val="0"/>
                </a:spcAft>
                <a:defRPr sz="3600" b="1">
                  <a:solidFill>
                    <a:srgbClr val="004B96"/>
                  </a:solidFill>
                  <a:latin typeface="Arial" charset="0"/>
                  <a:ea typeface="ＭＳ Ｐゴシック" pitchFamily="1" charset="-128"/>
                </a:defRPr>
              </a:lvl9pPr>
            </a:lstStyle>
            <a:p>
              <a:r>
                <a:rPr lang="en-GB" sz="1600" kern="0" dirty="0">
                  <a:solidFill>
                    <a:srgbClr val="00B0F0"/>
                  </a:solidFill>
                </a:rPr>
                <a:t>Change can cause a rollercoaster of responses and emotions</a:t>
              </a:r>
            </a:p>
          </p:txBody>
        </p:sp>
        <p:sp>
          <p:nvSpPr>
            <p:cNvPr id="4" name="Rectangle 3">
              <a:extLst>
                <a:ext uri="{FF2B5EF4-FFF2-40B4-BE49-F238E27FC236}">
                  <a16:creationId xmlns:a16="http://schemas.microsoft.com/office/drawing/2014/main" id="{D3620DF2-D74C-70A1-5DF3-36B736ED24E3}"/>
                </a:ext>
              </a:extLst>
            </p:cNvPr>
            <p:cNvSpPr/>
            <p:nvPr/>
          </p:nvSpPr>
          <p:spPr bwMode="auto">
            <a:xfrm>
              <a:off x="314377" y="692696"/>
              <a:ext cx="5769791" cy="28803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1" charset="-128"/>
              </a:endParaRPr>
            </a:p>
          </p:txBody>
        </p:sp>
      </p:grpSp>
      <p:sp>
        <p:nvSpPr>
          <p:cNvPr id="6" name="Title 1">
            <a:extLst>
              <a:ext uri="{FF2B5EF4-FFF2-40B4-BE49-F238E27FC236}">
                <a16:creationId xmlns:a16="http://schemas.microsoft.com/office/drawing/2014/main" id="{8EC9BDC2-DBB4-FB3E-1D08-1A2DC29573F4}"/>
              </a:ext>
            </a:extLst>
          </p:cNvPr>
          <p:cNvSpPr txBox="1">
            <a:spLocks/>
          </p:cNvSpPr>
          <p:nvPr/>
        </p:nvSpPr>
        <p:spPr>
          <a:xfrm>
            <a:off x="346417" y="476672"/>
            <a:ext cx="7391400" cy="667460"/>
          </a:xfrm>
          <a:prstGeom prst="rect">
            <a:avLst/>
          </a:prstGeom>
        </p:spPr>
        <p:txBody>
          <a:bodyPr>
            <a:normAutofit/>
          </a:bodyPr>
          <a:lstStyle>
            <a:lvl1pPr algn="l" rtl="0" eaLnBrk="0" fontAlgn="base" hangingPunct="0">
              <a:spcBef>
                <a:spcPct val="0"/>
              </a:spcBef>
              <a:spcAft>
                <a:spcPct val="0"/>
              </a:spcAft>
              <a:defRPr sz="3600" b="1">
                <a:solidFill>
                  <a:srgbClr val="004B96"/>
                </a:solidFill>
                <a:latin typeface="+mj-lt"/>
                <a:ea typeface="+mj-ea"/>
                <a:cs typeface="+mj-cs"/>
              </a:defRPr>
            </a:lvl1pPr>
            <a:lvl2pPr algn="l" rtl="0" eaLnBrk="0" fontAlgn="base" hangingPunct="0">
              <a:spcBef>
                <a:spcPct val="0"/>
              </a:spcBef>
              <a:spcAft>
                <a:spcPct val="0"/>
              </a:spcAft>
              <a:defRPr sz="3600" b="1">
                <a:solidFill>
                  <a:srgbClr val="004B96"/>
                </a:solidFill>
                <a:latin typeface="Arial" charset="0"/>
                <a:ea typeface="ＭＳ Ｐゴシック" pitchFamily="1" charset="-128"/>
              </a:defRPr>
            </a:lvl2pPr>
            <a:lvl3pPr algn="l" rtl="0" eaLnBrk="0" fontAlgn="base" hangingPunct="0">
              <a:spcBef>
                <a:spcPct val="0"/>
              </a:spcBef>
              <a:spcAft>
                <a:spcPct val="0"/>
              </a:spcAft>
              <a:defRPr sz="3600" b="1">
                <a:solidFill>
                  <a:srgbClr val="004B96"/>
                </a:solidFill>
                <a:latin typeface="Arial" charset="0"/>
                <a:ea typeface="ＭＳ Ｐゴシック" pitchFamily="1" charset="-128"/>
              </a:defRPr>
            </a:lvl3pPr>
            <a:lvl4pPr algn="l" rtl="0" eaLnBrk="0" fontAlgn="base" hangingPunct="0">
              <a:spcBef>
                <a:spcPct val="0"/>
              </a:spcBef>
              <a:spcAft>
                <a:spcPct val="0"/>
              </a:spcAft>
              <a:defRPr sz="3600" b="1">
                <a:solidFill>
                  <a:srgbClr val="004B96"/>
                </a:solidFill>
                <a:latin typeface="Arial" charset="0"/>
                <a:ea typeface="ＭＳ Ｐゴシック" pitchFamily="1" charset="-128"/>
              </a:defRPr>
            </a:lvl4pPr>
            <a:lvl5pPr algn="l" rtl="0" eaLnBrk="0" fontAlgn="base" hangingPunct="0">
              <a:spcBef>
                <a:spcPct val="0"/>
              </a:spcBef>
              <a:spcAft>
                <a:spcPct val="0"/>
              </a:spcAft>
              <a:defRPr sz="3600" b="1">
                <a:solidFill>
                  <a:srgbClr val="004B96"/>
                </a:solidFill>
                <a:latin typeface="Arial" charset="0"/>
                <a:ea typeface="ＭＳ Ｐゴシック" pitchFamily="1" charset="-128"/>
              </a:defRPr>
            </a:lvl5pPr>
            <a:lvl6pPr marL="457200" algn="l" rtl="0" fontAlgn="base">
              <a:spcBef>
                <a:spcPct val="0"/>
              </a:spcBef>
              <a:spcAft>
                <a:spcPct val="0"/>
              </a:spcAft>
              <a:defRPr sz="3600" b="1">
                <a:solidFill>
                  <a:srgbClr val="004B96"/>
                </a:solidFill>
                <a:latin typeface="Arial" charset="0"/>
                <a:ea typeface="ＭＳ Ｐゴシック" pitchFamily="1" charset="-128"/>
              </a:defRPr>
            </a:lvl6pPr>
            <a:lvl7pPr marL="914400" algn="l" rtl="0" fontAlgn="base">
              <a:spcBef>
                <a:spcPct val="0"/>
              </a:spcBef>
              <a:spcAft>
                <a:spcPct val="0"/>
              </a:spcAft>
              <a:defRPr sz="3600" b="1">
                <a:solidFill>
                  <a:srgbClr val="004B96"/>
                </a:solidFill>
                <a:latin typeface="Arial" charset="0"/>
                <a:ea typeface="ＭＳ Ｐゴシック" pitchFamily="1" charset="-128"/>
              </a:defRPr>
            </a:lvl7pPr>
            <a:lvl8pPr marL="1371600" algn="l" rtl="0" fontAlgn="base">
              <a:spcBef>
                <a:spcPct val="0"/>
              </a:spcBef>
              <a:spcAft>
                <a:spcPct val="0"/>
              </a:spcAft>
              <a:defRPr sz="3600" b="1">
                <a:solidFill>
                  <a:srgbClr val="004B96"/>
                </a:solidFill>
                <a:latin typeface="Arial" charset="0"/>
                <a:ea typeface="ＭＳ Ｐゴシック" pitchFamily="1" charset="-128"/>
              </a:defRPr>
            </a:lvl8pPr>
            <a:lvl9pPr marL="1828800" algn="l" rtl="0" fontAlgn="base">
              <a:spcBef>
                <a:spcPct val="0"/>
              </a:spcBef>
              <a:spcAft>
                <a:spcPct val="0"/>
              </a:spcAft>
              <a:defRPr sz="3600" b="1">
                <a:solidFill>
                  <a:srgbClr val="004B96"/>
                </a:solidFill>
                <a:latin typeface="Arial" charset="0"/>
                <a:ea typeface="ＭＳ Ｐゴシック" pitchFamily="1" charset="-128"/>
              </a:defRPr>
            </a:lvl9pPr>
          </a:lstStyle>
          <a:p>
            <a:r>
              <a:rPr lang="en-AU" kern="0" dirty="0" smtClean="0"/>
              <a:t>Change</a:t>
            </a:r>
            <a:endParaRPr lang="en-AU" kern="0" dirty="0"/>
          </a:p>
        </p:txBody>
      </p:sp>
      <p:pic>
        <p:nvPicPr>
          <p:cNvPr id="7" name="Picture 6"/>
          <p:cNvPicPr>
            <a:picLocks noChangeAspect="1"/>
          </p:cNvPicPr>
          <p:nvPr/>
        </p:nvPicPr>
        <p:blipFill>
          <a:blip r:embed="rId4"/>
          <a:stretch>
            <a:fillRect/>
          </a:stretch>
        </p:blipFill>
        <p:spPr>
          <a:xfrm>
            <a:off x="6660232" y="476672"/>
            <a:ext cx="2240475" cy="1490934"/>
          </a:xfrm>
          <a:prstGeom prst="rect">
            <a:avLst/>
          </a:prstGeom>
        </p:spPr>
      </p:pic>
      <p:pic>
        <p:nvPicPr>
          <p:cNvPr id="8" name="Picture 7"/>
          <p:cNvPicPr>
            <a:picLocks noChangeAspect="1"/>
          </p:cNvPicPr>
          <p:nvPr/>
        </p:nvPicPr>
        <p:blipFill>
          <a:blip r:embed="rId5"/>
          <a:stretch>
            <a:fillRect/>
          </a:stretch>
        </p:blipFill>
        <p:spPr>
          <a:xfrm>
            <a:off x="6691048" y="2852936"/>
            <a:ext cx="2209659" cy="2262938"/>
          </a:xfrm>
          <a:prstGeom prst="rect">
            <a:avLst/>
          </a:prstGeom>
        </p:spPr>
      </p:pic>
    </p:spTree>
    <p:extLst>
      <p:ext uri="{BB962C8B-B14F-4D97-AF65-F5344CB8AC3E}">
        <p14:creationId xmlns:p14="http://schemas.microsoft.com/office/powerpoint/2010/main" val="4074080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23728" y="0"/>
            <a:ext cx="4849840" cy="6858000"/>
          </a:xfrm>
          <a:prstGeom prst="rect">
            <a:avLst/>
          </a:prstGeom>
        </p:spPr>
      </p:pic>
    </p:spTree>
    <p:extLst>
      <p:ext uri="{BB962C8B-B14F-4D97-AF65-F5344CB8AC3E}">
        <p14:creationId xmlns:p14="http://schemas.microsoft.com/office/powerpoint/2010/main" val="258458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FC9A-9CA7-12D9-B111-EDBF05676C4B}"/>
              </a:ext>
            </a:extLst>
          </p:cNvPr>
          <p:cNvSpPr>
            <a:spLocks noGrp="1"/>
          </p:cNvSpPr>
          <p:nvPr>
            <p:ph type="ctrTitle"/>
          </p:nvPr>
        </p:nvSpPr>
        <p:spPr>
          <a:xfrm>
            <a:off x="628650" y="3445192"/>
            <a:ext cx="7886700" cy="1554242"/>
          </a:xfrm>
        </p:spPr>
        <p:txBody>
          <a:bodyPr/>
          <a:lstStyle/>
          <a:p>
            <a:r>
              <a:rPr lang="en-US" dirty="0" smtClean="0"/>
              <a:t>Adult </a:t>
            </a:r>
            <a:r>
              <a:rPr lang="en-US" dirty="0"/>
              <a:t>Program</a:t>
            </a:r>
            <a:endParaRPr lang="en-AU" dirty="0"/>
          </a:p>
        </p:txBody>
      </p:sp>
    </p:spTree>
    <p:extLst>
      <p:ext uri="{BB962C8B-B14F-4D97-AF65-F5344CB8AC3E}">
        <p14:creationId xmlns:p14="http://schemas.microsoft.com/office/powerpoint/2010/main" val="165122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0E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009E-CA3E-FA3D-BDCD-048236B1E800}"/>
              </a:ext>
            </a:extLst>
          </p:cNvPr>
          <p:cNvSpPr>
            <a:spLocks noGrp="1"/>
          </p:cNvSpPr>
          <p:nvPr>
            <p:ph type="title"/>
          </p:nvPr>
        </p:nvSpPr>
        <p:spPr>
          <a:xfrm>
            <a:off x="0" y="866776"/>
            <a:ext cx="9144000" cy="657224"/>
          </a:xfrm>
        </p:spPr>
        <p:txBody>
          <a:bodyPr/>
          <a:lstStyle/>
          <a:p>
            <a:r>
              <a:rPr lang="en-AU"/>
              <a:t>Adult Program</a:t>
            </a:r>
          </a:p>
        </p:txBody>
      </p:sp>
      <p:pic>
        <p:nvPicPr>
          <p:cNvPr id="4" name="Picture 3" descr="A poster of a jet fighter&#10;&#10;Description automatically generated">
            <a:extLst>
              <a:ext uri="{FF2B5EF4-FFF2-40B4-BE49-F238E27FC236}">
                <a16:creationId xmlns:a16="http://schemas.microsoft.com/office/drawing/2014/main" id="{1BFBDC73-ABFB-0366-758C-B1AA642434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6381328"/>
          </a:xfrm>
          <a:prstGeom prst="rect">
            <a:avLst/>
          </a:prstGeom>
        </p:spPr>
      </p:pic>
    </p:spTree>
    <p:extLst>
      <p:ext uri="{BB962C8B-B14F-4D97-AF65-F5344CB8AC3E}">
        <p14:creationId xmlns:p14="http://schemas.microsoft.com/office/powerpoint/2010/main" val="501681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66AF55C-445A-C68E-997B-123EA66C3C51}"/>
              </a:ext>
            </a:extLst>
          </p:cNvPr>
          <p:cNvSpPr txBox="1"/>
          <p:nvPr/>
        </p:nvSpPr>
        <p:spPr>
          <a:xfrm>
            <a:off x="78527" y="1503382"/>
            <a:ext cx="7117664" cy="507831"/>
          </a:xfrm>
          <a:prstGeom prst="rect">
            <a:avLst/>
          </a:prstGeom>
          <a:noFill/>
        </p:spPr>
        <p:txBody>
          <a:bodyPr wrap="square">
            <a:spAutoFit/>
          </a:bodyPr>
          <a:lstStyle/>
          <a:p>
            <a:r>
              <a:rPr lang="en-AU" sz="1050" dirty="0">
                <a:latin typeface="Arial"/>
                <a:ea typeface="Open Sans"/>
                <a:cs typeface="Arial"/>
              </a:rPr>
              <a:t>The Adult Program drives to deliver learning using the </a:t>
            </a:r>
            <a:r>
              <a:rPr lang="en-AU" sz="1200" b="1" dirty="0">
                <a:solidFill>
                  <a:srgbClr val="00B0F0"/>
                </a:solidFill>
                <a:latin typeface="Arial"/>
                <a:ea typeface="Open Sans"/>
                <a:cs typeface="Arial"/>
              </a:rPr>
              <a:t>70-20-10 learning model</a:t>
            </a:r>
            <a:r>
              <a:rPr lang="en-AU" sz="1200" dirty="0">
                <a:latin typeface="Arial"/>
                <a:ea typeface="Open Sans"/>
                <a:cs typeface="Arial"/>
              </a:rPr>
              <a:t>.</a:t>
            </a:r>
            <a:endParaRPr lang="en-US" sz="1200" dirty="0">
              <a:latin typeface="Arial"/>
              <a:ea typeface="Open Sans"/>
              <a:cs typeface="Arial"/>
            </a:endParaRPr>
          </a:p>
          <a:p>
            <a:endParaRPr lang="en-US" sz="1500" b="1" dirty="0">
              <a:cs typeface="Arial" panose="020B0604020202020204" pitchFamily="34" charset="0"/>
            </a:endParaRPr>
          </a:p>
        </p:txBody>
      </p:sp>
      <p:sp>
        <p:nvSpPr>
          <p:cNvPr id="13" name="Title 1">
            <a:extLst>
              <a:ext uri="{FF2B5EF4-FFF2-40B4-BE49-F238E27FC236}">
                <a16:creationId xmlns:a16="http://schemas.microsoft.com/office/drawing/2014/main" id="{31366FAC-640B-E411-4261-403DFE3A0BB8}"/>
              </a:ext>
            </a:extLst>
          </p:cNvPr>
          <p:cNvSpPr txBox="1">
            <a:spLocks/>
          </p:cNvSpPr>
          <p:nvPr/>
        </p:nvSpPr>
        <p:spPr>
          <a:xfrm>
            <a:off x="102" y="963892"/>
            <a:ext cx="6444106"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algn="ctr"/>
            <a:r>
              <a:rPr lang="en-US" sz="2400" dirty="0">
                <a:solidFill>
                  <a:srgbClr val="002F65"/>
                </a:solidFill>
              </a:rPr>
              <a:t>The Adult Program Learning Ecosystem</a:t>
            </a:r>
            <a:endParaRPr lang="en-AU" sz="2400" dirty="0">
              <a:solidFill>
                <a:srgbClr val="002F65"/>
              </a:solidFill>
            </a:endParaRPr>
          </a:p>
        </p:txBody>
      </p:sp>
      <p:grpSp>
        <p:nvGrpSpPr>
          <p:cNvPr id="24" name="Group 23">
            <a:extLst>
              <a:ext uri="{FF2B5EF4-FFF2-40B4-BE49-F238E27FC236}">
                <a16:creationId xmlns:a16="http://schemas.microsoft.com/office/drawing/2014/main" id="{33639E18-99FF-592C-4284-93E9F5593222}"/>
              </a:ext>
            </a:extLst>
          </p:cNvPr>
          <p:cNvGrpSpPr/>
          <p:nvPr/>
        </p:nvGrpSpPr>
        <p:grpSpPr>
          <a:xfrm>
            <a:off x="203508" y="2058005"/>
            <a:ext cx="8355929" cy="277465"/>
            <a:chOff x="1184017" y="3805284"/>
            <a:chExt cx="4167851" cy="369953"/>
          </a:xfrm>
          <a:effectLst/>
        </p:grpSpPr>
        <p:sp>
          <p:nvSpPr>
            <p:cNvPr id="28" name="TextBox 27">
              <a:extLst>
                <a:ext uri="{FF2B5EF4-FFF2-40B4-BE49-F238E27FC236}">
                  <a16:creationId xmlns:a16="http://schemas.microsoft.com/office/drawing/2014/main" id="{4B04B693-9A4B-2331-BC6C-5656A2B89C20}"/>
                </a:ext>
              </a:extLst>
            </p:cNvPr>
            <p:cNvSpPr txBox="1"/>
            <p:nvPr/>
          </p:nvSpPr>
          <p:spPr>
            <a:xfrm flipH="1">
              <a:off x="1184018" y="3805284"/>
              <a:ext cx="4167850" cy="369953"/>
            </a:xfrm>
            <a:prstGeom prst="roundRect">
              <a:avLst>
                <a:gd name="adj" fmla="val 50000"/>
              </a:avLst>
            </a:prstGeom>
            <a:solidFill>
              <a:sysClr val="windowText" lastClr="000000">
                <a:lumMod val="50000"/>
                <a:lumOff val="50000"/>
                <a:alpha val="12000"/>
              </a:sysClr>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55" name="TextBox 54">
              <a:extLst>
                <a:ext uri="{FF2B5EF4-FFF2-40B4-BE49-F238E27FC236}">
                  <a16:creationId xmlns:a16="http://schemas.microsoft.com/office/drawing/2014/main" id="{F32F303C-0C0E-E571-5F8B-28EAA7041714}"/>
                </a:ext>
              </a:extLst>
            </p:cNvPr>
            <p:cNvSpPr txBox="1"/>
            <p:nvPr/>
          </p:nvSpPr>
          <p:spPr>
            <a:xfrm flipH="1">
              <a:off x="2792859" y="3805284"/>
              <a:ext cx="2559009" cy="369953"/>
            </a:xfrm>
            <a:prstGeom prst="roundRect">
              <a:avLst>
                <a:gd name="adj" fmla="val 50000"/>
              </a:avLst>
            </a:prstGeom>
            <a:solidFill>
              <a:srgbClr val="002F65"/>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54" name="TextBox 53">
              <a:extLst>
                <a:ext uri="{FF2B5EF4-FFF2-40B4-BE49-F238E27FC236}">
                  <a16:creationId xmlns:a16="http://schemas.microsoft.com/office/drawing/2014/main" id="{5A4D00CC-6026-85BD-3E9F-849AE4B01D2F}"/>
                </a:ext>
              </a:extLst>
            </p:cNvPr>
            <p:cNvSpPr txBox="1"/>
            <p:nvPr/>
          </p:nvSpPr>
          <p:spPr>
            <a:xfrm flipH="1">
              <a:off x="1778291" y="3805284"/>
              <a:ext cx="1014568" cy="369953"/>
            </a:xfrm>
            <a:prstGeom prst="roundRect">
              <a:avLst>
                <a:gd name="adj" fmla="val 50000"/>
              </a:avLst>
            </a:prstGeom>
            <a:solidFill>
              <a:srgbClr val="004B8D"/>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29" name="TextBox 28">
              <a:extLst>
                <a:ext uri="{FF2B5EF4-FFF2-40B4-BE49-F238E27FC236}">
                  <a16:creationId xmlns:a16="http://schemas.microsoft.com/office/drawing/2014/main" id="{7A9C58BB-E635-555F-6504-A62F489A4635}"/>
                </a:ext>
              </a:extLst>
            </p:cNvPr>
            <p:cNvSpPr txBox="1"/>
            <p:nvPr/>
          </p:nvSpPr>
          <p:spPr>
            <a:xfrm flipH="1">
              <a:off x="1184017" y="3805284"/>
              <a:ext cx="643461" cy="369953"/>
            </a:xfrm>
            <a:prstGeom prst="roundRect">
              <a:avLst>
                <a:gd name="adj" fmla="val 50000"/>
              </a:avLst>
            </a:prstGeom>
            <a:solidFill>
              <a:srgbClr val="51B0E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grpSp>
      <p:grpSp>
        <p:nvGrpSpPr>
          <p:cNvPr id="43" name="Group 42">
            <a:extLst>
              <a:ext uri="{FF2B5EF4-FFF2-40B4-BE49-F238E27FC236}">
                <a16:creationId xmlns:a16="http://schemas.microsoft.com/office/drawing/2014/main" id="{4A5B183D-72C8-C412-FF5D-B435BD9CE98C}"/>
              </a:ext>
            </a:extLst>
          </p:cNvPr>
          <p:cNvGrpSpPr/>
          <p:nvPr/>
        </p:nvGrpSpPr>
        <p:grpSpPr>
          <a:xfrm>
            <a:off x="5824420" y="1823410"/>
            <a:ext cx="746654" cy="746654"/>
            <a:chOff x="6029222" y="1977805"/>
            <a:chExt cx="995538" cy="995538"/>
          </a:xfrm>
          <a:effectLst/>
        </p:grpSpPr>
        <p:grpSp>
          <p:nvGrpSpPr>
            <p:cNvPr id="39" name="Group 38">
              <a:extLst>
                <a:ext uri="{FF2B5EF4-FFF2-40B4-BE49-F238E27FC236}">
                  <a16:creationId xmlns:a16="http://schemas.microsoft.com/office/drawing/2014/main" id="{871B072F-0053-20EA-0202-26595C2E6A09}"/>
                </a:ext>
              </a:extLst>
            </p:cNvPr>
            <p:cNvGrpSpPr/>
            <p:nvPr/>
          </p:nvGrpSpPr>
          <p:grpSpPr>
            <a:xfrm>
              <a:off x="6029222" y="1977805"/>
              <a:ext cx="995538" cy="995538"/>
              <a:chOff x="7997918" y="3288205"/>
              <a:chExt cx="840064" cy="840064"/>
            </a:xfrm>
          </p:grpSpPr>
          <p:sp>
            <p:nvSpPr>
              <p:cNvPr id="41" name="Oval 40">
                <a:extLst>
                  <a:ext uri="{FF2B5EF4-FFF2-40B4-BE49-F238E27FC236}">
                    <a16:creationId xmlns:a16="http://schemas.microsoft.com/office/drawing/2014/main" id="{3209F00B-DA10-8188-E7B9-D2AA1DB0CD23}"/>
                  </a:ext>
                </a:extLst>
              </p:cNvPr>
              <p:cNvSpPr/>
              <p:nvPr/>
            </p:nvSpPr>
            <p:spPr>
              <a:xfrm>
                <a:off x="7997918" y="3288205"/>
                <a:ext cx="840064" cy="840064"/>
              </a:xfrm>
              <a:prstGeom prst="ellipse">
                <a:avLst/>
              </a:prstGeom>
              <a:solidFill>
                <a:srgbClr val="002F65">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a:solidFill>
                    <a:prstClr val="white"/>
                  </a:solidFill>
                  <a:latin typeface="Arial"/>
                  <a:ea typeface="+mn-ea"/>
                </a:endParaRPr>
              </a:p>
            </p:txBody>
          </p:sp>
          <p:sp>
            <p:nvSpPr>
              <p:cNvPr id="42" name="Oval 41">
                <a:extLst>
                  <a:ext uri="{FF2B5EF4-FFF2-40B4-BE49-F238E27FC236}">
                    <a16:creationId xmlns:a16="http://schemas.microsoft.com/office/drawing/2014/main" id="{9C3A9C4C-5F19-0021-C712-8091DD4F5209}"/>
                  </a:ext>
                </a:extLst>
              </p:cNvPr>
              <p:cNvSpPr/>
              <p:nvPr/>
            </p:nvSpPr>
            <p:spPr>
              <a:xfrm>
                <a:off x="8071407" y="3361692"/>
                <a:ext cx="693091" cy="693091"/>
              </a:xfrm>
              <a:prstGeom prst="ellipse">
                <a:avLst/>
              </a:prstGeom>
              <a:solidFill>
                <a:srgbClr val="002F65"/>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40" name="TextBox 39">
              <a:extLst>
                <a:ext uri="{FF2B5EF4-FFF2-40B4-BE49-F238E27FC236}">
                  <a16:creationId xmlns:a16="http://schemas.microsoft.com/office/drawing/2014/main" id="{263834AB-4237-1251-BAA6-5C1BAD084D6F}"/>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70</a:t>
              </a:r>
              <a:endParaRPr lang="en-GB" sz="2100" b="1" kern="0" baseline="29000" dirty="0">
                <a:solidFill>
                  <a:prstClr val="white"/>
                </a:solidFill>
                <a:latin typeface="Arial"/>
                <a:cs typeface="Mongolian Baiti" panose="03000500000000000000" pitchFamily="66" charset="0"/>
              </a:endParaRPr>
            </a:p>
          </p:txBody>
        </p:sp>
      </p:grpSp>
      <p:grpSp>
        <p:nvGrpSpPr>
          <p:cNvPr id="44" name="Group 43">
            <a:extLst>
              <a:ext uri="{FF2B5EF4-FFF2-40B4-BE49-F238E27FC236}">
                <a16:creationId xmlns:a16="http://schemas.microsoft.com/office/drawing/2014/main" id="{F09BCE38-CC66-C860-19F5-A99887DB7160}"/>
              </a:ext>
            </a:extLst>
          </p:cNvPr>
          <p:cNvGrpSpPr/>
          <p:nvPr/>
        </p:nvGrpSpPr>
        <p:grpSpPr>
          <a:xfrm>
            <a:off x="2987116" y="1823410"/>
            <a:ext cx="746654" cy="746654"/>
            <a:chOff x="6029222" y="1977805"/>
            <a:chExt cx="995538" cy="995538"/>
          </a:xfrm>
          <a:effectLst/>
        </p:grpSpPr>
        <p:grpSp>
          <p:nvGrpSpPr>
            <p:cNvPr id="45" name="Group 44">
              <a:extLst>
                <a:ext uri="{FF2B5EF4-FFF2-40B4-BE49-F238E27FC236}">
                  <a16:creationId xmlns:a16="http://schemas.microsoft.com/office/drawing/2014/main" id="{7E2EB59D-2274-07D9-CDE5-AF235EC6610D}"/>
                </a:ext>
              </a:extLst>
            </p:cNvPr>
            <p:cNvGrpSpPr/>
            <p:nvPr/>
          </p:nvGrpSpPr>
          <p:grpSpPr>
            <a:xfrm>
              <a:off x="6029222" y="1977805"/>
              <a:ext cx="995538" cy="995538"/>
              <a:chOff x="7997918" y="3288205"/>
              <a:chExt cx="840064" cy="840064"/>
            </a:xfrm>
          </p:grpSpPr>
          <p:sp>
            <p:nvSpPr>
              <p:cNvPr id="47" name="Oval 46">
                <a:extLst>
                  <a:ext uri="{FF2B5EF4-FFF2-40B4-BE49-F238E27FC236}">
                    <a16:creationId xmlns:a16="http://schemas.microsoft.com/office/drawing/2014/main" id="{7B9E8761-2AB2-1746-E57A-91A6BFCFCC57}"/>
                  </a:ext>
                </a:extLst>
              </p:cNvPr>
              <p:cNvSpPr/>
              <p:nvPr/>
            </p:nvSpPr>
            <p:spPr>
              <a:xfrm>
                <a:off x="7997918" y="3288205"/>
                <a:ext cx="840064" cy="840064"/>
              </a:xfrm>
              <a:prstGeom prst="ellipse">
                <a:avLst/>
              </a:prstGeom>
              <a:solidFill>
                <a:srgbClr val="004B8D">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sp>
            <p:nvSpPr>
              <p:cNvPr id="48" name="Oval 47">
                <a:extLst>
                  <a:ext uri="{FF2B5EF4-FFF2-40B4-BE49-F238E27FC236}">
                    <a16:creationId xmlns:a16="http://schemas.microsoft.com/office/drawing/2014/main" id="{CDC1FD02-56E5-A61D-9094-24FB05E3411E}"/>
                  </a:ext>
                </a:extLst>
              </p:cNvPr>
              <p:cNvSpPr/>
              <p:nvPr/>
            </p:nvSpPr>
            <p:spPr>
              <a:xfrm>
                <a:off x="8071407" y="3361692"/>
                <a:ext cx="693091" cy="693091"/>
              </a:xfrm>
              <a:prstGeom prst="ellipse">
                <a:avLst/>
              </a:prstGeom>
              <a:solidFill>
                <a:srgbClr val="004B8D"/>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46" name="TextBox 45">
              <a:extLst>
                <a:ext uri="{FF2B5EF4-FFF2-40B4-BE49-F238E27FC236}">
                  <a16:creationId xmlns:a16="http://schemas.microsoft.com/office/drawing/2014/main" id="{8821ED88-8304-FDB7-8487-E7E6495EAF8E}"/>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20</a:t>
              </a:r>
              <a:endParaRPr lang="en-GB" sz="2100" b="1" kern="0" baseline="29000" dirty="0">
                <a:solidFill>
                  <a:prstClr val="white"/>
                </a:solidFill>
                <a:latin typeface="Arial"/>
                <a:cs typeface="Mongolian Baiti" panose="03000500000000000000" pitchFamily="66" charset="0"/>
              </a:endParaRPr>
            </a:p>
          </p:txBody>
        </p:sp>
      </p:grpSp>
      <p:grpSp>
        <p:nvGrpSpPr>
          <p:cNvPr id="49" name="Group 48">
            <a:extLst>
              <a:ext uri="{FF2B5EF4-FFF2-40B4-BE49-F238E27FC236}">
                <a16:creationId xmlns:a16="http://schemas.microsoft.com/office/drawing/2014/main" id="{F9BD5D6E-7B89-6448-4908-D9B34CFC23EE}"/>
              </a:ext>
            </a:extLst>
          </p:cNvPr>
          <p:cNvGrpSpPr/>
          <p:nvPr/>
        </p:nvGrpSpPr>
        <p:grpSpPr>
          <a:xfrm>
            <a:off x="893244" y="1823410"/>
            <a:ext cx="746654" cy="746654"/>
            <a:chOff x="6029222" y="1977805"/>
            <a:chExt cx="995538" cy="995538"/>
          </a:xfrm>
        </p:grpSpPr>
        <p:grpSp>
          <p:nvGrpSpPr>
            <p:cNvPr id="50" name="Group 49">
              <a:extLst>
                <a:ext uri="{FF2B5EF4-FFF2-40B4-BE49-F238E27FC236}">
                  <a16:creationId xmlns:a16="http://schemas.microsoft.com/office/drawing/2014/main" id="{8C635E7C-8FFD-383A-05B3-60A881D01367}"/>
                </a:ext>
              </a:extLst>
            </p:cNvPr>
            <p:cNvGrpSpPr/>
            <p:nvPr/>
          </p:nvGrpSpPr>
          <p:grpSpPr>
            <a:xfrm>
              <a:off x="6029222" y="1977805"/>
              <a:ext cx="995538" cy="995538"/>
              <a:chOff x="7997918" y="3288205"/>
              <a:chExt cx="840064" cy="840064"/>
            </a:xfrm>
          </p:grpSpPr>
          <p:sp>
            <p:nvSpPr>
              <p:cNvPr id="52" name="Oval 51">
                <a:extLst>
                  <a:ext uri="{FF2B5EF4-FFF2-40B4-BE49-F238E27FC236}">
                    <a16:creationId xmlns:a16="http://schemas.microsoft.com/office/drawing/2014/main" id="{1602E0BF-C47E-6FB3-CBF8-0FEB20FAF613}"/>
                  </a:ext>
                </a:extLst>
              </p:cNvPr>
              <p:cNvSpPr/>
              <p:nvPr/>
            </p:nvSpPr>
            <p:spPr>
              <a:xfrm>
                <a:off x="7997918" y="3288205"/>
                <a:ext cx="840064" cy="840064"/>
              </a:xfrm>
              <a:prstGeom prst="ellipse">
                <a:avLst/>
              </a:prstGeom>
              <a:solidFill>
                <a:srgbClr val="51B0E3">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a:solidFill>
                    <a:prstClr val="white"/>
                  </a:solidFill>
                  <a:latin typeface="Arial"/>
                  <a:ea typeface="+mn-ea"/>
                </a:endParaRPr>
              </a:p>
            </p:txBody>
          </p:sp>
          <p:sp>
            <p:nvSpPr>
              <p:cNvPr id="53" name="Oval 52">
                <a:extLst>
                  <a:ext uri="{FF2B5EF4-FFF2-40B4-BE49-F238E27FC236}">
                    <a16:creationId xmlns:a16="http://schemas.microsoft.com/office/drawing/2014/main" id="{7885F061-1ACF-B0CB-9C68-2EBE4F712480}"/>
                  </a:ext>
                </a:extLst>
              </p:cNvPr>
              <p:cNvSpPr/>
              <p:nvPr/>
            </p:nvSpPr>
            <p:spPr>
              <a:xfrm>
                <a:off x="8071407" y="3361692"/>
                <a:ext cx="693091" cy="693091"/>
              </a:xfrm>
              <a:prstGeom prst="ellipse">
                <a:avLst/>
              </a:prstGeom>
              <a:solidFill>
                <a:srgbClr val="51B0E3"/>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51" name="TextBox 50">
              <a:extLst>
                <a:ext uri="{FF2B5EF4-FFF2-40B4-BE49-F238E27FC236}">
                  <a16:creationId xmlns:a16="http://schemas.microsoft.com/office/drawing/2014/main" id="{A51CBDB1-B431-13A3-1245-3E7E5EAD7035}"/>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10</a:t>
              </a:r>
              <a:endParaRPr lang="en-GB" sz="2100" b="1" kern="0" baseline="29000" dirty="0">
                <a:solidFill>
                  <a:prstClr val="white"/>
                </a:solidFill>
                <a:latin typeface="Arial"/>
                <a:cs typeface="Mongolian Baiti" panose="03000500000000000000" pitchFamily="66" charset="0"/>
              </a:endParaRPr>
            </a:p>
          </p:txBody>
        </p:sp>
      </p:grpSp>
      <p:sp>
        <p:nvSpPr>
          <p:cNvPr id="32" name="TextBox 31">
            <a:extLst>
              <a:ext uri="{FF2B5EF4-FFF2-40B4-BE49-F238E27FC236}">
                <a16:creationId xmlns:a16="http://schemas.microsoft.com/office/drawing/2014/main" id="{98E565EA-9C36-2E39-24B8-94CC292139A6}"/>
              </a:ext>
            </a:extLst>
          </p:cNvPr>
          <p:cNvSpPr txBox="1"/>
          <p:nvPr/>
        </p:nvSpPr>
        <p:spPr>
          <a:xfrm>
            <a:off x="5265553" y="2876565"/>
            <a:ext cx="2330783" cy="517096"/>
          </a:xfrm>
          <a:prstGeom prst="roundRect">
            <a:avLst>
              <a:gd name="adj" fmla="val 50000"/>
            </a:avLst>
          </a:prstGeom>
          <a:solidFill>
            <a:srgbClr val="002F65"/>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prstClr val="white"/>
                </a:solidFill>
                <a:latin typeface="Lato"/>
              </a:rPr>
              <a:t>Learning in the flow of work (on-the-job experiences)</a:t>
            </a:r>
          </a:p>
        </p:txBody>
      </p:sp>
      <p:sp>
        <p:nvSpPr>
          <p:cNvPr id="56" name="TextBox 55">
            <a:extLst>
              <a:ext uri="{FF2B5EF4-FFF2-40B4-BE49-F238E27FC236}">
                <a16:creationId xmlns:a16="http://schemas.microsoft.com/office/drawing/2014/main" id="{9AA499B3-BE96-051F-00C8-34E14C327E30}"/>
              </a:ext>
            </a:extLst>
          </p:cNvPr>
          <p:cNvSpPr txBox="1"/>
          <p:nvPr/>
        </p:nvSpPr>
        <p:spPr>
          <a:xfrm>
            <a:off x="4763707" y="3458975"/>
            <a:ext cx="3057316" cy="1826141"/>
          </a:xfrm>
          <a:prstGeom prst="rect">
            <a:avLst/>
          </a:prstGeom>
          <a:noFill/>
        </p:spPr>
        <p:txBody>
          <a:bodyPr wrap="square">
            <a:spAutoFit/>
          </a:bodyPr>
          <a:lstStyle/>
          <a:p>
            <a:pPr marL="89939" marR="89939" defTabSz="2024790"/>
            <a:r>
              <a:rPr lang="en-AU" sz="1200" b="1" dirty="0">
                <a:solidFill>
                  <a:srgbClr val="002F65"/>
                </a:solidFill>
                <a:ea typeface="Open Sans" panose="020B0606030504020204" pitchFamily="34" charset="0"/>
                <a:cs typeface="Arial" panose="020B0604020202020204" pitchFamily="34" charset="0"/>
              </a:rPr>
              <a:t>AAFC is building a learning system to allow you to capture your learning in the flow of work:</a:t>
            </a:r>
          </a:p>
          <a:p>
            <a:pPr marL="218526" marR="89939" indent="-128588" defTabSz="2024790">
              <a:spcBef>
                <a:spcPts val="984"/>
              </a:spcBef>
              <a:buFont typeface="Arial" panose="020B0604020202020204" pitchFamily="34" charset="0"/>
              <a:buChar char="•"/>
            </a:pPr>
            <a:r>
              <a:rPr lang="en-AU" sz="1200" dirty="0">
                <a:ea typeface="Open Sans" panose="020B0606030504020204" pitchFamily="34" charset="0"/>
                <a:cs typeface="Arial" panose="020B0604020202020204" pitchFamily="34" charset="0"/>
              </a:rPr>
              <a:t>A logbook to capture growth, reflections and experiences</a:t>
            </a:r>
          </a:p>
          <a:p>
            <a:pPr marL="218526" marR="89939" indent="-128588" defTabSz="2024790">
              <a:spcBef>
                <a:spcPts val="984"/>
              </a:spcBef>
              <a:buFont typeface="Arial" panose="020B0604020202020204" pitchFamily="34" charset="0"/>
              <a:buChar char="•"/>
            </a:pPr>
            <a:r>
              <a:rPr lang="en-AU" sz="1200" dirty="0">
                <a:cs typeface="Arial" panose="020B0604020202020204" pitchFamily="34" charset="0"/>
              </a:rPr>
              <a:t>Easy access to a centralised system of resources, support and materials.</a:t>
            </a:r>
          </a:p>
          <a:p>
            <a:pPr marL="371159" marR="89939" indent="-281221" defTabSz="2024790">
              <a:buFont typeface="Arial" panose="020B0604020202020204" pitchFamily="34" charset="0"/>
              <a:buChar char="•"/>
            </a:pPr>
            <a:endParaRPr lang="en-AU" sz="1200" dirty="0">
              <a:ea typeface="Open Sans" panose="020B0606030504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AD96E9C3-0DF4-843D-3245-C25D48991C6E}"/>
              </a:ext>
            </a:extLst>
          </p:cNvPr>
          <p:cNvSpPr txBox="1"/>
          <p:nvPr/>
        </p:nvSpPr>
        <p:spPr>
          <a:xfrm>
            <a:off x="2483339" y="2886073"/>
            <a:ext cx="1874520" cy="411396"/>
          </a:xfrm>
          <a:prstGeom prst="roundRect">
            <a:avLst>
              <a:gd name="adj" fmla="val 50000"/>
            </a:avLst>
          </a:prstGeom>
          <a:solidFill>
            <a:srgbClr val="004B8D"/>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prstClr val="white"/>
                </a:solidFill>
                <a:latin typeface="Lato"/>
              </a:rPr>
              <a:t>Buddy and Mentor</a:t>
            </a:r>
          </a:p>
        </p:txBody>
      </p:sp>
      <p:sp>
        <p:nvSpPr>
          <p:cNvPr id="5" name="TextBox 4">
            <a:extLst>
              <a:ext uri="{FF2B5EF4-FFF2-40B4-BE49-F238E27FC236}">
                <a16:creationId xmlns:a16="http://schemas.microsoft.com/office/drawing/2014/main" id="{3397AF71-F1B4-BAB3-BBB7-D2C5196B6741}"/>
              </a:ext>
            </a:extLst>
          </p:cNvPr>
          <p:cNvSpPr txBox="1"/>
          <p:nvPr/>
        </p:nvSpPr>
        <p:spPr>
          <a:xfrm>
            <a:off x="2250101" y="3415896"/>
            <a:ext cx="2220686" cy="2380139"/>
          </a:xfrm>
          <a:prstGeom prst="rect">
            <a:avLst/>
          </a:prstGeom>
          <a:noFill/>
        </p:spPr>
        <p:txBody>
          <a:bodyPr wrap="square">
            <a:spAutoFit/>
          </a:bodyPr>
          <a:lstStyle/>
          <a:p>
            <a:pPr marL="89939" marR="89939" defTabSz="2024790">
              <a:spcBef>
                <a:spcPts val="984"/>
              </a:spcBef>
            </a:pPr>
            <a:r>
              <a:rPr lang="en-AU" sz="1200" b="1" dirty="0">
                <a:solidFill>
                  <a:srgbClr val="002060"/>
                </a:solidFill>
                <a:cs typeface="Arial" panose="020B0604020202020204" pitchFamily="34" charset="0"/>
              </a:rPr>
              <a:t>The AAFC is developing a learning system that can support:</a:t>
            </a:r>
          </a:p>
          <a:p>
            <a:pPr marL="218526" marR="89939" indent="-128588" defTabSz="2024790">
              <a:spcBef>
                <a:spcPts val="984"/>
              </a:spcBef>
              <a:buFont typeface="Arial" panose="020B0604020202020204" pitchFamily="34" charset="0"/>
              <a:buChar char="•"/>
            </a:pPr>
            <a:r>
              <a:rPr lang="en-AU" sz="1200" dirty="0">
                <a:cs typeface="Arial" panose="020B0604020202020204" pitchFamily="34" charset="0"/>
              </a:rPr>
              <a:t>Access to mentors and experts or those with more experience across the organisation</a:t>
            </a:r>
          </a:p>
          <a:p>
            <a:pPr marL="218526" marR="89939" indent="-128588" defTabSz="2024790">
              <a:spcBef>
                <a:spcPts val="984"/>
              </a:spcBef>
              <a:buFont typeface="Arial" panose="020B0604020202020204" pitchFamily="34" charset="0"/>
              <a:buChar char="•"/>
            </a:pPr>
            <a:r>
              <a:rPr lang="en-AU" sz="1200" dirty="0">
                <a:cs typeface="Arial" panose="020B0604020202020204" pitchFamily="34" charset="0"/>
              </a:rPr>
              <a:t>Access to peers, friends, SQN support for buddy support</a:t>
            </a:r>
            <a:r>
              <a:rPr lang="en-AU" sz="1200" dirty="0">
                <a:ea typeface="Open Sans" panose="020B0606030504020204" pitchFamily="34" charset="0"/>
                <a:cs typeface="Arial" panose="020B0604020202020204" pitchFamily="34" charset="0"/>
              </a:rPr>
              <a:t>.</a:t>
            </a:r>
            <a:endParaRPr lang="en-AU" sz="1200" dirty="0">
              <a:cs typeface="Arial" panose="020B0604020202020204" pitchFamily="34" charset="0"/>
            </a:endParaRPr>
          </a:p>
          <a:p>
            <a:pPr marL="371159" marR="89939" indent="-281221" defTabSz="2024790">
              <a:buFont typeface="Arial" panose="020B0604020202020204" pitchFamily="34" charset="0"/>
              <a:buChar char="•"/>
            </a:pPr>
            <a:endParaRPr lang="en-AU" sz="1200" dirty="0">
              <a:ea typeface="Open Sans" panose="020B0606030504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CA560E-B981-87AB-1B4E-FD878E95F281}"/>
              </a:ext>
            </a:extLst>
          </p:cNvPr>
          <p:cNvSpPr txBox="1"/>
          <p:nvPr/>
        </p:nvSpPr>
        <p:spPr>
          <a:xfrm>
            <a:off x="502393" y="2876565"/>
            <a:ext cx="1603013" cy="411396"/>
          </a:xfrm>
          <a:prstGeom prst="roundRect">
            <a:avLst>
              <a:gd name="adj" fmla="val 50000"/>
            </a:avLst>
          </a:prstGeom>
          <a:solidFill>
            <a:srgbClr val="51B0E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schemeClr val="bg1"/>
                </a:solidFill>
                <a:latin typeface="Lato"/>
              </a:rPr>
              <a:t>Formal Learning</a:t>
            </a:r>
          </a:p>
        </p:txBody>
      </p:sp>
      <p:grpSp>
        <p:nvGrpSpPr>
          <p:cNvPr id="15" name="Group 14">
            <a:extLst>
              <a:ext uri="{FF2B5EF4-FFF2-40B4-BE49-F238E27FC236}">
                <a16:creationId xmlns:a16="http://schemas.microsoft.com/office/drawing/2014/main" id="{651AB185-C1C8-5CCB-FD3F-9F4E9C39586B}"/>
              </a:ext>
            </a:extLst>
          </p:cNvPr>
          <p:cNvGrpSpPr/>
          <p:nvPr/>
        </p:nvGrpSpPr>
        <p:grpSpPr>
          <a:xfrm rot="5400000">
            <a:off x="695107" y="3287799"/>
            <a:ext cx="1142926" cy="1685109"/>
            <a:chOff x="10042957" y="3080982"/>
            <a:chExt cx="761900" cy="2407026"/>
          </a:xfrm>
        </p:grpSpPr>
        <p:sp>
          <p:nvSpPr>
            <p:cNvPr id="6" name="Rectangle: Rounded Corners 5">
              <a:extLst>
                <a:ext uri="{FF2B5EF4-FFF2-40B4-BE49-F238E27FC236}">
                  <a16:creationId xmlns:a16="http://schemas.microsoft.com/office/drawing/2014/main" id="{8BA5625B-B1F9-2E5F-420C-7CC92D6A3233}"/>
                </a:ext>
              </a:extLst>
            </p:cNvPr>
            <p:cNvSpPr/>
            <p:nvPr/>
          </p:nvSpPr>
          <p:spPr>
            <a:xfrm rot="16200000">
              <a:off x="8927397" y="4196542"/>
              <a:ext cx="2401717" cy="170597"/>
            </a:xfrm>
            <a:prstGeom prst="roundRect">
              <a:avLst/>
            </a:prstGeom>
            <a:solidFill>
              <a:schemeClr val="accent2"/>
            </a:solidFill>
            <a:ln w="12700" cap="flat" cmpd="sng" algn="ctr">
              <a:solidFill>
                <a:sysClr val="window" lastClr="FFFFFF"/>
              </a:solidFill>
              <a:prstDash val="solid"/>
              <a:miter lim="800000"/>
            </a:ln>
            <a:effectLst/>
          </p:spPr>
          <p:txBody>
            <a:bodyPr rtlCol="0" anchor="ctr"/>
            <a:lstStyle/>
            <a:p>
              <a:pPr algn="ctr" defTabSz="495984">
                <a:defRPr/>
              </a:pPr>
              <a:r>
                <a:rPr lang="en-AU" sz="1200" kern="0" dirty="0">
                  <a:solidFill>
                    <a:prstClr val="white"/>
                  </a:solidFill>
                  <a:latin typeface="Calibri" panose="020F0502020204030204"/>
                  <a:cs typeface="Arial" panose="020B0604020202020204" pitchFamily="34" charset="0"/>
                </a:rPr>
                <a:t>ROLE STREAM</a:t>
              </a:r>
            </a:p>
          </p:txBody>
        </p:sp>
        <p:sp>
          <p:nvSpPr>
            <p:cNvPr id="9" name="Rectangle: Rounded Corners 8">
              <a:extLst>
                <a:ext uri="{FF2B5EF4-FFF2-40B4-BE49-F238E27FC236}">
                  <a16:creationId xmlns:a16="http://schemas.microsoft.com/office/drawing/2014/main" id="{C6C07CDA-A1C3-ACC3-0182-70EF49F61841}"/>
                </a:ext>
              </a:extLst>
            </p:cNvPr>
            <p:cNvSpPr/>
            <p:nvPr/>
          </p:nvSpPr>
          <p:spPr>
            <a:xfrm rot="16200000">
              <a:off x="9178448" y="4196542"/>
              <a:ext cx="2401717" cy="170597"/>
            </a:xfrm>
            <a:prstGeom prst="roundRect">
              <a:avLst/>
            </a:prstGeom>
            <a:solidFill>
              <a:srgbClr val="7030A0"/>
            </a:solidFill>
            <a:ln w="12700" cap="flat" cmpd="sng" algn="ctr">
              <a:solidFill>
                <a:sysClr val="window" lastClr="FFFFFF"/>
              </a:solidFill>
              <a:prstDash val="solid"/>
              <a:miter lim="800000"/>
            </a:ln>
            <a:effectLst/>
          </p:spPr>
          <p:txBody>
            <a:bodyPr rtlCol="0" anchor="ctr"/>
            <a:lstStyle/>
            <a:p>
              <a:pPr algn="ctr" defTabSz="495984">
                <a:defRPr/>
              </a:pPr>
              <a:r>
                <a:rPr lang="en-AU" sz="1200" kern="0">
                  <a:solidFill>
                    <a:prstClr val="white"/>
                  </a:solidFill>
                  <a:latin typeface="Calibri" panose="020F0502020204030204"/>
                  <a:cs typeface="Arial" panose="020B0604020202020204" pitchFamily="34" charset="0"/>
                </a:rPr>
                <a:t>LEADERSHIP STREAM</a:t>
              </a:r>
            </a:p>
          </p:txBody>
        </p:sp>
        <p:sp>
          <p:nvSpPr>
            <p:cNvPr id="12" name="Rectangle: Rounded Corners 11">
              <a:extLst>
                <a:ext uri="{FF2B5EF4-FFF2-40B4-BE49-F238E27FC236}">
                  <a16:creationId xmlns:a16="http://schemas.microsoft.com/office/drawing/2014/main" id="{AC52FE99-1C82-9D11-C89D-FB1CBF147593}"/>
                </a:ext>
              </a:extLst>
            </p:cNvPr>
            <p:cNvSpPr/>
            <p:nvPr/>
          </p:nvSpPr>
          <p:spPr>
            <a:xfrm rot="16200000">
              <a:off x="9478473" y="4161624"/>
              <a:ext cx="2401717" cy="251051"/>
            </a:xfrm>
            <a:prstGeom prst="roundRect">
              <a:avLst/>
            </a:prstGeom>
            <a:solidFill>
              <a:schemeClr val="accent6">
                <a:lumMod val="75000"/>
              </a:schemeClr>
            </a:solidFill>
            <a:ln w="12700" cap="flat" cmpd="sng" algn="ctr">
              <a:solidFill>
                <a:sysClr val="window" lastClr="FFFFFF"/>
              </a:solidFill>
              <a:prstDash val="solid"/>
              <a:miter lim="800000"/>
            </a:ln>
            <a:effectLst/>
          </p:spPr>
          <p:txBody>
            <a:bodyPr rtlCol="0" anchor="ctr"/>
            <a:lstStyle/>
            <a:p>
              <a:pPr algn="ctr" defTabSz="495984">
                <a:defRPr/>
              </a:pPr>
              <a:r>
                <a:rPr lang="en-AU" sz="1200" kern="0" dirty="0">
                  <a:solidFill>
                    <a:prstClr val="white"/>
                  </a:solidFill>
                  <a:latin typeface="Calibri" panose="020F0502020204030204"/>
                  <a:cs typeface="Arial" panose="020B0604020202020204" pitchFamily="34" charset="0"/>
                </a:rPr>
                <a:t>ORG. UNDERSTANDING STREAM</a:t>
              </a:r>
            </a:p>
          </p:txBody>
        </p:sp>
      </p:grpSp>
      <p:sp>
        <p:nvSpPr>
          <p:cNvPr id="14" name="TextBox 13">
            <a:extLst>
              <a:ext uri="{FF2B5EF4-FFF2-40B4-BE49-F238E27FC236}">
                <a16:creationId xmlns:a16="http://schemas.microsoft.com/office/drawing/2014/main" id="{4B92227F-BA16-2083-79E1-EF9B01D6E784}"/>
              </a:ext>
            </a:extLst>
          </p:cNvPr>
          <p:cNvSpPr txBox="1"/>
          <p:nvPr/>
        </p:nvSpPr>
        <p:spPr>
          <a:xfrm>
            <a:off x="424016" y="4701817"/>
            <a:ext cx="1681391" cy="461665"/>
          </a:xfrm>
          <a:prstGeom prst="rect">
            <a:avLst/>
          </a:prstGeom>
          <a:noFill/>
        </p:spPr>
        <p:txBody>
          <a:bodyPr wrap="square">
            <a:spAutoFit/>
          </a:bodyPr>
          <a:lstStyle/>
          <a:p>
            <a:pPr marL="89939" marR="89939" algn="ctr" defTabSz="2024790"/>
            <a:r>
              <a:rPr lang="en-AU" sz="1200" i="1" dirty="0">
                <a:ea typeface="Open Sans" panose="020B0606030504020204" pitchFamily="34" charset="0"/>
                <a:cs typeface="Arial" panose="020B0604020202020204" pitchFamily="34" charset="0"/>
              </a:rPr>
              <a:t>(includes Facilitation skills)</a:t>
            </a:r>
          </a:p>
        </p:txBody>
      </p:sp>
    </p:spTree>
    <p:extLst>
      <p:ext uri="{BB962C8B-B14F-4D97-AF65-F5344CB8AC3E}">
        <p14:creationId xmlns:p14="http://schemas.microsoft.com/office/powerpoint/2010/main" val="2076681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66AF55C-445A-C68E-997B-123EA66C3C51}"/>
              </a:ext>
            </a:extLst>
          </p:cNvPr>
          <p:cNvSpPr txBox="1"/>
          <p:nvPr/>
        </p:nvSpPr>
        <p:spPr>
          <a:xfrm>
            <a:off x="78527" y="1503382"/>
            <a:ext cx="7117664" cy="507831"/>
          </a:xfrm>
          <a:prstGeom prst="rect">
            <a:avLst/>
          </a:prstGeom>
          <a:noFill/>
        </p:spPr>
        <p:txBody>
          <a:bodyPr wrap="square">
            <a:spAutoFit/>
          </a:bodyPr>
          <a:lstStyle/>
          <a:p>
            <a:r>
              <a:rPr lang="en-AU" sz="1050" dirty="0">
                <a:latin typeface="Arial"/>
                <a:ea typeface="Open Sans"/>
                <a:cs typeface="Arial"/>
              </a:rPr>
              <a:t>The Adult Program drives to deliver learning using the </a:t>
            </a:r>
            <a:r>
              <a:rPr lang="en-AU" sz="1200" b="1" dirty="0">
                <a:solidFill>
                  <a:srgbClr val="00B0F0"/>
                </a:solidFill>
                <a:latin typeface="Arial"/>
                <a:ea typeface="Open Sans"/>
                <a:cs typeface="Arial"/>
              </a:rPr>
              <a:t>70-20-10 learning model</a:t>
            </a:r>
            <a:r>
              <a:rPr lang="en-AU" sz="1200" dirty="0">
                <a:latin typeface="Arial"/>
                <a:ea typeface="Open Sans"/>
                <a:cs typeface="Arial"/>
              </a:rPr>
              <a:t>.</a:t>
            </a:r>
            <a:endParaRPr lang="en-US" sz="1200" dirty="0">
              <a:latin typeface="Arial"/>
              <a:ea typeface="Open Sans"/>
              <a:cs typeface="Arial"/>
            </a:endParaRPr>
          </a:p>
          <a:p>
            <a:endParaRPr lang="en-US" sz="1500" b="1" dirty="0">
              <a:cs typeface="Arial" panose="020B0604020202020204" pitchFamily="34" charset="0"/>
            </a:endParaRPr>
          </a:p>
        </p:txBody>
      </p:sp>
      <p:sp>
        <p:nvSpPr>
          <p:cNvPr id="13" name="Title 1">
            <a:extLst>
              <a:ext uri="{FF2B5EF4-FFF2-40B4-BE49-F238E27FC236}">
                <a16:creationId xmlns:a16="http://schemas.microsoft.com/office/drawing/2014/main" id="{31366FAC-640B-E411-4261-403DFE3A0BB8}"/>
              </a:ext>
            </a:extLst>
          </p:cNvPr>
          <p:cNvSpPr txBox="1">
            <a:spLocks/>
          </p:cNvSpPr>
          <p:nvPr/>
        </p:nvSpPr>
        <p:spPr>
          <a:xfrm>
            <a:off x="-169620" y="1088958"/>
            <a:ext cx="6444106"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algn="ctr"/>
            <a:r>
              <a:rPr lang="en-US" sz="2400" dirty="0">
                <a:solidFill>
                  <a:srgbClr val="002F65"/>
                </a:solidFill>
              </a:rPr>
              <a:t>The Adult Program Learning Ecosystem</a:t>
            </a:r>
            <a:endParaRPr lang="en-AU" sz="2400" dirty="0">
              <a:solidFill>
                <a:srgbClr val="002F65"/>
              </a:solidFill>
            </a:endParaRPr>
          </a:p>
        </p:txBody>
      </p:sp>
      <p:grpSp>
        <p:nvGrpSpPr>
          <p:cNvPr id="24" name="Group 23">
            <a:extLst>
              <a:ext uri="{FF2B5EF4-FFF2-40B4-BE49-F238E27FC236}">
                <a16:creationId xmlns:a16="http://schemas.microsoft.com/office/drawing/2014/main" id="{33639E18-99FF-592C-4284-93E9F5593222}"/>
              </a:ext>
            </a:extLst>
          </p:cNvPr>
          <p:cNvGrpSpPr/>
          <p:nvPr/>
        </p:nvGrpSpPr>
        <p:grpSpPr>
          <a:xfrm>
            <a:off x="203508" y="2058005"/>
            <a:ext cx="8355929" cy="277465"/>
            <a:chOff x="1184017" y="3805284"/>
            <a:chExt cx="4167851" cy="369953"/>
          </a:xfrm>
          <a:effectLst/>
        </p:grpSpPr>
        <p:sp>
          <p:nvSpPr>
            <p:cNvPr id="28" name="TextBox 27">
              <a:extLst>
                <a:ext uri="{FF2B5EF4-FFF2-40B4-BE49-F238E27FC236}">
                  <a16:creationId xmlns:a16="http://schemas.microsoft.com/office/drawing/2014/main" id="{4B04B693-9A4B-2331-BC6C-5656A2B89C20}"/>
                </a:ext>
              </a:extLst>
            </p:cNvPr>
            <p:cNvSpPr txBox="1"/>
            <p:nvPr/>
          </p:nvSpPr>
          <p:spPr>
            <a:xfrm flipH="1">
              <a:off x="1184018" y="3805284"/>
              <a:ext cx="4167850" cy="369953"/>
            </a:xfrm>
            <a:prstGeom prst="roundRect">
              <a:avLst>
                <a:gd name="adj" fmla="val 50000"/>
              </a:avLst>
            </a:prstGeom>
            <a:solidFill>
              <a:sysClr val="windowText" lastClr="000000">
                <a:lumMod val="50000"/>
                <a:lumOff val="50000"/>
                <a:alpha val="12000"/>
              </a:sysClr>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55" name="TextBox 54">
              <a:extLst>
                <a:ext uri="{FF2B5EF4-FFF2-40B4-BE49-F238E27FC236}">
                  <a16:creationId xmlns:a16="http://schemas.microsoft.com/office/drawing/2014/main" id="{F32F303C-0C0E-E571-5F8B-28EAA7041714}"/>
                </a:ext>
              </a:extLst>
            </p:cNvPr>
            <p:cNvSpPr txBox="1"/>
            <p:nvPr/>
          </p:nvSpPr>
          <p:spPr>
            <a:xfrm flipH="1">
              <a:off x="2792859" y="3805284"/>
              <a:ext cx="2559009" cy="369953"/>
            </a:xfrm>
            <a:prstGeom prst="roundRect">
              <a:avLst>
                <a:gd name="adj" fmla="val 50000"/>
              </a:avLst>
            </a:prstGeom>
            <a:solidFill>
              <a:srgbClr val="002F65"/>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54" name="TextBox 53">
              <a:extLst>
                <a:ext uri="{FF2B5EF4-FFF2-40B4-BE49-F238E27FC236}">
                  <a16:creationId xmlns:a16="http://schemas.microsoft.com/office/drawing/2014/main" id="{5A4D00CC-6026-85BD-3E9F-849AE4B01D2F}"/>
                </a:ext>
              </a:extLst>
            </p:cNvPr>
            <p:cNvSpPr txBox="1"/>
            <p:nvPr/>
          </p:nvSpPr>
          <p:spPr>
            <a:xfrm flipH="1">
              <a:off x="1778291" y="3805284"/>
              <a:ext cx="1014568" cy="369953"/>
            </a:xfrm>
            <a:prstGeom prst="roundRect">
              <a:avLst>
                <a:gd name="adj" fmla="val 50000"/>
              </a:avLst>
            </a:prstGeom>
            <a:solidFill>
              <a:srgbClr val="004B8D"/>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sp>
          <p:nvSpPr>
            <p:cNvPr id="29" name="TextBox 28">
              <a:extLst>
                <a:ext uri="{FF2B5EF4-FFF2-40B4-BE49-F238E27FC236}">
                  <a16:creationId xmlns:a16="http://schemas.microsoft.com/office/drawing/2014/main" id="{7A9C58BB-E635-555F-6504-A62F489A4635}"/>
                </a:ext>
              </a:extLst>
            </p:cNvPr>
            <p:cNvSpPr txBox="1"/>
            <p:nvPr/>
          </p:nvSpPr>
          <p:spPr>
            <a:xfrm flipH="1">
              <a:off x="1184017" y="3805284"/>
              <a:ext cx="643461" cy="369953"/>
            </a:xfrm>
            <a:prstGeom prst="roundRect">
              <a:avLst>
                <a:gd name="adj" fmla="val 50000"/>
              </a:avLst>
            </a:prstGeom>
            <a:solidFill>
              <a:srgbClr val="51B0E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id-ID"/>
              </a:defPPr>
              <a:lvl1pPr>
                <a:defRPr sz="1600">
                  <a:solidFill>
                    <a:schemeClr val="lt1"/>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endParaRPr lang="id-ID" sz="1050" b="1" kern="0" dirty="0">
                <a:solidFill>
                  <a:prstClr val="white"/>
                </a:solidFill>
                <a:ea typeface="+mn-ea"/>
              </a:endParaRPr>
            </a:p>
          </p:txBody>
        </p:sp>
      </p:grpSp>
      <p:grpSp>
        <p:nvGrpSpPr>
          <p:cNvPr id="43" name="Group 42">
            <a:extLst>
              <a:ext uri="{FF2B5EF4-FFF2-40B4-BE49-F238E27FC236}">
                <a16:creationId xmlns:a16="http://schemas.microsoft.com/office/drawing/2014/main" id="{4A5B183D-72C8-C412-FF5D-B435BD9CE98C}"/>
              </a:ext>
            </a:extLst>
          </p:cNvPr>
          <p:cNvGrpSpPr/>
          <p:nvPr/>
        </p:nvGrpSpPr>
        <p:grpSpPr>
          <a:xfrm>
            <a:off x="5824420" y="1823410"/>
            <a:ext cx="746654" cy="746654"/>
            <a:chOff x="6029222" y="1977805"/>
            <a:chExt cx="995538" cy="995538"/>
          </a:xfrm>
          <a:effectLst/>
        </p:grpSpPr>
        <p:grpSp>
          <p:nvGrpSpPr>
            <p:cNvPr id="39" name="Group 38">
              <a:extLst>
                <a:ext uri="{FF2B5EF4-FFF2-40B4-BE49-F238E27FC236}">
                  <a16:creationId xmlns:a16="http://schemas.microsoft.com/office/drawing/2014/main" id="{871B072F-0053-20EA-0202-26595C2E6A09}"/>
                </a:ext>
              </a:extLst>
            </p:cNvPr>
            <p:cNvGrpSpPr/>
            <p:nvPr/>
          </p:nvGrpSpPr>
          <p:grpSpPr>
            <a:xfrm>
              <a:off x="6029222" y="1977805"/>
              <a:ext cx="995538" cy="995538"/>
              <a:chOff x="7997918" y="3288205"/>
              <a:chExt cx="840064" cy="840064"/>
            </a:xfrm>
          </p:grpSpPr>
          <p:sp>
            <p:nvSpPr>
              <p:cNvPr id="41" name="Oval 40">
                <a:extLst>
                  <a:ext uri="{FF2B5EF4-FFF2-40B4-BE49-F238E27FC236}">
                    <a16:creationId xmlns:a16="http://schemas.microsoft.com/office/drawing/2014/main" id="{3209F00B-DA10-8188-E7B9-D2AA1DB0CD23}"/>
                  </a:ext>
                </a:extLst>
              </p:cNvPr>
              <p:cNvSpPr/>
              <p:nvPr/>
            </p:nvSpPr>
            <p:spPr>
              <a:xfrm>
                <a:off x="7997918" y="3288205"/>
                <a:ext cx="840064" cy="840064"/>
              </a:xfrm>
              <a:prstGeom prst="ellipse">
                <a:avLst/>
              </a:prstGeom>
              <a:solidFill>
                <a:srgbClr val="002F65">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a:solidFill>
                    <a:prstClr val="white"/>
                  </a:solidFill>
                  <a:latin typeface="Arial"/>
                  <a:ea typeface="+mn-ea"/>
                </a:endParaRPr>
              </a:p>
            </p:txBody>
          </p:sp>
          <p:sp>
            <p:nvSpPr>
              <p:cNvPr id="42" name="Oval 41">
                <a:extLst>
                  <a:ext uri="{FF2B5EF4-FFF2-40B4-BE49-F238E27FC236}">
                    <a16:creationId xmlns:a16="http://schemas.microsoft.com/office/drawing/2014/main" id="{9C3A9C4C-5F19-0021-C712-8091DD4F5209}"/>
                  </a:ext>
                </a:extLst>
              </p:cNvPr>
              <p:cNvSpPr/>
              <p:nvPr/>
            </p:nvSpPr>
            <p:spPr>
              <a:xfrm>
                <a:off x="8071407" y="3361692"/>
                <a:ext cx="693091" cy="693091"/>
              </a:xfrm>
              <a:prstGeom prst="ellipse">
                <a:avLst/>
              </a:prstGeom>
              <a:solidFill>
                <a:srgbClr val="002F65"/>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40" name="TextBox 39">
              <a:extLst>
                <a:ext uri="{FF2B5EF4-FFF2-40B4-BE49-F238E27FC236}">
                  <a16:creationId xmlns:a16="http://schemas.microsoft.com/office/drawing/2014/main" id="{263834AB-4237-1251-BAA6-5C1BAD084D6F}"/>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70</a:t>
              </a:r>
              <a:endParaRPr lang="en-GB" sz="2100" b="1" kern="0" baseline="29000" dirty="0">
                <a:solidFill>
                  <a:prstClr val="white"/>
                </a:solidFill>
                <a:latin typeface="Arial"/>
                <a:cs typeface="Mongolian Baiti" panose="03000500000000000000" pitchFamily="66" charset="0"/>
              </a:endParaRPr>
            </a:p>
          </p:txBody>
        </p:sp>
      </p:grpSp>
      <p:grpSp>
        <p:nvGrpSpPr>
          <p:cNvPr id="44" name="Group 43">
            <a:extLst>
              <a:ext uri="{FF2B5EF4-FFF2-40B4-BE49-F238E27FC236}">
                <a16:creationId xmlns:a16="http://schemas.microsoft.com/office/drawing/2014/main" id="{F09BCE38-CC66-C860-19F5-A99887DB7160}"/>
              </a:ext>
            </a:extLst>
          </p:cNvPr>
          <p:cNvGrpSpPr/>
          <p:nvPr/>
        </p:nvGrpSpPr>
        <p:grpSpPr>
          <a:xfrm>
            <a:off x="2987116" y="1823410"/>
            <a:ext cx="746654" cy="746654"/>
            <a:chOff x="6029222" y="1977805"/>
            <a:chExt cx="995538" cy="995538"/>
          </a:xfrm>
          <a:effectLst/>
        </p:grpSpPr>
        <p:grpSp>
          <p:nvGrpSpPr>
            <p:cNvPr id="45" name="Group 44">
              <a:extLst>
                <a:ext uri="{FF2B5EF4-FFF2-40B4-BE49-F238E27FC236}">
                  <a16:creationId xmlns:a16="http://schemas.microsoft.com/office/drawing/2014/main" id="{7E2EB59D-2274-07D9-CDE5-AF235EC6610D}"/>
                </a:ext>
              </a:extLst>
            </p:cNvPr>
            <p:cNvGrpSpPr/>
            <p:nvPr/>
          </p:nvGrpSpPr>
          <p:grpSpPr>
            <a:xfrm>
              <a:off x="6029222" y="1977805"/>
              <a:ext cx="995538" cy="995538"/>
              <a:chOff x="7997918" y="3288205"/>
              <a:chExt cx="840064" cy="840064"/>
            </a:xfrm>
          </p:grpSpPr>
          <p:sp>
            <p:nvSpPr>
              <p:cNvPr id="47" name="Oval 46">
                <a:extLst>
                  <a:ext uri="{FF2B5EF4-FFF2-40B4-BE49-F238E27FC236}">
                    <a16:creationId xmlns:a16="http://schemas.microsoft.com/office/drawing/2014/main" id="{7B9E8761-2AB2-1746-E57A-91A6BFCFCC57}"/>
                  </a:ext>
                </a:extLst>
              </p:cNvPr>
              <p:cNvSpPr/>
              <p:nvPr/>
            </p:nvSpPr>
            <p:spPr>
              <a:xfrm>
                <a:off x="7997918" y="3288205"/>
                <a:ext cx="840064" cy="840064"/>
              </a:xfrm>
              <a:prstGeom prst="ellipse">
                <a:avLst/>
              </a:prstGeom>
              <a:solidFill>
                <a:srgbClr val="004B8D">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sp>
            <p:nvSpPr>
              <p:cNvPr id="48" name="Oval 47">
                <a:extLst>
                  <a:ext uri="{FF2B5EF4-FFF2-40B4-BE49-F238E27FC236}">
                    <a16:creationId xmlns:a16="http://schemas.microsoft.com/office/drawing/2014/main" id="{CDC1FD02-56E5-A61D-9094-24FB05E3411E}"/>
                  </a:ext>
                </a:extLst>
              </p:cNvPr>
              <p:cNvSpPr/>
              <p:nvPr/>
            </p:nvSpPr>
            <p:spPr>
              <a:xfrm>
                <a:off x="8071407" y="3361692"/>
                <a:ext cx="693091" cy="693091"/>
              </a:xfrm>
              <a:prstGeom prst="ellipse">
                <a:avLst/>
              </a:prstGeom>
              <a:solidFill>
                <a:srgbClr val="004B8D"/>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46" name="TextBox 45">
              <a:extLst>
                <a:ext uri="{FF2B5EF4-FFF2-40B4-BE49-F238E27FC236}">
                  <a16:creationId xmlns:a16="http://schemas.microsoft.com/office/drawing/2014/main" id="{8821ED88-8304-FDB7-8487-E7E6495EAF8E}"/>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20</a:t>
              </a:r>
              <a:endParaRPr lang="en-GB" sz="2100" b="1" kern="0" baseline="29000" dirty="0">
                <a:solidFill>
                  <a:prstClr val="white"/>
                </a:solidFill>
                <a:latin typeface="Arial"/>
                <a:cs typeface="Mongolian Baiti" panose="03000500000000000000" pitchFamily="66" charset="0"/>
              </a:endParaRPr>
            </a:p>
          </p:txBody>
        </p:sp>
      </p:grpSp>
      <p:grpSp>
        <p:nvGrpSpPr>
          <p:cNvPr id="49" name="Group 48">
            <a:extLst>
              <a:ext uri="{FF2B5EF4-FFF2-40B4-BE49-F238E27FC236}">
                <a16:creationId xmlns:a16="http://schemas.microsoft.com/office/drawing/2014/main" id="{F9BD5D6E-7B89-6448-4908-D9B34CFC23EE}"/>
              </a:ext>
            </a:extLst>
          </p:cNvPr>
          <p:cNvGrpSpPr/>
          <p:nvPr/>
        </p:nvGrpSpPr>
        <p:grpSpPr>
          <a:xfrm>
            <a:off x="893244" y="1823410"/>
            <a:ext cx="746654" cy="746654"/>
            <a:chOff x="6029222" y="1977805"/>
            <a:chExt cx="995538" cy="995538"/>
          </a:xfrm>
        </p:grpSpPr>
        <p:grpSp>
          <p:nvGrpSpPr>
            <p:cNvPr id="50" name="Group 49">
              <a:extLst>
                <a:ext uri="{FF2B5EF4-FFF2-40B4-BE49-F238E27FC236}">
                  <a16:creationId xmlns:a16="http://schemas.microsoft.com/office/drawing/2014/main" id="{8C635E7C-8FFD-383A-05B3-60A881D01367}"/>
                </a:ext>
              </a:extLst>
            </p:cNvPr>
            <p:cNvGrpSpPr/>
            <p:nvPr/>
          </p:nvGrpSpPr>
          <p:grpSpPr>
            <a:xfrm>
              <a:off x="6029222" y="1977805"/>
              <a:ext cx="995538" cy="995538"/>
              <a:chOff x="7997918" y="3288205"/>
              <a:chExt cx="840064" cy="840064"/>
            </a:xfrm>
          </p:grpSpPr>
          <p:sp>
            <p:nvSpPr>
              <p:cNvPr id="52" name="Oval 51">
                <a:extLst>
                  <a:ext uri="{FF2B5EF4-FFF2-40B4-BE49-F238E27FC236}">
                    <a16:creationId xmlns:a16="http://schemas.microsoft.com/office/drawing/2014/main" id="{1602E0BF-C47E-6FB3-CBF8-0FEB20FAF613}"/>
                  </a:ext>
                </a:extLst>
              </p:cNvPr>
              <p:cNvSpPr/>
              <p:nvPr/>
            </p:nvSpPr>
            <p:spPr>
              <a:xfrm>
                <a:off x="7997918" y="3288205"/>
                <a:ext cx="840064" cy="840064"/>
              </a:xfrm>
              <a:prstGeom prst="ellipse">
                <a:avLst/>
              </a:prstGeom>
              <a:solidFill>
                <a:srgbClr val="51B0E3">
                  <a:alpha val="56000"/>
                </a:srgbClr>
              </a:solidFill>
              <a:ln w="12700" cap="flat" cmpd="sng" algn="ctr">
                <a:noFill/>
                <a:prstDash val="solid"/>
                <a:miter lim="800000"/>
              </a:ln>
              <a:effectLst/>
            </p:spPr>
            <p:txBody>
              <a:bodyPr rtlCol="0" anchor="ctr"/>
              <a:lstStyle/>
              <a:p>
                <a:pPr algn="ctr" defTabSz="685800" eaLnBrk="1" fontAlgn="auto" hangingPunct="1">
                  <a:spcBef>
                    <a:spcPts val="0"/>
                  </a:spcBef>
                  <a:spcAft>
                    <a:spcPts val="0"/>
                  </a:spcAft>
                  <a:defRPr/>
                </a:pPr>
                <a:endParaRPr lang="en-ID" sz="1350" kern="0">
                  <a:solidFill>
                    <a:prstClr val="white"/>
                  </a:solidFill>
                  <a:latin typeface="Arial"/>
                  <a:ea typeface="+mn-ea"/>
                </a:endParaRPr>
              </a:p>
            </p:txBody>
          </p:sp>
          <p:sp>
            <p:nvSpPr>
              <p:cNvPr id="53" name="Oval 52">
                <a:extLst>
                  <a:ext uri="{FF2B5EF4-FFF2-40B4-BE49-F238E27FC236}">
                    <a16:creationId xmlns:a16="http://schemas.microsoft.com/office/drawing/2014/main" id="{7885F061-1ACF-B0CB-9C68-2EBE4F712480}"/>
                  </a:ext>
                </a:extLst>
              </p:cNvPr>
              <p:cNvSpPr/>
              <p:nvPr/>
            </p:nvSpPr>
            <p:spPr>
              <a:xfrm>
                <a:off x="8071407" y="3361692"/>
                <a:ext cx="693091" cy="693091"/>
              </a:xfrm>
              <a:prstGeom prst="ellipse">
                <a:avLst/>
              </a:prstGeom>
              <a:solidFill>
                <a:srgbClr val="51B0E3"/>
              </a:solidFill>
              <a:ln w="31750" cap="flat" cmpd="sng" algn="ctr">
                <a:solidFill>
                  <a:sysClr val="window" lastClr="FFFFFF"/>
                </a:solidFill>
                <a:prstDash val="solid"/>
                <a:miter lim="800000"/>
              </a:ln>
              <a:effectLst/>
            </p:spPr>
            <p:txBody>
              <a:bodyPr rtlCol="0" anchor="ctr"/>
              <a:lstStyle/>
              <a:p>
                <a:pPr algn="ctr" defTabSz="685800" eaLnBrk="1" fontAlgn="auto" hangingPunct="1">
                  <a:spcBef>
                    <a:spcPts val="0"/>
                  </a:spcBef>
                  <a:spcAft>
                    <a:spcPts val="0"/>
                  </a:spcAft>
                  <a:defRPr/>
                </a:pPr>
                <a:endParaRPr lang="en-ID" sz="1350" kern="0" dirty="0">
                  <a:solidFill>
                    <a:prstClr val="white"/>
                  </a:solidFill>
                  <a:latin typeface="Arial"/>
                  <a:ea typeface="+mn-ea"/>
                </a:endParaRPr>
              </a:p>
            </p:txBody>
          </p:sp>
        </p:grpSp>
        <p:sp>
          <p:nvSpPr>
            <p:cNvPr id="51" name="TextBox 50">
              <a:extLst>
                <a:ext uri="{FF2B5EF4-FFF2-40B4-BE49-F238E27FC236}">
                  <a16:creationId xmlns:a16="http://schemas.microsoft.com/office/drawing/2014/main" id="{A51CBDB1-B431-13A3-1245-3E7E5EAD7035}"/>
                </a:ext>
              </a:extLst>
            </p:cNvPr>
            <p:cNvSpPr txBox="1"/>
            <p:nvPr/>
          </p:nvSpPr>
          <p:spPr>
            <a:xfrm>
              <a:off x="6116311" y="2119500"/>
              <a:ext cx="821363" cy="683264"/>
            </a:xfrm>
            <a:prstGeom prst="rect">
              <a:avLst/>
            </a:prstGeom>
            <a:noFill/>
          </p:spPr>
          <p:txBody>
            <a:bodyPr wrap="square" rtlCol="0">
              <a:spAutoFit/>
            </a:bodyPr>
            <a:lstStyle/>
            <a:p>
              <a:pPr algn="ctr" defTabSz="685800" eaLnBrk="1" fontAlgn="auto" hangingPunct="1">
                <a:lnSpc>
                  <a:spcPct val="130000"/>
                </a:lnSpc>
                <a:spcBef>
                  <a:spcPts val="0"/>
                </a:spcBef>
                <a:spcAft>
                  <a:spcPts val="0"/>
                </a:spcAft>
                <a:defRPr/>
              </a:pPr>
              <a:r>
                <a:rPr lang="en-GB" sz="2100" b="1" kern="0" dirty="0">
                  <a:solidFill>
                    <a:prstClr val="white"/>
                  </a:solidFill>
                  <a:latin typeface="Arial"/>
                  <a:cs typeface="Mongolian Baiti" panose="03000500000000000000" pitchFamily="66" charset="0"/>
                </a:rPr>
                <a:t>10</a:t>
              </a:r>
              <a:endParaRPr lang="en-GB" sz="2100" b="1" kern="0" baseline="29000" dirty="0">
                <a:solidFill>
                  <a:prstClr val="white"/>
                </a:solidFill>
                <a:latin typeface="Arial"/>
                <a:cs typeface="Mongolian Baiti" panose="03000500000000000000" pitchFamily="66" charset="0"/>
              </a:endParaRPr>
            </a:p>
          </p:txBody>
        </p:sp>
      </p:grpSp>
      <p:sp>
        <p:nvSpPr>
          <p:cNvPr id="32" name="TextBox 31">
            <a:extLst>
              <a:ext uri="{FF2B5EF4-FFF2-40B4-BE49-F238E27FC236}">
                <a16:creationId xmlns:a16="http://schemas.microsoft.com/office/drawing/2014/main" id="{98E565EA-9C36-2E39-24B8-94CC292139A6}"/>
              </a:ext>
            </a:extLst>
          </p:cNvPr>
          <p:cNvSpPr txBox="1"/>
          <p:nvPr/>
        </p:nvSpPr>
        <p:spPr>
          <a:xfrm>
            <a:off x="5265553" y="2876565"/>
            <a:ext cx="2402791" cy="543894"/>
          </a:xfrm>
          <a:prstGeom prst="roundRect">
            <a:avLst>
              <a:gd name="adj" fmla="val 50000"/>
            </a:avLst>
          </a:prstGeom>
          <a:solidFill>
            <a:srgbClr val="002F65"/>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prstClr val="white"/>
                </a:solidFill>
                <a:latin typeface="Lato"/>
              </a:rPr>
              <a:t>Learning in the flow of work (on-the-job experiences)</a:t>
            </a:r>
          </a:p>
        </p:txBody>
      </p:sp>
      <p:sp>
        <p:nvSpPr>
          <p:cNvPr id="57" name="TextBox 56">
            <a:extLst>
              <a:ext uri="{FF2B5EF4-FFF2-40B4-BE49-F238E27FC236}">
                <a16:creationId xmlns:a16="http://schemas.microsoft.com/office/drawing/2014/main" id="{AD96E9C3-0DF4-843D-3245-C25D48991C6E}"/>
              </a:ext>
            </a:extLst>
          </p:cNvPr>
          <p:cNvSpPr txBox="1"/>
          <p:nvPr/>
        </p:nvSpPr>
        <p:spPr>
          <a:xfrm>
            <a:off x="2596266" y="2876565"/>
            <a:ext cx="1759709" cy="543894"/>
          </a:xfrm>
          <a:prstGeom prst="roundRect">
            <a:avLst>
              <a:gd name="adj" fmla="val 50000"/>
            </a:avLst>
          </a:prstGeom>
          <a:solidFill>
            <a:srgbClr val="004B8D"/>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prstClr val="white"/>
                </a:solidFill>
                <a:latin typeface="Lato"/>
              </a:rPr>
              <a:t>Buddy and Mentor</a:t>
            </a:r>
          </a:p>
        </p:txBody>
      </p:sp>
      <p:sp>
        <p:nvSpPr>
          <p:cNvPr id="58" name="TextBox 57">
            <a:extLst>
              <a:ext uri="{FF2B5EF4-FFF2-40B4-BE49-F238E27FC236}">
                <a16:creationId xmlns:a16="http://schemas.microsoft.com/office/drawing/2014/main" id="{9BCA560E-B981-87AB-1B4E-FD878E95F281}"/>
              </a:ext>
            </a:extLst>
          </p:cNvPr>
          <p:cNvSpPr txBox="1"/>
          <p:nvPr/>
        </p:nvSpPr>
        <p:spPr>
          <a:xfrm>
            <a:off x="502394" y="2876565"/>
            <a:ext cx="1549326" cy="543894"/>
          </a:xfrm>
          <a:prstGeom prst="roundRect">
            <a:avLst>
              <a:gd name="adj" fmla="val 50000"/>
            </a:avLst>
          </a:prstGeom>
          <a:solidFill>
            <a:srgbClr val="51B0E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1200" b="1" kern="0" dirty="0">
                <a:solidFill>
                  <a:schemeClr val="bg1"/>
                </a:solidFill>
                <a:latin typeface="Lato"/>
              </a:rPr>
              <a:t>Formal Learning</a:t>
            </a:r>
          </a:p>
        </p:txBody>
      </p:sp>
      <p:grpSp>
        <p:nvGrpSpPr>
          <p:cNvPr id="2" name="Group 1">
            <a:extLst>
              <a:ext uri="{FF2B5EF4-FFF2-40B4-BE49-F238E27FC236}">
                <a16:creationId xmlns:a16="http://schemas.microsoft.com/office/drawing/2014/main" id="{129BCE4A-19C5-E02D-6D8A-3C3AB1EDA550}"/>
              </a:ext>
            </a:extLst>
          </p:cNvPr>
          <p:cNvGrpSpPr/>
          <p:nvPr/>
        </p:nvGrpSpPr>
        <p:grpSpPr>
          <a:xfrm>
            <a:off x="243095" y="3571216"/>
            <a:ext cx="8605717" cy="636908"/>
            <a:chOff x="7109086" y="973067"/>
            <a:chExt cx="11474289" cy="700746"/>
          </a:xfrm>
        </p:grpSpPr>
        <p:sp>
          <p:nvSpPr>
            <p:cNvPr id="3" name="Rectangle: Rounded Corners 2">
              <a:extLst>
                <a:ext uri="{FF2B5EF4-FFF2-40B4-BE49-F238E27FC236}">
                  <a16:creationId xmlns:a16="http://schemas.microsoft.com/office/drawing/2014/main" id="{534ACE3F-4011-B5B9-596F-A60D50810052}"/>
                </a:ext>
              </a:extLst>
            </p:cNvPr>
            <p:cNvSpPr/>
            <p:nvPr/>
          </p:nvSpPr>
          <p:spPr>
            <a:xfrm>
              <a:off x="7109086" y="973067"/>
              <a:ext cx="11474289" cy="600677"/>
            </a:xfrm>
            <a:prstGeom prst="roundRect">
              <a:avLst>
                <a:gd name="adj" fmla="val 50000"/>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p>
          </p:txBody>
        </p:sp>
        <p:grpSp>
          <p:nvGrpSpPr>
            <p:cNvPr id="4" name="Group 3">
              <a:extLst>
                <a:ext uri="{FF2B5EF4-FFF2-40B4-BE49-F238E27FC236}">
                  <a16:creationId xmlns:a16="http://schemas.microsoft.com/office/drawing/2014/main" id="{00BBEDF8-927F-BF62-67B5-7FADCA2F51F3}"/>
                </a:ext>
              </a:extLst>
            </p:cNvPr>
            <p:cNvGrpSpPr/>
            <p:nvPr/>
          </p:nvGrpSpPr>
          <p:grpSpPr>
            <a:xfrm>
              <a:off x="7183217" y="1026218"/>
              <a:ext cx="5995708" cy="647595"/>
              <a:chOff x="5579640" y="2790019"/>
              <a:chExt cx="5995708" cy="647595"/>
            </a:xfrm>
          </p:grpSpPr>
          <p:grpSp>
            <p:nvGrpSpPr>
              <p:cNvPr id="7" name="Group 6">
                <a:extLst>
                  <a:ext uri="{FF2B5EF4-FFF2-40B4-BE49-F238E27FC236}">
                    <a16:creationId xmlns:a16="http://schemas.microsoft.com/office/drawing/2014/main" id="{1BE760C0-5566-3738-22BE-5A7F63A0D1D2}"/>
                  </a:ext>
                </a:extLst>
              </p:cNvPr>
              <p:cNvGrpSpPr/>
              <p:nvPr/>
            </p:nvGrpSpPr>
            <p:grpSpPr>
              <a:xfrm>
                <a:off x="6102341" y="2790019"/>
                <a:ext cx="5473007" cy="647595"/>
                <a:chOff x="6077729" y="2605799"/>
                <a:chExt cx="5473007" cy="647595"/>
              </a:xfrm>
            </p:grpSpPr>
            <p:sp>
              <p:nvSpPr>
                <p:cNvPr id="11" name="Title 1">
                  <a:extLst>
                    <a:ext uri="{FF2B5EF4-FFF2-40B4-BE49-F238E27FC236}">
                      <a16:creationId xmlns:a16="http://schemas.microsoft.com/office/drawing/2014/main" id="{7B653D52-608E-867A-7D5F-F7D6EA617281}"/>
                    </a:ext>
                  </a:extLst>
                </p:cNvPr>
                <p:cNvSpPr txBox="1">
                  <a:spLocks/>
                </p:cNvSpPr>
                <p:nvPr/>
              </p:nvSpPr>
              <p:spPr>
                <a:xfrm>
                  <a:off x="6086998" y="2605799"/>
                  <a:ext cx="4732197" cy="304974"/>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r>
                    <a:rPr lang="en-US" sz="1200" b="1" dirty="0">
                      <a:solidFill>
                        <a:srgbClr val="002F65"/>
                      </a:solidFill>
                      <a:latin typeface="Arial" panose="020B0604020202020204" pitchFamily="34" charset="0"/>
                      <a:cs typeface="Arial" panose="020B0604020202020204" pitchFamily="34" charset="0"/>
                    </a:rPr>
                    <a:t>Adult member’s </a:t>
                  </a:r>
                  <a:r>
                    <a:rPr lang="en-US" sz="1200" b="1" dirty="0" smtClean="0">
                      <a:solidFill>
                        <a:srgbClr val="002F65"/>
                      </a:solidFill>
                      <a:latin typeface="Arial" panose="020B0604020202020204" pitchFamily="34" charset="0"/>
                      <a:cs typeface="Arial" panose="020B0604020202020204" pitchFamily="34" charset="0"/>
                    </a:rPr>
                    <a:t>roles </a:t>
                  </a:r>
                  <a:r>
                    <a:rPr lang="en-US" sz="1200" b="1" dirty="0">
                      <a:solidFill>
                        <a:srgbClr val="002F65"/>
                      </a:solidFill>
                      <a:latin typeface="Arial" panose="020B0604020202020204" pitchFamily="34" charset="0"/>
                      <a:cs typeface="Arial" panose="020B0604020202020204" pitchFamily="34" charset="0"/>
                    </a:rPr>
                    <a:t>and functions </a:t>
                  </a:r>
                  <a:endParaRPr lang="en-US" sz="1200" b="1" baseline="2000" dirty="0">
                    <a:solidFill>
                      <a:srgbClr val="002F65"/>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3D33E5-3476-E9F0-F2ED-C9543E8D748F}"/>
                    </a:ext>
                  </a:extLst>
                </p:cNvPr>
                <p:cNvSpPr txBox="1"/>
                <p:nvPr/>
              </p:nvSpPr>
              <p:spPr>
                <a:xfrm>
                  <a:off x="6077729" y="2810196"/>
                  <a:ext cx="5473007" cy="443198"/>
                </a:xfrm>
                <a:prstGeom prst="rect">
                  <a:avLst/>
                </a:prstGeom>
                <a:noFill/>
              </p:spPr>
              <p:txBody>
                <a:bodyPr wrap="square" rtlCol="0">
                  <a:spAutoFit/>
                </a:bodyPr>
                <a:lstStyle/>
                <a:p>
                  <a:pPr>
                    <a:lnSpc>
                      <a:spcPct val="130000"/>
                    </a:lnSpc>
                  </a:pPr>
                  <a:r>
                    <a:rPr lang="en-AU" sz="1200" dirty="0">
                      <a:solidFill>
                        <a:srgbClr val="002F65"/>
                      </a:solidFill>
                      <a:latin typeface="Arial"/>
                      <a:ea typeface="Open Sans"/>
                      <a:cs typeface="Arial"/>
                    </a:rPr>
                    <a:t>To drive personal learning, growth and rank progression.</a:t>
                  </a:r>
                  <a:endParaRPr lang="en-GB" sz="1200" dirty="0">
                    <a:solidFill>
                      <a:srgbClr val="002F65"/>
                    </a:solidFill>
                    <a:cs typeface="Arial" panose="020B0604020202020204" pitchFamily="34" charset="0"/>
                  </a:endParaRPr>
                </a:p>
              </p:txBody>
            </p:sp>
          </p:grpSp>
          <p:sp>
            <p:nvSpPr>
              <p:cNvPr id="10" name="Oval 9">
                <a:extLst>
                  <a:ext uri="{FF2B5EF4-FFF2-40B4-BE49-F238E27FC236}">
                    <a16:creationId xmlns:a16="http://schemas.microsoft.com/office/drawing/2014/main" id="{0DC4D132-30D9-3457-B272-0B4EF1A6E1DF}"/>
                  </a:ext>
                </a:extLst>
              </p:cNvPr>
              <p:cNvSpPr/>
              <p:nvPr/>
            </p:nvSpPr>
            <p:spPr>
              <a:xfrm>
                <a:off x="5579640" y="2798277"/>
                <a:ext cx="457838" cy="4578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dirty="0"/>
              </a:p>
            </p:txBody>
          </p:sp>
        </p:grpSp>
      </p:grpSp>
      <p:grpSp>
        <p:nvGrpSpPr>
          <p:cNvPr id="17" name="Group 16">
            <a:extLst>
              <a:ext uri="{FF2B5EF4-FFF2-40B4-BE49-F238E27FC236}">
                <a16:creationId xmlns:a16="http://schemas.microsoft.com/office/drawing/2014/main" id="{C586E447-23D9-338D-34D6-5676D617E3B3}"/>
              </a:ext>
            </a:extLst>
          </p:cNvPr>
          <p:cNvGrpSpPr/>
          <p:nvPr/>
        </p:nvGrpSpPr>
        <p:grpSpPr>
          <a:xfrm>
            <a:off x="224775" y="4221087"/>
            <a:ext cx="8605717" cy="792089"/>
            <a:chOff x="7109086" y="973067"/>
            <a:chExt cx="11474289" cy="871482"/>
          </a:xfrm>
        </p:grpSpPr>
        <p:sp>
          <p:nvSpPr>
            <p:cNvPr id="18" name="Rectangle: Rounded Corners 17">
              <a:extLst>
                <a:ext uri="{FF2B5EF4-FFF2-40B4-BE49-F238E27FC236}">
                  <a16:creationId xmlns:a16="http://schemas.microsoft.com/office/drawing/2014/main" id="{BED649F9-1FB8-3233-668A-15AD659C6F23}"/>
                </a:ext>
              </a:extLst>
            </p:cNvPr>
            <p:cNvSpPr/>
            <p:nvPr/>
          </p:nvSpPr>
          <p:spPr>
            <a:xfrm>
              <a:off x="7109086" y="973067"/>
              <a:ext cx="11474289" cy="763922"/>
            </a:xfrm>
            <a:prstGeom prst="roundRect">
              <a:avLst>
                <a:gd name="adj" fmla="val 50000"/>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p>
          </p:txBody>
        </p:sp>
        <p:grpSp>
          <p:nvGrpSpPr>
            <p:cNvPr id="19" name="Group 18">
              <a:extLst>
                <a:ext uri="{FF2B5EF4-FFF2-40B4-BE49-F238E27FC236}">
                  <a16:creationId xmlns:a16="http://schemas.microsoft.com/office/drawing/2014/main" id="{01821E26-B818-CE0C-255D-C263DE2C894C}"/>
                </a:ext>
              </a:extLst>
            </p:cNvPr>
            <p:cNvGrpSpPr/>
            <p:nvPr/>
          </p:nvGrpSpPr>
          <p:grpSpPr>
            <a:xfrm>
              <a:off x="7183217" y="1026218"/>
              <a:ext cx="11400158" cy="818331"/>
              <a:chOff x="5579640" y="2790019"/>
              <a:chExt cx="11400158" cy="818331"/>
            </a:xfrm>
          </p:grpSpPr>
          <p:grpSp>
            <p:nvGrpSpPr>
              <p:cNvPr id="20" name="Group 19">
                <a:extLst>
                  <a:ext uri="{FF2B5EF4-FFF2-40B4-BE49-F238E27FC236}">
                    <a16:creationId xmlns:a16="http://schemas.microsoft.com/office/drawing/2014/main" id="{79896FE2-40EA-B0A0-37C8-5B7AE2B23CC9}"/>
                  </a:ext>
                </a:extLst>
              </p:cNvPr>
              <p:cNvGrpSpPr/>
              <p:nvPr/>
            </p:nvGrpSpPr>
            <p:grpSpPr>
              <a:xfrm>
                <a:off x="6105957" y="2790019"/>
                <a:ext cx="10873841" cy="818331"/>
                <a:chOff x="6081345" y="2605799"/>
                <a:chExt cx="10873841" cy="818331"/>
              </a:xfrm>
            </p:grpSpPr>
            <p:sp>
              <p:nvSpPr>
                <p:cNvPr id="22" name="Title 1">
                  <a:extLst>
                    <a:ext uri="{FF2B5EF4-FFF2-40B4-BE49-F238E27FC236}">
                      <a16:creationId xmlns:a16="http://schemas.microsoft.com/office/drawing/2014/main" id="{CB0747D0-DDCC-8FB8-4677-D437BF2E0C93}"/>
                    </a:ext>
                  </a:extLst>
                </p:cNvPr>
                <p:cNvSpPr txBox="1">
                  <a:spLocks/>
                </p:cNvSpPr>
                <p:nvPr/>
              </p:nvSpPr>
              <p:spPr>
                <a:xfrm>
                  <a:off x="6086998" y="2605799"/>
                  <a:ext cx="4732197" cy="304974"/>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r>
                    <a:rPr lang="en-AU" sz="1200" b="1" dirty="0">
                      <a:solidFill>
                        <a:srgbClr val="002F65"/>
                      </a:solidFill>
                      <a:latin typeface="Arial"/>
                      <a:ea typeface="Open Sans"/>
                      <a:cs typeface="Arial"/>
                    </a:rPr>
                    <a:t>Focus on growth:</a:t>
                  </a:r>
                  <a:endParaRPr lang="en-US" sz="1200" b="1" baseline="2000" dirty="0">
                    <a:solidFill>
                      <a:srgbClr val="002F65"/>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B9B86AF-C8E6-2697-B8B2-4F84C5B50582}"/>
                    </a:ext>
                  </a:extLst>
                </p:cNvPr>
                <p:cNvSpPr txBox="1"/>
                <p:nvPr/>
              </p:nvSpPr>
              <p:spPr>
                <a:xfrm>
                  <a:off x="6081345" y="2808577"/>
                  <a:ext cx="10873841" cy="615553"/>
                </a:xfrm>
                <a:prstGeom prst="rect">
                  <a:avLst/>
                </a:prstGeom>
                <a:noFill/>
              </p:spPr>
              <p:txBody>
                <a:bodyPr wrap="square" rtlCol="0">
                  <a:spAutoFit/>
                </a:bodyPr>
                <a:lstStyle/>
                <a:p>
                  <a:r>
                    <a:rPr lang="en-AU" sz="1200" dirty="0">
                      <a:solidFill>
                        <a:srgbClr val="002F65"/>
                      </a:solidFill>
                      <a:latin typeface="Arial"/>
                      <a:ea typeface="Open Sans"/>
                      <a:cs typeface="Arial"/>
                    </a:rPr>
                    <a:t>Focus on personal development and growth as demonstrated via evidence collected across the 70-20-10 approach and captured in your logbook.</a:t>
                  </a:r>
                  <a:endParaRPr lang="en-US" sz="1200" dirty="0">
                    <a:solidFill>
                      <a:srgbClr val="002F65"/>
                    </a:solidFill>
                    <a:latin typeface="Arial"/>
                    <a:ea typeface="Open Sans"/>
                    <a:cs typeface="Arial"/>
                  </a:endParaRPr>
                </a:p>
              </p:txBody>
            </p:sp>
          </p:grpSp>
          <p:sp>
            <p:nvSpPr>
              <p:cNvPr id="21" name="Oval 20">
                <a:extLst>
                  <a:ext uri="{FF2B5EF4-FFF2-40B4-BE49-F238E27FC236}">
                    <a16:creationId xmlns:a16="http://schemas.microsoft.com/office/drawing/2014/main" id="{3AC5E6D7-CD29-7C13-B4F6-DB55676B53DA}"/>
                  </a:ext>
                </a:extLst>
              </p:cNvPr>
              <p:cNvSpPr/>
              <p:nvPr/>
            </p:nvSpPr>
            <p:spPr>
              <a:xfrm>
                <a:off x="5579640" y="2798277"/>
                <a:ext cx="457838" cy="4578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p>
            </p:txBody>
          </p:sp>
        </p:grpSp>
      </p:grpSp>
      <p:grpSp>
        <p:nvGrpSpPr>
          <p:cNvPr id="25" name="Group 24">
            <a:extLst>
              <a:ext uri="{FF2B5EF4-FFF2-40B4-BE49-F238E27FC236}">
                <a16:creationId xmlns:a16="http://schemas.microsoft.com/office/drawing/2014/main" id="{B8655150-E036-A6EF-27FD-1D7B3269F180}"/>
              </a:ext>
            </a:extLst>
          </p:cNvPr>
          <p:cNvGrpSpPr/>
          <p:nvPr/>
        </p:nvGrpSpPr>
        <p:grpSpPr>
          <a:xfrm>
            <a:off x="225396" y="4962127"/>
            <a:ext cx="8605717" cy="1040662"/>
            <a:chOff x="7109086" y="973067"/>
            <a:chExt cx="11474289" cy="1102045"/>
          </a:xfrm>
        </p:grpSpPr>
        <p:sp>
          <p:nvSpPr>
            <p:cNvPr id="26" name="Rectangle: Rounded Corners 25">
              <a:extLst>
                <a:ext uri="{FF2B5EF4-FFF2-40B4-BE49-F238E27FC236}">
                  <a16:creationId xmlns:a16="http://schemas.microsoft.com/office/drawing/2014/main" id="{7CABC13B-18FB-D17D-A46A-B000EA1B2385}"/>
                </a:ext>
              </a:extLst>
            </p:cNvPr>
            <p:cNvSpPr/>
            <p:nvPr/>
          </p:nvSpPr>
          <p:spPr>
            <a:xfrm>
              <a:off x="7340609" y="1171960"/>
              <a:ext cx="11242765" cy="710237"/>
            </a:xfrm>
            <a:prstGeom prst="roundRect">
              <a:avLst>
                <a:gd name="adj" fmla="val 9923"/>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p>
          </p:txBody>
        </p:sp>
        <p:sp>
          <p:nvSpPr>
            <p:cNvPr id="27" name="Rectangle: Rounded Corners 26">
              <a:extLst>
                <a:ext uri="{FF2B5EF4-FFF2-40B4-BE49-F238E27FC236}">
                  <a16:creationId xmlns:a16="http://schemas.microsoft.com/office/drawing/2014/main" id="{9566C348-24E5-BFF6-6876-F13954E9C3F2}"/>
                </a:ext>
              </a:extLst>
            </p:cNvPr>
            <p:cNvSpPr/>
            <p:nvPr/>
          </p:nvSpPr>
          <p:spPr>
            <a:xfrm>
              <a:off x="7109086" y="973067"/>
              <a:ext cx="11474289" cy="832472"/>
            </a:xfrm>
            <a:prstGeom prst="roundRect">
              <a:avLst>
                <a:gd name="adj" fmla="val 50000"/>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p>
          </p:txBody>
        </p:sp>
        <p:grpSp>
          <p:nvGrpSpPr>
            <p:cNvPr id="30" name="Group 29">
              <a:extLst>
                <a:ext uri="{FF2B5EF4-FFF2-40B4-BE49-F238E27FC236}">
                  <a16:creationId xmlns:a16="http://schemas.microsoft.com/office/drawing/2014/main" id="{E6E85718-548F-44EB-3686-169F65306B78}"/>
                </a:ext>
              </a:extLst>
            </p:cNvPr>
            <p:cNvGrpSpPr/>
            <p:nvPr/>
          </p:nvGrpSpPr>
          <p:grpSpPr>
            <a:xfrm>
              <a:off x="7183217" y="1026218"/>
              <a:ext cx="11016464" cy="1048894"/>
              <a:chOff x="5579640" y="2790019"/>
              <a:chExt cx="11016464" cy="1048894"/>
            </a:xfrm>
          </p:grpSpPr>
          <p:grpSp>
            <p:nvGrpSpPr>
              <p:cNvPr id="31" name="Group 30">
                <a:extLst>
                  <a:ext uri="{FF2B5EF4-FFF2-40B4-BE49-F238E27FC236}">
                    <a16:creationId xmlns:a16="http://schemas.microsoft.com/office/drawing/2014/main" id="{E0C3A730-2914-DAAA-3477-A1265C047092}"/>
                  </a:ext>
                </a:extLst>
              </p:cNvPr>
              <p:cNvGrpSpPr/>
              <p:nvPr/>
            </p:nvGrpSpPr>
            <p:grpSpPr>
              <a:xfrm>
                <a:off x="6089321" y="2790019"/>
                <a:ext cx="10506783" cy="1048894"/>
                <a:chOff x="6064709" y="2605799"/>
                <a:chExt cx="10506783" cy="1048894"/>
              </a:xfrm>
            </p:grpSpPr>
            <p:sp>
              <p:nvSpPr>
                <p:cNvPr id="34" name="Title 1">
                  <a:extLst>
                    <a:ext uri="{FF2B5EF4-FFF2-40B4-BE49-F238E27FC236}">
                      <a16:creationId xmlns:a16="http://schemas.microsoft.com/office/drawing/2014/main" id="{99F31749-51EC-2C4D-0F4A-BDB7BD1333F5}"/>
                    </a:ext>
                  </a:extLst>
                </p:cNvPr>
                <p:cNvSpPr txBox="1">
                  <a:spLocks/>
                </p:cNvSpPr>
                <p:nvPr/>
              </p:nvSpPr>
              <p:spPr>
                <a:xfrm>
                  <a:off x="6086998" y="2605799"/>
                  <a:ext cx="4732197" cy="304974"/>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r>
                    <a:rPr lang="en-AU" sz="1200" b="1" dirty="0">
                      <a:solidFill>
                        <a:srgbClr val="002F65"/>
                      </a:solidFill>
                      <a:latin typeface="Arial"/>
                      <a:ea typeface="Open Sans"/>
                      <a:cs typeface="Arial"/>
                    </a:rPr>
                    <a:t>Progression through rank:</a:t>
                  </a:r>
                  <a:endParaRPr lang="en-US" sz="1200" b="1" baseline="2000" dirty="0">
                    <a:solidFill>
                      <a:srgbClr val="002F65"/>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69C40B3-FEE8-1BF8-DA24-E0E76153F206}"/>
                    </a:ext>
                  </a:extLst>
                </p:cNvPr>
                <p:cNvSpPr txBox="1"/>
                <p:nvPr/>
              </p:nvSpPr>
              <p:spPr>
                <a:xfrm>
                  <a:off x="6064709" y="2792919"/>
                  <a:ext cx="10506783" cy="861774"/>
                </a:xfrm>
                <a:prstGeom prst="rect">
                  <a:avLst/>
                </a:prstGeom>
                <a:noFill/>
              </p:spPr>
              <p:txBody>
                <a:bodyPr wrap="square" rtlCol="0">
                  <a:spAutoFit/>
                </a:bodyPr>
                <a:lstStyle/>
                <a:p>
                  <a:r>
                    <a:rPr lang="en-AU" sz="1200" dirty="0">
                      <a:solidFill>
                        <a:srgbClr val="002F65"/>
                      </a:solidFill>
                      <a:latin typeface="Arial"/>
                      <a:ea typeface="Open Sans"/>
                      <a:cs typeface="Arial"/>
                    </a:rPr>
                    <a:t>Fixed timeframes for promotion will remain but there will be an alternate avenue to facilitate the recognition of an adult's suitability for promotion in quicker time as demonstrated via evidence collected across the 70-20-10 and captured in your logbook.</a:t>
                  </a:r>
                  <a:endParaRPr lang="en-US" sz="1200" dirty="0">
                    <a:solidFill>
                      <a:srgbClr val="002F65"/>
                    </a:solidFill>
                    <a:latin typeface="Arial"/>
                    <a:ea typeface="Open Sans"/>
                    <a:cs typeface="Arial"/>
                  </a:endParaRPr>
                </a:p>
              </p:txBody>
            </p:sp>
          </p:grpSp>
          <p:sp>
            <p:nvSpPr>
              <p:cNvPr id="33" name="Oval 32">
                <a:extLst>
                  <a:ext uri="{FF2B5EF4-FFF2-40B4-BE49-F238E27FC236}">
                    <a16:creationId xmlns:a16="http://schemas.microsoft.com/office/drawing/2014/main" id="{A199271D-677A-AEA6-B54F-701F1C2A0651}"/>
                  </a:ext>
                </a:extLst>
              </p:cNvPr>
              <p:cNvSpPr/>
              <p:nvPr/>
            </p:nvSpPr>
            <p:spPr>
              <a:xfrm>
                <a:off x="5579640" y="2798277"/>
                <a:ext cx="457838" cy="4578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200"/>
              </a:p>
            </p:txBody>
          </p:sp>
        </p:grpSp>
      </p:grpSp>
      <p:pic>
        <p:nvPicPr>
          <p:cNvPr id="36" name="Graphic 35" descr="Checkmark with solid fill">
            <a:extLst>
              <a:ext uri="{FF2B5EF4-FFF2-40B4-BE49-F238E27FC236}">
                <a16:creationId xmlns:a16="http://schemas.microsoft.com/office/drawing/2014/main" id="{D0EA21F0-F44C-D67E-7003-8727C23C9A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7566" y="3608274"/>
            <a:ext cx="265634" cy="491833"/>
          </a:xfrm>
          <a:prstGeom prst="rect">
            <a:avLst/>
          </a:prstGeom>
        </p:spPr>
      </p:pic>
      <p:pic>
        <p:nvPicPr>
          <p:cNvPr id="37" name="Graphic 36" descr="Checkmark with solid fill">
            <a:extLst>
              <a:ext uri="{FF2B5EF4-FFF2-40B4-BE49-F238E27FC236}">
                <a16:creationId xmlns:a16="http://schemas.microsoft.com/office/drawing/2014/main" id="{E94C8FF5-AAFF-43E3-0DD8-17C68A4F0B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3460" y="4280913"/>
            <a:ext cx="265634" cy="491833"/>
          </a:xfrm>
          <a:prstGeom prst="rect">
            <a:avLst/>
          </a:prstGeom>
        </p:spPr>
      </p:pic>
      <p:pic>
        <p:nvPicPr>
          <p:cNvPr id="38" name="Graphic 37" descr="Checkmark with solid fill">
            <a:extLst>
              <a:ext uri="{FF2B5EF4-FFF2-40B4-BE49-F238E27FC236}">
                <a16:creationId xmlns:a16="http://schemas.microsoft.com/office/drawing/2014/main" id="{B78655A7-3D7D-A7E9-DD16-EAA3BE38D4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1198" y="5035255"/>
            <a:ext cx="265634" cy="491833"/>
          </a:xfrm>
          <a:prstGeom prst="rect">
            <a:avLst/>
          </a:prstGeom>
        </p:spPr>
      </p:pic>
    </p:spTree>
    <p:extLst>
      <p:ext uri="{BB962C8B-B14F-4D97-AF65-F5344CB8AC3E}">
        <p14:creationId xmlns:p14="http://schemas.microsoft.com/office/powerpoint/2010/main" val="180706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1C918891-DF8B-95F0-0C0B-4E0269F15F5E}"/>
              </a:ext>
            </a:extLst>
          </p:cNvPr>
          <p:cNvGrpSpPr/>
          <p:nvPr/>
        </p:nvGrpSpPr>
        <p:grpSpPr>
          <a:xfrm>
            <a:off x="623677" y="3028304"/>
            <a:ext cx="2467518" cy="2284388"/>
            <a:chOff x="178426" y="3552643"/>
            <a:chExt cx="3290025" cy="2527145"/>
          </a:xfrm>
        </p:grpSpPr>
        <p:grpSp>
          <p:nvGrpSpPr>
            <p:cNvPr id="2" name="Group 1">
              <a:extLst>
                <a:ext uri="{FF2B5EF4-FFF2-40B4-BE49-F238E27FC236}">
                  <a16:creationId xmlns:a16="http://schemas.microsoft.com/office/drawing/2014/main" id="{066C46AD-E897-A461-8BDA-0C4CFC81DC3B}"/>
                </a:ext>
              </a:extLst>
            </p:cNvPr>
            <p:cNvGrpSpPr/>
            <p:nvPr/>
          </p:nvGrpSpPr>
          <p:grpSpPr>
            <a:xfrm>
              <a:off x="266751" y="3677280"/>
              <a:ext cx="837288" cy="2402508"/>
              <a:chOff x="563734" y="1549569"/>
              <a:chExt cx="807866" cy="4925658"/>
            </a:xfrm>
          </p:grpSpPr>
          <p:sp>
            <p:nvSpPr>
              <p:cNvPr id="3" name="Rectangle 2">
                <a:extLst>
                  <a:ext uri="{FF2B5EF4-FFF2-40B4-BE49-F238E27FC236}">
                    <a16:creationId xmlns:a16="http://schemas.microsoft.com/office/drawing/2014/main" id="{AB93B075-5C2B-1D09-8C84-5FBCDF92BD7A}"/>
                  </a:ext>
                </a:extLst>
              </p:cNvPr>
              <p:cNvSpPr/>
              <p:nvPr/>
            </p:nvSpPr>
            <p:spPr>
              <a:xfrm rot="16200000">
                <a:off x="-1320557" y="3807240"/>
                <a:ext cx="4178898" cy="410316"/>
              </a:xfrm>
              <a:prstGeom prst="rect">
                <a:avLst/>
              </a:prstGeom>
              <a:solidFill>
                <a:schemeClr val="bg1"/>
              </a:solidFill>
              <a:ln>
                <a:noFill/>
              </a:ln>
              <a:effectLst>
                <a:outerShdw blurRad="508000" dist="127000" dir="105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9618AE8E-16A3-F7ED-957F-B1C2A14B6A95}"/>
                  </a:ext>
                </a:extLst>
              </p:cNvPr>
              <p:cNvSpPr/>
              <p:nvPr/>
            </p:nvSpPr>
            <p:spPr>
              <a:xfrm rot="16200000">
                <a:off x="-1495162" y="3608465"/>
                <a:ext cx="4925658" cy="80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9" name="Rectangle: Top Corners Rounded 18">
              <a:extLst>
                <a:ext uri="{FF2B5EF4-FFF2-40B4-BE49-F238E27FC236}">
                  <a16:creationId xmlns:a16="http://schemas.microsoft.com/office/drawing/2014/main" id="{248ACA45-B85D-485C-3D90-07120028403C}"/>
                </a:ext>
              </a:extLst>
            </p:cNvPr>
            <p:cNvSpPr/>
            <p:nvPr/>
          </p:nvSpPr>
          <p:spPr>
            <a:xfrm rot="5400000">
              <a:off x="1619447" y="2199946"/>
              <a:ext cx="454488" cy="3159881"/>
            </a:xfrm>
            <a:prstGeom prst="round2SameRect">
              <a:avLst>
                <a:gd name="adj1" fmla="val 5000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C17BCCB8-FEB3-ED3C-F2B1-579AAF50A202}"/>
                </a:ext>
              </a:extLst>
            </p:cNvPr>
            <p:cNvSpPr txBox="1"/>
            <p:nvPr/>
          </p:nvSpPr>
          <p:spPr>
            <a:xfrm>
              <a:off x="428081" y="4152886"/>
              <a:ext cx="2054054" cy="602018"/>
            </a:xfrm>
            <a:prstGeom prst="rect">
              <a:avLst/>
            </a:prstGeom>
            <a:noFill/>
          </p:spPr>
          <p:txBody>
            <a:bodyPr wrap="square" lIns="0" tIns="0" rIns="0" bIns="0" rtlCol="0">
              <a:spAutoFit/>
            </a:bodyPr>
            <a:lstStyle/>
            <a:p>
              <a:pPr marL="128588" indent="-128588">
                <a:lnSpc>
                  <a:spcPct val="110000"/>
                </a:lnSpc>
                <a:spcAft>
                  <a:spcPts val="225"/>
                </a:spcAft>
                <a:buFont typeface="Arial" panose="020B0604020202020204" pitchFamily="34" charset="0"/>
                <a:buChar char="•"/>
                <a:defRPr/>
              </a:pPr>
              <a:r>
                <a:rPr lang="en-GB" sz="1100" dirty="0">
                  <a:solidFill>
                    <a:schemeClr val="tx1">
                      <a:lumMod val="95000"/>
                      <a:lumOff val="5000"/>
                    </a:schemeClr>
                  </a:solidFill>
                  <a:latin typeface="Arial"/>
                </a:rPr>
                <a:t>Establish personal learning and career goals.</a:t>
              </a:r>
            </a:p>
          </p:txBody>
        </p:sp>
        <p:sp>
          <p:nvSpPr>
            <p:cNvPr id="5" name="TextBox 4">
              <a:extLst>
                <a:ext uri="{FF2B5EF4-FFF2-40B4-BE49-F238E27FC236}">
                  <a16:creationId xmlns:a16="http://schemas.microsoft.com/office/drawing/2014/main" id="{4D4245A6-4CBC-9D1C-C5E7-281C112BA092}"/>
                </a:ext>
              </a:extLst>
            </p:cNvPr>
            <p:cNvSpPr txBox="1"/>
            <p:nvPr/>
          </p:nvSpPr>
          <p:spPr>
            <a:xfrm>
              <a:off x="412989" y="4811054"/>
              <a:ext cx="2080289" cy="823969"/>
            </a:xfrm>
            <a:prstGeom prst="rect">
              <a:avLst/>
            </a:prstGeom>
            <a:noFill/>
          </p:spPr>
          <p:txBody>
            <a:bodyPr wrap="square" lIns="0" tIns="0" rIns="0" bIns="0" rtlCol="0">
              <a:spAutoFit/>
            </a:bodyPr>
            <a:lstStyle/>
            <a:p>
              <a:pPr marL="128588" indent="-128588">
                <a:lnSpc>
                  <a:spcPct val="110000"/>
                </a:lnSpc>
                <a:spcAft>
                  <a:spcPts val="225"/>
                </a:spcAft>
                <a:buFont typeface="Arial" panose="020B0604020202020204" pitchFamily="34" charset="0"/>
                <a:buChar char="•"/>
                <a:defRPr/>
              </a:pPr>
              <a:r>
                <a:rPr lang="en-GB" sz="1100" dirty="0">
                  <a:solidFill>
                    <a:schemeClr val="tx1">
                      <a:lumMod val="95000"/>
                      <a:lumOff val="5000"/>
                    </a:schemeClr>
                  </a:solidFill>
                  <a:latin typeface="Arial"/>
                </a:rPr>
                <a:t>Your </a:t>
              </a:r>
              <a:r>
                <a:rPr lang="en-GB" sz="1100" b="1" dirty="0">
                  <a:solidFill>
                    <a:schemeClr val="tx1">
                      <a:lumMod val="95000"/>
                      <a:lumOff val="5000"/>
                    </a:schemeClr>
                  </a:solidFill>
                  <a:latin typeface="Arial"/>
                </a:rPr>
                <a:t>personal buddy </a:t>
              </a:r>
              <a:r>
                <a:rPr lang="en-GB" sz="1100" dirty="0">
                  <a:solidFill>
                    <a:schemeClr val="tx1">
                      <a:lumMod val="95000"/>
                      <a:lumOff val="5000"/>
                    </a:schemeClr>
                  </a:solidFill>
                  <a:latin typeface="Arial"/>
                </a:rPr>
                <a:t>to assist with onboarding. (1</a:t>
              </a:r>
              <a:r>
                <a:rPr lang="en-GB" sz="1100" baseline="30000" dirty="0">
                  <a:solidFill>
                    <a:schemeClr val="tx1">
                      <a:lumMod val="95000"/>
                      <a:lumOff val="5000"/>
                    </a:schemeClr>
                  </a:solidFill>
                  <a:latin typeface="Arial"/>
                </a:rPr>
                <a:t>st</a:t>
              </a:r>
              <a:r>
                <a:rPr lang="en-GB" sz="1100" dirty="0">
                  <a:solidFill>
                    <a:schemeClr val="tx1">
                      <a:lumMod val="95000"/>
                      <a:lumOff val="5000"/>
                    </a:schemeClr>
                  </a:solidFill>
                  <a:latin typeface="Arial"/>
                </a:rPr>
                <a:t> year with the AAFC</a:t>
              </a:r>
              <a:r>
                <a:rPr lang="en-GB" sz="675" dirty="0">
                  <a:solidFill>
                    <a:schemeClr val="tx1">
                      <a:lumMod val="95000"/>
                      <a:lumOff val="5000"/>
                    </a:schemeClr>
                  </a:solidFill>
                  <a:latin typeface="Arial"/>
                </a:rPr>
                <a:t>)</a:t>
              </a:r>
            </a:p>
          </p:txBody>
        </p:sp>
        <p:sp>
          <p:nvSpPr>
            <p:cNvPr id="6" name="TextBox 5">
              <a:extLst>
                <a:ext uri="{FF2B5EF4-FFF2-40B4-BE49-F238E27FC236}">
                  <a16:creationId xmlns:a16="http://schemas.microsoft.com/office/drawing/2014/main" id="{51A8740D-663A-44C0-02D4-75123BB0E81C}"/>
                </a:ext>
              </a:extLst>
            </p:cNvPr>
            <p:cNvSpPr txBox="1"/>
            <p:nvPr/>
          </p:nvSpPr>
          <p:spPr>
            <a:xfrm>
              <a:off x="178426" y="3582253"/>
              <a:ext cx="3290025" cy="450141"/>
            </a:xfrm>
            <a:prstGeom prst="round2SameRect">
              <a:avLst>
                <a:gd name="adj1" fmla="val 0"/>
                <a:gd name="adj2" fmla="val 0"/>
              </a:avLst>
            </a:prstGeom>
            <a:no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b"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solidFill>
                    <a:schemeClr val="bg1"/>
                  </a:solidFill>
                </a:rPr>
                <a:t>Supported Onboarding &amp; Goal Setting</a:t>
              </a:r>
            </a:p>
          </p:txBody>
        </p:sp>
      </p:grpSp>
      <p:grpSp>
        <p:nvGrpSpPr>
          <p:cNvPr id="82" name="Group 81">
            <a:extLst>
              <a:ext uri="{FF2B5EF4-FFF2-40B4-BE49-F238E27FC236}">
                <a16:creationId xmlns:a16="http://schemas.microsoft.com/office/drawing/2014/main" id="{527E813A-7EFF-D98F-A7B1-739141574905}"/>
              </a:ext>
            </a:extLst>
          </p:cNvPr>
          <p:cNvGrpSpPr/>
          <p:nvPr/>
        </p:nvGrpSpPr>
        <p:grpSpPr>
          <a:xfrm>
            <a:off x="3206313" y="1196752"/>
            <a:ext cx="2313506" cy="3541255"/>
            <a:chOff x="3834759" y="2004499"/>
            <a:chExt cx="3084675" cy="2963293"/>
          </a:xfrm>
        </p:grpSpPr>
        <p:grpSp>
          <p:nvGrpSpPr>
            <p:cNvPr id="23" name="Group 22">
              <a:extLst>
                <a:ext uri="{FF2B5EF4-FFF2-40B4-BE49-F238E27FC236}">
                  <a16:creationId xmlns:a16="http://schemas.microsoft.com/office/drawing/2014/main" id="{A288D0BA-CE44-ADE1-D3D8-3CF2056A6342}"/>
                </a:ext>
              </a:extLst>
            </p:cNvPr>
            <p:cNvGrpSpPr/>
            <p:nvPr/>
          </p:nvGrpSpPr>
          <p:grpSpPr>
            <a:xfrm>
              <a:off x="3834759" y="2175974"/>
              <a:ext cx="837288" cy="2791818"/>
              <a:chOff x="563734" y="1549569"/>
              <a:chExt cx="807866" cy="4925658"/>
            </a:xfrm>
          </p:grpSpPr>
          <p:sp>
            <p:nvSpPr>
              <p:cNvPr id="24" name="Rectangle 23">
                <a:extLst>
                  <a:ext uri="{FF2B5EF4-FFF2-40B4-BE49-F238E27FC236}">
                    <a16:creationId xmlns:a16="http://schemas.microsoft.com/office/drawing/2014/main" id="{2139E8BF-6196-077F-8FCE-A594494C05C2}"/>
                  </a:ext>
                </a:extLst>
              </p:cNvPr>
              <p:cNvSpPr/>
              <p:nvPr/>
            </p:nvSpPr>
            <p:spPr>
              <a:xfrm rot="16200000">
                <a:off x="-1320557" y="3807240"/>
                <a:ext cx="4178898" cy="410316"/>
              </a:xfrm>
              <a:prstGeom prst="rect">
                <a:avLst/>
              </a:prstGeom>
              <a:solidFill>
                <a:schemeClr val="bg1"/>
              </a:solidFill>
              <a:ln>
                <a:noFill/>
              </a:ln>
              <a:effectLst>
                <a:outerShdw blurRad="508000" dist="127000" dir="105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74F2510A-BBD9-B291-6844-45F3F5547A1E}"/>
                  </a:ext>
                </a:extLst>
              </p:cNvPr>
              <p:cNvSpPr/>
              <p:nvPr/>
            </p:nvSpPr>
            <p:spPr>
              <a:xfrm rot="16200000">
                <a:off x="-1495162" y="3608465"/>
                <a:ext cx="4925658" cy="80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Rectangle: Top Corners Rounded 27">
              <a:extLst>
                <a:ext uri="{FF2B5EF4-FFF2-40B4-BE49-F238E27FC236}">
                  <a16:creationId xmlns:a16="http://schemas.microsoft.com/office/drawing/2014/main" id="{3BEB7883-41F9-8642-66C1-12127AB7D9AD}"/>
                </a:ext>
              </a:extLst>
            </p:cNvPr>
            <p:cNvSpPr/>
            <p:nvPr/>
          </p:nvSpPr>
          <p:spPr>
            <a:xfrm rot="5400000">
              <a:off x="4840731" y="999785"/>
              <a:ext cx="607085" cy="2616513"/>
            </a:xfrm>
            <a:prstGeom prst="round2SameRect">
              <a:avLst>
                <a:gd name="adj1" fmla="val 5000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32" name="TextBox 31">
              <a:extLst>
                <a:ext uri="{FF2B5EF4-FFF2-40B4-BE49-F238E27FC236}">
                  <a16:creationId xmlns:a16="http://schemas.microsoft.com/office/drawing/2014/main" id="{D1FFD7B0-0742-5E09-2B94-694F855B4F09}"/>
                </a:ext>
              </a:extLst>
            </p:cNvPr>
            <p:cNvSpPr txBox="1"/>
            <p:nvPr/>
          </p:nvSpPr>
          <p:spPr>
            <a:xfrm>
              <a:off x="3867011" y="2233794"/>
              <a:ext cx="2473031" cy="266801"/>
            </a:xfrm>
            <a:prstGeom prst="round2SameRect">
              <a:avLst>
                <a:gd name="adj1" fmla="val 49164"/>
                <a:gd name="adj2" fmla="val 0"/>
              </a:avLst>
            </a:prstGeom>
            <a:no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b"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solidFill>
                    <a:schemeClr val="bg1"/>
                  </a:solidFill>
                </a:rPr>
                <a:t>Multiple Avenues for Learning</a:t>
              </a:r>
            </a:p>
          </p:txBody>
        </p:sp>
        <p:sp>
          <p:nvSpPr>
            <p:cNvPr id="38" name="TextBox 37">
              <a:extLst>
                <a:ext uri="{FF2B5EF4-FFF2-40B4-BE49-F238E27FC236}">
                  <a16:creationId xmlns:a16="http://schemas.microsoft.com/office/drawing/2014/main" id="{1BF49F83-CCAE-8A9A-C202-584FAE652F3A}"/>
                </a:ext>
              </a:extLst>
            </p:cNvPr>
            <p:cNvSpPr txBox="1"/>
            <p:nvPr/>
          </p:nvSpPr>
          <p:spPr>
            <a:xfrm>
              <a:off x="3926819" y="4382336"/>
              <a:ext cx="2396103" cy="418651"/>
            </a:xfrm>
            <a:prstGeom prst="round2SameRect">
              <a:avLst>
                <a:gd name="adj1" fmla="val 0"/>
                <a:gd name="adj2" fmla="val 0"/>
              </a:avLst>
            </a:prstGeom>
            <a:no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t"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685800" eaLnBrk="1" fontAlgn="auto" hangingPunct="1">
                <a:spcBef>
                  <a:spcPts val="0"/>
                </a:spcBef>
                <a:spcAft>
                  <a:spcPts val="0"/>
                </a:spcAft>
                <a:defRPr/>
              </a:pPr>
              <a:r>
                <a:rPr lang="en-AU" sz="1100" kern="0" dirty="0">
                  <a:solidFill>
                    <a:schemeClr val="tx1">
                      <a:lumMod val="95000"/>
                      <a:lumOff val="5000"/>
                    </a:schemeClr>
                  </a:solidFill>
                  <a:latin typeface="Arial" panose="020B0604020202020204" pitchFamily="34" charset="0"/>
                  <a:cs typeface="Arial" panose="020B0604020202020204" pitchFamily="34" charset="0"/>
                </a:rPr>
                <a:t>Emphasis on flexibility of delivery to accommodate busy roles.</a:t>
              </a:r>
            </a:p>
          </p:txBody>
        </p:sp>
        <p:sp>
          <p:nvSpPr>
            <p:cNvPr id="40" name="TextBox 39">
              <a:extLst>
                <a:ext uri="{FF2B5EF4-FFF2-40B4-BE49-F238E27FC236}">
                  <a16:creationId xmlns:a16="http://schemas.microsoft.com/office/drawing/2014/main" id="{F3201CA9-F37A-58AB-75C1-98ADD1B10FF5}"/>
                </a:ext>
              </a:extLst>
            </p:cNvPr>
            <p:cNvSpPr txBox="1"/>
            <p:nvPr/>
          </p:nvSpPr>
          <p:spPr>
            <a:xfrm>
              <a:off x="4060315" y="2661793"/>
              <a:ext cx="2859119" cy="1240814"/>
            </a:xfrm>
            <a:prstGeom prst="rect">
              <a:avLst/>
            </a:prstGeom>
            <a:noFill/>
          </p:spPr>
          <p:txBody>
            <a:bodyPr wrap="square" lIns="0" tIns="0" rIns="0" bIns="0" rtlCol="0">
              <a:spAutoFit/>
            </a:bodyPr>
            <a:lstStyle/>
            <a:p>
              <a:pPr>
                <a:lnSpc>
                  <a:spcPct val="110000"/>
                </a:lnSpc>
                <a:spcAft>
                  <a:spcPts val="225"/>
                </a:spcAft>
                <a:defRPr/>
              </a:pPr>
              <a:r>
                <a:rPr lang="en-AU" sz="1100" dirty="0">
                  <a:solidFill>
                    <a:schemeClr val="tx1">
                      <a:lumMod val="95000"/>
                      <a:lumOff val="5000"/>
                    </a:schemeClr>
                  </a:solidFill>
                  <a:latin typeface="Arial"/>
                </a:rPr>
                <a:t>Access the </a:t>
              </a:r>
              <a:r>
                <a:rPr lang="en-AU" sz="1100" b="1" dirty="0">
                  <a:solidFill>
                    <a:schemeClr val="tx1">
                      <a:lumMod val="95000"/>
                      <a:lumOff val="5000"/>
                    </a:schemeClr>
                  </a:solidFill>
                  <a:latin typeface="Arial"/>
                </a:rPr>
                <a:t>Position Profile </a:t>
              </a:r>
              <a:r>
                <a:rPr lang="en-AU" sz="1100" dirty="0">
                  <a:solidFill>
                    <a:schemeClr val="tx1">
                      <a:lumMod val="95000"/>
                      <a:lumOff val="5000"/>
                    </a:schemeClr>
                  </a:solidFill>
                  <a:latin typeface="Arial"/>
                </a:rPr>
                <a:t>and </a:t>
              </a:r>
              <a:r>
                <a:rPr lang="en-AU" sz="1100" b="1" dirty="0">
                  <a:solidFill>
                    <a:schemeClr val="tx1">
                      <a:lumMod val="95000"/>
                      <a:lumOff val="5000"/>
                    </a:schemeClr>
                  </a:solidFill>
                  <a:latin typeface="Arial"/>
                </a:rPr>
                <a:t>Rank Profile </a:t>
              </a:r>
              <a:r>
                <a:rPr lang="en-AU" sz="1100" dirty="0">
                  <a:solidFill>
                    <a:schemeClr val="tx1">
                      <a:lumMod val="95000"/>
                      <a:lumOff val="5000"/>
                    </a:schemeClr>
                  </a:solidFill>
                  <a:latin typeface="Arial"/>
                </a:rPr>
                <a:t>documents which reflect your career goals.</a:t>
              </a:r>
            </a:p>
            <a:p>
              <a:pPr>
                <a:spcAft>
                  <a:spcPts val="225"/>
                </a:spcAft>
                <a:defRPr/>
              </a:pPr>
              <a:r>
                <a:rPr lang="en-AU" sz="1100" dirty="0">
                  <a:solidFill>
                    <a:schemeClr val="tx1">
                      <a:lumMod val="95000"/>
                      <a:lumOff val="5000"/>
                    </a:schemeClr>
                  </a:solidFill>
                  <a:latin typeface="Arial"/>
                </a:rPr>
                <a:t>From here, you will have lists of topics and information available on the Learning Hub to help you shape your personal learning plan.</a:t>
              </a:r>
              <a:endParaRPr lang="en-GB" sz="1100" dirty="0">
                <a:solidFill>
                  <a:schemeClr val="tx1">
                    <a:lumMod val="95000"/>
                    <a:lumOff val="5000"/>
                  </a:schemeClr>
                </a:solidFill>
                <a:latin typeface="Arial"/>
              </a:endParaRPr>
            </a:p>
          </p:txBody>
        </p:sp>
        <p:sp>
          <p:nvSpPr>
            <p:cNvPr id="41" name="TextBox 40">
              <a:extLst>
                <a:ext uri="{FF2B5EF4-FFF2-40B4-BE49-F238E27FC236}">
                  <a16:creationId xmlns:a16="http://schemas.microsoft.com/office/drawing/2014/main" id="{5B44CB98-12E2-2B2D-DED1-50E3C944CE7C}"/>
                </a:ext>
              </a:extLst>
            </p:cNvPr>
            <p:cNvSpPr txBox="1"/>
            <p:nvPr/>
          </p:nvSpPr>
          <p:spPr>
            <a:xfrm>
              <a:off x="4189144" y="3769159"/>
              <a:ext cx="2559243" cy="579476"/>
            </a:xfrm>
            <a:prstGeom prst="rect">
              <a:avLst/>
            </a:prstGeom>
            <a:noFill/>
          </p:spPr>
          <p:txBody>
            <a:bodyPr wrap="square" lIns="0" tIns="0" rIns="0" bIns="0" rtlCol="0">
              <a:spAutoFit/>
            </a:bodyPr>
            <a:lstStyle/>
            <a:p>
              <a:pPr marL="128588" indent="-128588">
                <a:spcAft>
                  <a:spcPts val="225"/>
                </a:spcAft>
                <a:buFont typeface="Arial" panose="020B0604020202020204" pitchFamily="34" charset="0"/>
                <a:buChar char="•"/>
                <a:defRPr/>
              </a:pPr>
              <a:r>
                <a:rPr lang="en-GB" sz="1000" b="1" dirty="0">
                  <a:solidFill>
                    <a:schemeClr val="tx1">
                      <a:lumMod val="95000"/>
                      <a:lumOff val="5000"/>
                    </a:schemeClr>
                  </a:solidFill>
                  <a:latin typeface="Arial"/>
                </a:rPr>
                <a:t>Self-directed</a:t>
              </a:r>
            </a:p>
            <a:p>
              <a:pPr marL="128588" indent="-128588">
                <a:spcAft>
                  <a:spcPts val="225"/>
                </a:spcAft>
                <a:buFont typeface="Arial" panose="020B0604020202020204" pitchFamily="34" charset="0"/>
                <a:buChar char="•"/>
                <a:defRPr/>
              </a:pPr>
              <a:r>
                <a:rPr lang="en-GB" sz="1000" b="1" dirty="0">
                  <a:solidFill>
                    <a:schemeClr val="tx1">
                      <a:lumMod val="95000"/>
                      <a:lumOff val="5000"/>
                    </a:schemeClr>
                  </a:solidFill>
                  <a:latin typeface="Arial"/>
                </a:rPr>
                <a:t>On the job training</a:t>
              </a:r>
            </a:p>
            <a:p>
              <a:pPr marL="128588" indent="-128588">
                <a:spcAft>
                  <a:spcPts val="225"/>
                </a:spcAft>
                <a:buFont typeface="Arial" panose="020B0604020202020204" pitchFamily="34" charset="0"/>
                <a:buChar char="•"/>
                <a:defRPr/>
              </a:pPr>
              <a:r>
                <a:rPr lang="en-GB" sz="1000" b="1" dirty="0">
                  <a:solidFill>
                    <a:schemeClr val="tx1">
                      <a:lumMod val="95000"/>
                      <a:lumOff val="5000"/>
                    </a:schemeClr>
                  </a:solidFill>
                  <a:latin typeface="Arial"/>
                </a:rPr>
                <a:t>Role specific training</a:t>
              </a:r>
            </a:p>
            <a:p>
              <a:pPr marL="128588" indent="-128588">
                <a:spcAft>
                  <a:spcPts val="225"/>
                </a:spcAft>
                <a:buFont typeface="Arial" panose="020B0604020202020204" pitchFamily="34" charset="0"/>
                <a:buChar char="•"/>
                <a:defRPr/>
              </a:pPr>
              <a:r>
                <a:rPr lang="en-GB" sz="1000" b="1" dirty="0">
                  <a:solidFill>
                    <a:schemeClr val="tx1">
                      <a:lumMod val="95000"/>
                      <a:lumOff val="5000"/>
                    </a:schemeClr>
                  </a:solidFill>
                  <a:latin typeface="Arial"/>
                </a:rPr>
                <a:t>Staff training weekends</a:t>
              </a:r>
            </a:p>
          </p:txBody>
        </p:sp>
      </p:grpSp>
      <p:grpSp>
        <p:nvGrpSpPr>
          <p:cNvPr id="83" name="Group 82">
            <a:extLst>
              <a:ext uri="{FF2B5EF4-FFF2-40B4-BE49-F238E27FC236}">
                <a16:creationId xmlns:a16="http://schemas.microsoft.com/office/drawing/2014/main" id="{6E84C6E5-5E5D-6F03-4C21-00C5C651C52D}"/>
              </a:ext>
            </a:extLst>
          </p:cNvPr>
          <p:cNvGrpSpPr/>
          <p:nvPr/>
        </p:nvGrpSpPr>
        <p:grpSpPr>
          <a:xfrm>
            <a:off x="5781217" y="1516829"/>
            <a:ext cx="2065916" cy="1936776"/>
            <a:chOff x="7219171" y="916790"/>
            <a:chExt cx="2754555" cy="2582367"/>
          </a:xfrm>
        </p:grpSpPr>
        <p:grpSp>
          <p:nvGrpSpPr>
            <p:cNvPr id="42" name="Group 41">
              <a:extLst>
                <a:ext uri="{FF2B5EF4-FFF2-40B4-BE49-F238E27FC236}">
                  <a16:creationId xmlns:a16="http://schemas.microsoft.com/office/drawing/2014/main" id="{0A0AD980-A0E4-9074-2746-DAA2423A8CB2}"/>
                </a:ext>
              </a:extLst>
            </p:cNvPr>
            <p:cNvGrpSpPr/>
            <p:nvPr/>
          </p:nvGrpSpPr>
          <p:grpSpPr>
            <a:xfrm>
              <a:off x="7219171" y="916790"/>
              <a:ext cx="837288" cy="2144710"/>
              <a:chOff x="563734" y="1549569"/>
              <a:chExt cx="807866" cy="4925658"/>
            </a:xfrm>
          </p:grpSpPr>
          <p:sp>
            <p:nvSpPr>
              <p:cNvPr id="45" name="Rectangle 44">
                <a:extLst>
                  <a:ext uri="{FF2B5EF4-FFF2-40B4-BE49-F238E27FC236}">
                    <a16:creationId xmlns:a16="http://schemas.microsoft.com/office/drawing/2014/main" id="{043A216A-CB2B-168E-E071-849C6AC583FE}"/>
                  </a:ext>
                </a:extLst>
              </p:cNvPr>
              <p:cNvSpPr/>
              <p:nvPr/>
            </p:nvSpPr>
            <p:spPr>
              <a:xfrm rot="16200000">
                <a:off x="-1320557" y="3807240"/>
                <a:ext cx="4178898" cy="410316"/>
              </a:xfrm>
              <a:prstGeom prst="rect">
                <a:avLst/>
              </a:prstGeom>
              <a:solidFill>
                <a:schemeClr val="bg1"/>
              </a:solidFill>
              <a:ln>
                <a:noFill/>
              </a:ln>
              <a:effectLst>
                <a:outerShdw blurRad="508000" dist="127000" dir="105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5473096F-A97C-333F-FB59-02351D35BE0E}"/>
                  </a:ext>
                </a:extLst>
              </p:cNvPr>
              <p:cNvSpPr/>
              <p:nvPr/>
            </p:nvSpPr>
            <p:spPr>
              <a:xfrm rot="16200000">
                <a:off x="-1495162" y="3608465"/>
                <a:ext cx="4925658" cy="80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0" name="Rectangle: Top Corners Rounded 49">
              <a:extLst>
                <a:ext uri="{FF2B5EF4-FFF2-40B4-BE49-F238E27FC236}">
                  <a16:creationId xmlns:a16="http://schemas.microsoft.com/office/drawing/2014/main" id="{3BE4C64E-69AD-FFE4-00CF-217C2D7876AC}"/>
                </a:ext>
              </a:extLst>
            </p:cNvPr>
            <p:cNvSpPr/>
            <p:nvPr/>
          </p:nvSpPr>
          <p:spPr>
            <a:xfrm rot="5400000">
              <a:off x="8273754" y="-136532"/>
              <a:ext cx="509863" cy="2616508"/>
            </a:xfrm>
            <a:prstGeom prst="round2SameRect">
              <a:avLst>
                <a:gd name="adj1" fmla="val 5000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54" name="TextBox 53">
              <a:extLst>
                <a:ext uri="{FF2B5EF4-FFF2-40B4-BE49-F238E27FC236}">
                  <a16:creationId xmlns:a16="http://schemas.microsoft.com/office/drawing/2014/main" id="{6ED8F6C5-B538-4EDB-1B72-FB3208D97C43}"/>
                </a:ext>
              </a:extLst>
            </p:cNvPr>
            <p:cNvSpPr txBox="1"/>
            <p:nvPr/>
          </p:nvSpPr>
          <p:spPr>
            <a:xfrm>
              <a:off x="7278890" y="1056902"/>
              <a:ext cx="2110866" cy="266801"/>
            </a:xfrm>
            <a:prstGeom prst="round2SameRect">
              <a:avLst>
                <a:gd name="adj1" fmla="val 49164"/>
                <a:gd name="adj2" fmla="val 0"/>
              </a:avLst>
            </a:prstGeom>
            <a:no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b"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000" b="1" i="0" u="none" strike="noStrike" kern="0" cap="none" spc="0" normalizeH="0" baseline="0">
                  <a:ln>
                    <a:noFill/>
                  </a:ln>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200" dirty="0">
                  <a:solidFill>
                    <a:schemeClr val="bg1"/>
                  </a:solidFill>
                </a:rPr>
                <a:t>Career Choice</a:t>
              </a:r>
            </a:p>
          </p:txBody>
        </p:sp>
        <p:sp>
          <p:nvSpPr>
            <p:cNvPr id="56" name="TextBox 55">
              <a:extLst>
                <a:ext uri="{FF2B5EF4-FFF2-40B4-BE49-F238E27FC236}">
                  <a16:creationId xmlns:a16="http://schemas.microsoft.com/office/drawing/2014/main" id="{0BA79E57-1599-BA61-7433-27AD682BFA5B}"/>
                </a:ext>
              </a:extLst>
            </p:cNvPr>
            <p:cNvSpPr txBox="1"/>
            <p:nvPr/>
          </p:nvSpPr>
          <p:spPr>
            <a:xfrm>
              <a:off x="7411511" y="1928611"/>
              <a:ext cx="2525710" cy="229037"/>
            </a:xfrm>
            <a:prstGeom prst="rect">
              <a:avLst/>
            </a:prstGeom>
            <a:noFill/>
          </p:spPr>
          <p:txBody>
            <a:bodyPr wrap="square" lIns="0" tIns="0" rIns="0" bIns="0" rtlCol="0">
              <a:spAutoFit/>
            </a:bodyPr>
            <a:lstStyle/>
            <a:p>
              <a:pPr marL="128588" indent="-128588">
                <a:lnSpc>
                  <a:spcPct val="110000"/>
                </a:lnSpc>
                <a:spcAft>
                  <a:spcPts val="225"/>
                </a:spcAft>
                <a:buFont typeface="Arial" panose="020B0604020202020204" pitchFamily="34" charset="0"/>
                <a:buChar char="•"/>
                <a:defRPr/>
              </a:pPr>
              <a:r>
                <a:rPr lang="en-AU" sz="1100" dirty="0">
                  <a:solidFill>
                    <a:schemeClr val="tx1">
                      <a:lumMod val="95000"/>
                      <a:lumOff val="5000"/>
                    </a:schemeClr>
                  </a:solidFill>
                  <a:latin typeface="Arial"/>
                </a:rPr>
                <a:t>Pursue promotion</a:t>
              </a:r>
            </a:p>
          </p:txBody>
        </p:sp>
        <p:sp>
          <p:nvSpPr>
            <p:cNvPr id="57" name="TextBox 56">
              <a:extLst>
                <a:ext uri="{FF2B5EF4-FFF2-40B4-BE49-F238E27FC236}">
                  <a16:creationId xmlns:a16="http://schemas.microsoft.com/office/drawing/2014/main" id="{59C347EC-1E95-87CB-9A40-A06E18574C3B}"/>
                </a:ext>
              </a:extLst>
            </p:cNvPr>
            <p:cNvSpPr txBox="1"/>
            <p:nvPr/>
          </p:nvSpPr>
          <p:spPr>
            <a:xfrm>
              <a:off x="7414483" y="1596999"/>
              <a:ext cx="2559243" cy="229037"/>
            </a:xfrm>
            <a:prstGeom prst="rect">
              <a:avLst/>
            </a:prstGeom>
            <a:noFill/>
          </p:spPr>
          <p:txBody>
            <a:bodyPr wrap="square" lIns="0" tIns="0" rIns="0" bIns="0" rtlCol="0">
              <a:spAutoFit/>
            </a:bodyPr>
            <a:lstStyle/>
            <a:p>
              <a:pPr marL="128588" indent="-128588">
                <a:lnSpc>
                  <a:spcPct val="110000"/>
                </a:lnSpc>
                <a:spcAft>
                  <a:spcPts val="225"/>
                </a:spcAft>
                <a:buFont typeface="Arial" panose="020B0604020202020204" pitchFamily="34" charset="0"/>
                <a:buChar char="•"/>
                <a:defRPr/>
              </a:pPr>
              <a:r>
                <a:rPr lang="en-GB" sz="1100" dirty="0">
                  <a:solidFill>
                    <a:schemeClr val="tx1">
                      <a:lumMod val="95000"/>
                      <a:lumOff val="5000"/>
                    </a:schemeClr>
                  </a:solidFill>
                  <a:latin typeface="Arial"/>
                </a:rPr>
                <a:t>Maintain current rank</a:t>
              </a:r>
            </a:p>
          </p:txBody>
        </p:sp>
        <p:sp>
          <p:nvSpPr>
            <p:cNvPr id="59" name="TextBox 58">
              <a:extLst>
                <a:ext uri="{FF2B5EF4-FFF2-40B4-BE49-F238E27FC236}">
                  <a16:creationId xmlns:a16="http://schemas.microsoft.com/office/drawing/2014/main" id="{D898D8E2-365A-2528-06DB-1F257D6ADCBB}"/>
                </a:ext>
              </a:extLst>
            </p:cNvPr>
            <p:cNvSpPr txBox="1"/>
            <p:nvPr/>
          </p:nvSpPr>
          <p:spPr>
            <a:xfrm>
              <a:off x="7411511" y="2302420"/>
              <a:ext cx="2489083" cy="1196737"/>
            </a:xfrm>
            <a:prstGeom prst="rect">
              <a:avLst/>
            </a:prstGeom>
            <a:noFill/>
          </p:spPr>
          <p:txBody>
            <a:bodyPr wrap="square" lIns="0" tIns="0" rIns="0" bIns="0" rtlCol="0">
              <a:spAutoFit/>
            </a:bodyPr>
            <a:lstStyle>
              <a:defPPr>
                <a:defRPr lang="en-US"/>
              </a:defPPr>
              <a:lvl1pPr marL="171450" indent="-171450">
                <a:lnSpc>
                  <a:spcPct val="110000"/>
                </a:lnSpc>
                <a:spcAft>
                  <a:spcPts val="300"/>
                </a:spcAft>
                <a:buFont typeface="Arial" panose="020B0604020202020204" pitchFamily="34" charset="0"/>
                <a:buChar char="•"/>
                <a:defRPr sz="900">
                  <a:solidFill>
                    <a:schemeClr val="tx1">
                      <a:lumMod val="95000"/>
                      <a:lumOff val="5000"/>
                    </a:schemeClr>
                  </a:solidFill>
                  <a:latin typeface="Arial"/>
                </a:defRPr>
              </a:lvl1pPr>
            </a:lstStyle>
            <a:p>
              <a:r>
                <a:rPr lang="en-AU" sz="1100" b="1" dirty="0"/>
                <a:t>Adult </a:t>
              </a:r>
              <a:r>
                <a:rPr lang="en-AU" sz="1100" b="1" dirty="0" smtClean="0"/>
                <a:t>Member Appraisal (AMA) </a:t>
              </a:r>
              <a:r>
                <a:rPr lang="en-AU" sz="1100" dirty="0" smtClean="0"/>
                <a:t>– acknowledge </a:t>
              </a:r>
              <a:r>
                <a:rPr lang="en-AU" sz="1100" dirty="0"/>
                <a:t>growth and/or support rank progression. </a:t>
              </a:r>
            </a:p>
            <a:p>
              <a:endParaRPr lang="en-AU" sz="675" dirty="0"/>
            </a:p>
          </p:txBody>
        </p:sp>
      </p:grpSp>
      <p:sp>
        <p:nvSpPr>
          <p:cNvPr id="60" name="Title 1">
            <a:extLst>
              <a:ext uri="{FF2B5EF4-FFF2-40B4-BE49-F238E27FC236}">
                <a16:creationId xmlns:a16="http://schemas.microsoft.com/office/drawing/2014/main" id="{D4BF6689-20AE-3394-FF92-D88C910C396C}"/>
              </a:ext>
            </a:extLst>
          </p:cNvPr>
          <p:cNvSpPr txBox="1">
            <a:spLocks/>
          </p:cNvSpPr>
          <p:nvPr/>
        </p:nvSpPr>
        <p:spPr>
          <a:xfrm>
            <a:off x="414342" y="1633615"/>
            <a:ext cx="2651815"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AU" sz="2400" dirty="0">
                <a:solidFill>
                  <a:srgbClr val="002F65"/>
                </a:solidFill>
              </a:rPr>
              <a:t>Performance and Personal Growth (PPG) Journey</a:t>
            </a:r>
            <a:endParaRPr lang="en-US" sz="2400" dirty="0">
              <a:solidFill>
                <a:srgbClr val="002F65"/>
              </a:solidFill>
            </a:endParaRPr>
          </a:p>
        </p:txBody>
      </p:sp>
      <p:sp>
        <p:nvSpPr>
          <p:cNvPr id="68" name="Shape 3428">
            <a:extLst>
              <a:ext uri="{FF2B5EF4-FFF2-40B4-BE49-F238E27FC236}">
                <a16:creationId xmlns:a16="http://schemas.microsoft.com/office/drawing/2014/main" id="{30DA2685-9BE8-2C4C-1A8E-408B0FC0D8F4}"/>
              </a:ext>
            </a:extLst>
          </p:cNvPr>
          <p:cNvSpPr/>
          <p:nvPr/>
        </p:nvSpPr>
        <p:spPr>
          <a:xfrm>
            <a:off x="6989720" y="4201656"/>
            <a:ext cx="2020291" cy="1276471"/>
          </a:xfrm>
          <a:prstGeom prst="roundRect">
            <a:avLst/>
          </a:prstGeom>
          <a:solidFill>
            <a:srgbClr val="262626"/>
          </a:solidFill>
          <a:ln w="38100">
            <a:solidFill>
              <a:schemeClr val="accent1"/>
            </a:solidFill>
          </a:ln>
        </p:spPr>
        <p:txBody>
          <a:bodyPr lIns="0" tIns="0" rIns="0" bIns="0" anchor="t" anchorCtr="0">
            <a:noAutofit/>
          </a:bodyPr>
          <a:lstStyle/>
          <a:p>
            <a:endParaRPr sz="1050">
              <a:solidFill>
                <a:schemeClr val="dk1"/>
              </a:solidFill>
              <a:latin typeface="Calibri"/>
              <a:ea typeface="Calibri"/>
              <a:cs typeface="Calibri"/>
              <a:sym typeface="Calibri"/>
            </a:endParaRPr>
          </a:p>
        </p:txBody>
      </p:sp>
      <p:sp>
        <p:nvSpPr>
          <p:cNvPr id="72" name="TextBox 71">
            <a:extLst>
              <a:ext uri="{FF2B5EF4-FFF2-40B4-BE49-F238E27FC236}">
                <a16:creationId xmlns:a16="http://schemas.microsoft.com/office/drawing/2014/main" id="{D81946F8-412F-D0E5-C028-0C7E61C4E425}"/>
              </a:ext>
            </a:extLst>
          </p:cNvPr>
          <p:cNvSpPr txBox="1"/>
          <p:nvPr/>
        </p:nvSpPr>
        <p:spPr>
          <a:xfrm>
            <a:off x="7126563" y="4363309"/>
            <a:ext cx="1788898" cy="977575"/>
          </a:xfrm>
          <a:prstGeom prst="rect">
            <a:avLst/>
          </a:prstGeom>
          <a:noFill/>
        </p:spPr>
        <p:txBody>
          <a:bodyPr wrap="square" lIns="0" tIns="0" rIns="0" bIns="0" rtlCol="0">
            <a:spAutoFit/>
          </a:bodyPr>
          <a:lstStyle/>
          <a:p>
            <a:pPr>
              <a:lnSpc>
                <a:spcPct val="110000"/>
              </a:lnSpc>
              <a:spcAft>
                <a:spcPts val="225"/>
              </a:spcAft>
              <a:defRPr/>
            </a:pPr>
            <a:r>
              <a:rPr lang="en-AU" sz="825" b="1" dirty="0">
                <a:solidFill>
                  <a:schemeClr val="bg1"/>
                </a:solidFill>
                <a:cs typeface="Arial" panose="020B0604020202020204" pitchFamily="34" charset="0"/>
              </a:rPr>
              <a:t>Your logbook is designed to support your PPG journey. The logbook provides you the opportunity to capture evidence, conversations and roles, to demonstrate growth and readiness for promotion. </a:t>
            </a:r>
          </a:p>
        </p:txBody>
      </p:sp>
      <p:pic>
        <p:nvPicPr>
          <p:cNvPr id="75" name="Graphic 74">
            <a:extLst>
              <a:ext uri="{FF2B5EF4-FFF2-40B4-BE49-F238E27FC236}">
                <a16:creationId xmlns:a16="http://schemas.microsoft.com/office/drawing/2014/main" id="{5F84C702-9DEE-613B-C887-A309EE438E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269957" y="5755885"/>
            <a:ext cx="1671637" cy="155403"/>
          </a:xfrm>
          <a:prstGeom prst="rect">
            <a:avLst/>
          </a:prstGeom>
        </p:spPr>
      </p:pic>
      <p:grpSp>
        <p:nvGrpSpPr>
          <p:cNvPr id="9" name="Group 8">
            <a:extLst>
              <a:ext uri="{FF2B5EF4-FFF2-40B4-BE49-F238E27FC236}">
                <a16:creationId xmlns:a16="http://schemas.microsoft.com/office/drawing/2014/main" id="{2C5415DD-D97B-4947-9B97-94CCA8F84740}"/>
              </a:ext>
            </a:extLst>
          </p:cNvPr>
          <p:cNvGrpSpPr/>
          <p:nvPr/>
        </p:nvGrpSpPr>
        <p:grpSpPr>
          <a:xfrm>
            <a:off x="0" y="2794364"/>
            <a:ext cx="9129077" cy="3326027"/>
            <a:chOff x="14924" y="637712"/>
            <a:chExt cx="9129077" cy="4505791"/>
          </a:xfrm>
        </p:grpSpPr>
        <p:sp>
          <p:nvSpPr>
            <p:cNvPr id="39" name="Freeform 4">
              <a:extLst>
                <a:ext uri="{FF2B5EF4-FFF2-40B4-BE49-F238E27FC236}">
                  <a16:creationId xmlns:a16="http://schemas.microsoft.com/office/drawing/2014/main" id="{D4ABF55F-6323-48B9-AB14-3BB025A0B40B}"/>
                </a:ext>
              </a:extLst>
            </p:cNvPr>
            <p:cNvSpPr>
              <a:spLocks/>
            </p:cNvSpPr>
            <p:nvPr/>
          </p:nvSpPr>
          <p:spPr bwMode="auto">
            <a:xfrm flipH="1">
              <a:off x="14924" y="637712"/>
              <a:ext cx="9129077" cy="4505791"/>
            </a:xfrm>
            <a:custGeom>
              <a:avLst/>
              <a:gdLst>
                <a:gd name="connsiteX0" fmla="*/ 0 w 9129077"/>
                <a:gd name="connsiteY0" fmla="*/ 131918 h 4505791"/>
                <a:gd name="connsiteX1" fmla="*/ 0 w 9129077"/>
                <a:gd name="connsiteY1" fmla="*/ 163668 h 4505791"/>
                <a:gd name="connsiteX2" fmla="*/ 33936 w 9129077"/>
                <a:gd name="connsiteY2" fmla="*/ 164157 h 4505791"/>
                <a:gd name="connsiteX3" fmla="*/ 245652 w 9129077"/>
                <a:gd name="connsiteY3" fmla="*/ 168969 h 4505791"/>
                <a:gd name="connsiteX4" fmla="*/ 410453 w 9129077"/>
                <a:gd name="connsiteY4" fmla="*/ 179194 h 4505791"/>
                <a:gd name="connsiteX5" fmla="*/ 536160 w 9129077"/>
                <a:gd name="connsiteY5" fmla="*/ 200247 h 4505791"/>
                <a:gd name="connsiteX6" fmla="*/ 631191 w 9129077"/>
                <a:gd name="connsiteY6" fmla="*/ 237539 h 4505791"/>
                <a:gd name="connsiteX7" fmla="*/ 682917 w 9129077"/>
                <a:gd name="connsiteY7" fmla="*/ 285057 h 4505791"/>
                <a:gd name="connsiteX8" fmla="*/ 676301 w 9129077"/>
                <a:gd name="connsiteY8" fmla="*/ 336785 h 4505791"/>
                <a:gd name="connsiteX9" fmla="*/ 619162 w 9129077"/>
                <a:gd name="connsiteY9" fmla="*/ 397535 h 4505791"/>
                <a:gd name="connsiteX10" fmla="*/ 518717 w 9129077"/>
                <a:gd name="connsiteY10" fmla="*/ 473925 h 4505791"/>
                <a:gd name="connsiteX11" fmla="*/ 454962 w 9129077"/>
                <a:gd name="connsiteY11" fmla="*/ 520841 h 4505791"/>
                <a:gd name="connsiteX12" fmla="*/ 391206 w 9129077"/>
                <a:gd name="connsiteY12" fmla="*/ 572569 h 4505791"/>
                <a:gd name="connsiteX13" fmla="*/ 332864 w 9129077"/>
                <a:gd name="connsiteY13" fmla="*/ 627906 h 4505791"/>
                <a:gd name="connsiteX14" fmla="*/ 286552 w 9129077"/>
                <a:gd name="connsiteY14" fmla="*/ 688656 h 4505791"/>
                <a:gd name="connsiteX15" fmla="*/ 257080 w 9129077"/>
                <a:gd name="connsiteY15" fmla="*/ 760835 h 4505791"/>
                <a:gd name="connsiteX16" fmla="*/ 260087 w 9129077"/>
                <a:gd name="connsiteY16" fmla="*/ 833014 h 4505791"/>
                <a:gd name="connsiteX17" fmla="*/ 298581 w 9129077"/>
                <a:gd name="connsiteY17" fmla="*/ 905193 h 4505791"/>
                <a:gd name="connsiteX18" fmla="*/ 373764 w 9129077"/>
                <a:gd name="connsiteY18" fmla="*/ 976770 h 4505791"/>
                <a:gd name="connsiteX19" fmla="*/ 481426 w 9129077"/>
                <a:gd name="connsiteY19" fmla="*/ 1044137 h 4505791"/>
                <a:gd name="connsiteX20" fmla="*/ 617959 w 9129077"/>
                <a:gd name="connsiteY20" fmla="*/ 1101880 h 4505791"/>
                <a:gd name="connsiteX21" fmla="*/ 783362 w 9129077"/>
                <a:gd name="connsiteY21" fmla="*/ 1148796 h 4505791"/>
                <a:gd name="connsiteX22" fmla="*/ 979440 w 9129077"/>
                <a:gd name="connsiteY22" fmla="*/ 1184886 h 4505791"/>
                <a:gd name="connsiteX23" fmla="*/ 1162286 w 9129077"/>
                <a:gd name="connsiteY23" fmla="*/ 1206539 h 4505791"/>
                <a:gd name="connsiteX24" fmla="*/ 1347537 w 9129077"/>
                <a:gd name="connsiteY24" fmla="*/ 1219772 h 4505791"/>
                <a:gd name="connsiteX25" fmla="*/ 1530383 w 9129077"/>
                <a:gd name="connsiteY25" fmla="*/ 1227591 h 4505791"/>
                <a:gd name="connsiteX26" fmla="*/ 1706011 w 9129077"/>
                <a:gd name="connsiteY26" fmla="*/ 1233005 h 4505791"/>
                <a:gd name="connsiteX27" fmla="*/ 2003736 w 9129077"/>
                <a:gd name="connsiteY27" fmla="*/ 1243230 h 4505791"/>
                <a:gd name="connsiteX28" fmla="*/ 2240714 w 9129077"/>
                <a:gd name="connsiteY28" fmla="*/ 1263681 h 4505791"/>
                <a:gd name="connsiteX29" fmla="*/ 2433784 w 9129077"/>
                <a:gd name="connsiteY29" fmla="*/ 1303981 h 4505791"/>
                <a:gd name="connsiteX30" fmla="*/ 2600992 w 9129077"/>
                <a:gd name="connsiteY30" fmla="*/ 1376160 h 4505791"/>
                <a:gd name="connsiteX31" fmla="*/ 2717676 w 9129077"/>
                <a:gd name="connsiteY31" fmla="*/ 1468789 h 4505791"/>
                <a:gd name="connsiteX32" fmla="*/ 2756771 w 9129077"/>
                <a:gd name="connsiteY32" fmla="*/ 1569238 h 4505791"/>
                <a:gd name="connsiteX33" fmla="*/ 2732713 w 9129077"/>
                <a:gd name="connsiteY33" fmla="*/ 1689536 h 4505791"/>
                <a:gd name="connsiteX34" fmla="*/ 2661138 w 9129077"/>
                <a:gd name="connsiteY34" fmla="*/ 1843517 h 4505791"/>
                <a:gd name="connsiteX35" fmla="*/ 2613623 w 9129077"/>
                <a:gd name="connsiteY35" fmla="*/ 1939756 h 4505791"/>
                <a:gd name="connsiteX36" fmla="*/ 2569114 w 9129077"/>
                <a:gd name="connsiteY36" fmla="*/ 2046220 h 4505791"/>
                <a:gd name="connsiteX37" fmla="*/ 2536034 w 9129077"/>
                <a:gd name="connsiteY37" fmla="*/ 2163510 h 4505791"/>
                <a:gd name="connsiteX38" fmla="*/ 2524606 w 9129077"/>
                <a:gd name="connsiteY38" fmla="*/ 2291627 h 4505791"/>
                <a:gd name="connsiteX39" fmla="*/ 2551672 w 9129077"/>
                <a:gd name="connsiteY39" fmla="*/ 2450421 h 4505791"/>
                <a:gd name="connsiteX40" fmla="*/ 2627456 w 9129077"/>
                <a:gd name="connsiteY40" fmla="*/ 2611620 h 4505791"/>
                <a:gd name="connsiteX41" fmla="*/ 2758576 w 9129077"/>
                <a:gd name="connsiteY41" fmla="*/ 2775225 h 4505791"/>
                <a:gd name="connsiteX42" fmla="*/ 2949241 w 9129077"/>
                <a:gd name="connsiteY42" fmla="*/ 2943041 h 4505791"/>
                <a:gd name="connsiteX43" fmla="*/ 3191030 w 9129077"/>
                <a:gd name="connsiteY43" fmla="*/ 3104241 h 4505791"/>
                <a:gd name="connsiteX44" fmla="*/ 3470711 w 9129077"/>
                <a:gd name="connsiteY44" fmla="*/ 3244989 h 4505791"/>
                <a:gd name="connsiteX45" fmla="*/ 3790090 w 9129077"/>
                <a:gd name="connsiteY45" fmla="*/ 3362881 h 4505791"/>
                <a:gd name="connsiteX46" fmla="*/ 4148563 w 9129077"/>
                <a:gd name="connsiteY46" fmla="*/ 3454909 h 4505791"/>
                <a:gd name="connsiteX47" fmla="*/ 4470348 w 9129077"/>
                <a:gd name="connsiteY47" fmla="*/ 3510848 h 4505791"/>
                <a:gd name="connsiteX48" fmla="*/ 4787320 w 9129077"/>
                <a:gd name="connsiteY48" fmla="*/ 3547539 h 4505791"/>
                <a:gd name="connsiteX49" fmla="*/ 5094068 w 9129077"/>
                <a:gd name="connsiteY49" fmla="*/ 3569794 h 4505791"/>
                <a:gd name="connsiteX50" fmla="*/ 5386380 w 9129077"/>
                <a:gd name="connsiteY50" fmla="*/ 3585433 h 4505791"/>
                <a:gd name="connsiteX51" fmla="*/ 5884393 w 9129077"/>
                <a:gd name="connsiteY51" fmla="*/ 3616108 h 4505791"/>
                <a:gd name="connsiteX52" fmla="*/ 6303615 w 9129077"/>
                <a:gd name="connsiteY52" fmla="*/ 3670844 h 4505791"/>
                <a:gd name="connsiteX53" fmla="*/ 6687350 w 9129077"/>
                <a:gd name="connsiteY53" fmla="*/ 3777909 h 4505791"/>
                <a:gd name="connsiteX54" fmla="*/ 7087926 w 9129077"/>
                <a:gd name="connsiteY54" fmla="*/ 3970386 h 4505791"/>
                <a:gd name="connsiteX55" fmla="*/ 7450610 w 9129077"/>
                <a:gd name="connsiteY55" fmla="*/ 4222410 h 4505791"/>
                <a:gd name="connsiteX56" fmla="*/ 7706233 w 9129077"/>
                <a:gd name="connsiteY56" fmla="*/ 4502103 h 4505791"/>
                <a:gd name="connsiteX57" fmla="*/ 7708542 w 9129077"/>
                <a:gd name="connsiteY57" fmla="*/ 4505791 h 4505791"/>
                <a:gd name="connsiteX58" fmla="*/ 7972339 w 9129077"/>
                <a:gd name="connsiteY58" fmla="*/ 4505791 h 4505791"/>
                <a:gd name="connsiteX59" fmla="*/ 7971479 w 9129077"/>
                <a:gd name="connsiteY59" fmla="*/ 4504509 h 4505791"/>
                <a:gd name="connsiteX60" fmla="*/ 7818707 w 9129077"/>
                <a:gd name="connsiteY60" fmla="*/ 4326468 h 4505791"/>
                <a:gd name="connsiteX61" fmla="*/ 7643681 w 9129077"/>
                <a:gd name="connsiteY61" fmla="*/ 4165269 h 4505791"/>
                <a:gd name="connsiteX62" fmla="*/ 7442791 w 9129077"/>
                <a:gd name="connsiteY62" fmla="*/ 4016700 h 4505791"/>
                <a:gd name="connsiteX63" fmla="*/ 7216038 w 9129077"/>
                <a:gd name="connsiteY63" fmla="*/ 3877155 h 4505791"/>
                <a:gd name="connsiteX64" fmla="*/ 6979662 w 9129077"/>
                <a:gd name="connsiteY64" fmla="*/ 3755053 h 4505791"/>
                <a:gd name="connsiteX65" fmla="*/ 6751105 w 9129077"/>
                <a:gd name="connsiteY65" fmla="*/ 3658815 h 4505791"/>
                <a:gd name="connsiteX66" fmla="*/ 6523751 w 9129077"/>
                <a:gd name="connsiteY66" fmla="*/ 3584831 h 4505791"/>
                <a:gd name="connsiteX67" fmla="*/ 6291585 w 9129077"/>
                <a:gd name="connsiteY67" fmla="*/ 3530095 h 4505791"/>
                <a:gd name="connsiteX68" fmla="*/ 6069044 w 9129077"/>
                <a:gd name="connsiteY68" fmla="*/ 3494608 h 4505791"/>
                <a:gd name="connsiteX69" fmla="*/ 5837479 w 9129077"/>
                <a:gd name="connsiteY69" fmla="*/ 3470548 h 4505791"/>
                <a:gd name="connsiteX70" fmla="*/ 5590277 w 9129077"/>
                <a:gd name="connsiteY70" fmla="*/ 3453104 h 4505791"/>
                <a:gd name="connsiteX71" fmla="*/ 5324429 w 9129077"/>
                <a:gd name="connsiteY71" fmla="*/ 3439270 h 4505791"/>
                <a:gd name="connsiteX72" fmla="*/ 4770479 w 9129077"/>
                <a:gd name="connsiteY72" fmla="*/ 3405587 h 4505791"/>
                <a:gd name="connsiteX73" fmla="*/ 4185253 w 9129077"/>
                <a:gd name="connsiteY73" fmla="*/ 3323784 h 4505791"/>
                <a:gd name="connsiteX74" fmla="*/ 3612056 w 9129077"/>
                <a:gd name="connsiteY74" fmla="*/ 3155367 h 4505791"/>
                <a:gd name="connsiteX75" fmla="*/ 3104419 w 9129077"/>
                <a:gd name="connsiteY75" fmla="*/ 2876276 h 4505791"/>
                <a:gd name="connsiteX76" fmla="*/ 2795265 w 9129077"/>
                <a:gd name="connsiteY76" fmla="*/ 2561697 h 4505791"/>
                <a:gd name="connsiteX77" fmla="*/ 2705647 w 9129077"/>
                <a:gd name="connsiteY77" fmla="*/ 2291026 h 4505791"/>
                <a:gd name="connsiteX78" fmla="*/ 2739930 w 9129077"/>
                <a:gd name="connsiteY78" fmla="*/ 2060655 h 4505791"/>
                <a:gd name="connsiteX79" fmla="*/ 2821730 w 9129077"/>
                <a:gd name="connsiteY79" fmla="*/ 1866975 h 4505791"/>
                <a:gd name="connsiteX80" fmla="*/ 2861427 w 9129077"/>
                <a:gd name="connsiteY80" fmla="*/ 1780361 h 4505791"/>
                <a:gd name="connsiteX81" fmla="*/ 2891500 w 9129077"/>
                <a:gd name="connsiteY81" fmla="*/ 1702769 h 4505791"/>
                <a:gd name="connsiteX82" fmla="*/ 2908942 w 9129077"/>
                <a:gd name="connsiteY82" fmla="*/ 1633597 h 4505791"/>
                <a:gd name="connsiteX83" fmla="*/ 2910747 w 9129077"/>
                <a:gd name="connsiteY83" fmla="*/ 1569238 h 4505791"/>
                <a:gd name="connsiteX84" fmla="*/ 2893906 w 9129077"/>
                <a:gd name="connsiteY84" fmla="*/ 1506081 h 4505791"/>
                <a:gd name="connsiteX85" fmla="*/ 2856013 w 9129077"/>
                <a:gd name="connsiteY85" fmla="*/ 1447135 h 4505791"/>
                <a:gd name="connsiteX86" fmla="*/ 2796468 w 9129077"/>
                <a:gd name="connsiteY86" fmla="*/ 1392400 h 4505791"/>
                <a:gd name="connsiteX87" fmla="*/ 2715872 w 9129077"/>
                <a:gd name="connsiteY87" fmla="*/ 1340070 h 4505791"/>
                <a:gd name="connsiteX88" fmla="*/ 2622645 w 9129077"/>
                <a:gd name="connsiteY88" fmla="*/ 1294357 h 4505791"/>
                <a:gd name="connsiteX89" fmla="*/ 2521598 w 9129077"/>
                <a:gd name="connsiteY89" fmla="*/ 1257666 h 4505791"/>
                <a:gd name="connsiteX90" fmla="*/ 2410929 w 9129077"/>
                <a:gd name="connsiteY90" fmla="*/ 1229396 h 4505791"/>
                <a:gd name="connsiteX91" fmla="*/ 2288230 w 9129077"/>
                <a:gd name="connsiteY91" fmla="*/ 1208344 h 4505791"/>
                <a:gd name="connsiteX92" fmla="*/ 2164328 w 9129077"/>
                <a:gd name="connsiteY92" fmla="*/ 1195111 h 4505791"/>
                <a:gd name="connsiteX93" fmla="*/ 2028998 w 9129077"/>
                <a:gd name="connsiteY93" fmla="*/ 1185487 h 4505791"/>
                <a:gd name="connsiteX94" fmla="*/ 1881639 w 9129077"/>
                <a:gd name="connsiteY94" fmla="*/ 1179472 h 4505791"/>
                <a:gd name="connsiteX95" fmla="*/ 1720446 w 9129077"/>
                <a:gd name="connsiteY95" fmla="*/ 1175262 h 4505791"/>
                <a:gd name="connsiteX96" fmla="*/ 1385430 w 9129077"/>
                <a:gd name="connsiteY96" fmla="*/ 1163232 h 4505791"/>
                <a:gd name="connsiteX97" fmla="*/ 1045000 w 9129077"/>
                <a:gd name="connsiteY97" fmla="*/ 1131955 h 4505791"/>
                <a:gd name="connsiteX98" fmla="*/ 735245 w 9129077"/>
                <a:gd name="connsiteY98" fmla="*/ 1063986 h 4505791"/>
                <a:gd name="connsiteX99" fmla="*/ 494057 w 9129077"/>
                <a:gd name="connsiteY99" fmla="*/ 947297 h 4505791"/>
                <a:gd name="connsiteX100" fmla="*/ 385793 w 9129077"/>
                <a:gd name="connsiteY100" fmla="*/ 810157 h 4505791"/>
                <a:gd name="connsiteX101" fmla="*/ 408048 w 9129077"/>
                <a:gd name="connsiteY101" fmla="*/ 687454 h 4505791"/>
                <a:gd name="connsiteX102" fmla="*/ 503681 w 9129077"/>
                <a:gd name="connsiteY102" fmla="*/ 578584 h 4505791"/>
                <a:gd name="connsiteX103" fmla="*/ 622169 w 9129077"/>
                <a:gd name="connsiteY103" fmla="*/ 484751 h 4505791"/>
                <a:gd name="connsiteX104" fmla="*/ 678106 w 9129077"/>
                <a:gd name="connsiteY104" fmla="*/ 442045 h 4505791"/>
                <a:gd name="connsiteX105" fmla="*/ 725020 w 9129077"/>
                <a:gd name="connsiteY105" fmla="*/ 403550 h 4505791"/>
                <a:gd name="connsiteX106" fmla="*/ 761108 w 9129077"/>
                <a:gd name="connsiteY106" fmla="*/ 368664 h 4505791"/>
                <a:gd name="connsiteX107" fmla="*/ 785167 w 9129077"/>
                <a:gd name="connsiteY107" fmla="*/ 336183 h 4505791"/>
                <a:gd name="connsiteX108" fmla="*/ 794790 w 9129077"/>
                <a:gd name="connsiteY108" fmla="*/ 303703 h 4505791"/>
                <a:gd name="connsiteX109" fmla="*/ 788174 w 9129077"/>
                <a:gd name="connsiteY109" fmla="*/ 273628 h 4505791"/>
                <a:gd name="connsiteX110" fmla="*/ 765318 w 9129077"/>
                <a:gd name="connsiteY110" fmla="*/ 245358 h 4505791"/>
                <a:gd name="connsiteX111" fmla="*/ 726223 w 9129077"/>
                <a:gd name="connsiteY111" fmla="*/ 218291 h 4505791"/>
                <a:gd name="connsiteX112" fmla="*/ 675098 w 9129077"/>
                <a:gd name="connsiteY112" fmla="*/ 194232 h 4505791"/>
                <a:gd name="connsiteX113" fmla="*/ 614350 w 9129077"/>
                <a:gd name="connsiteY113" fmla="*/ 174984 h 4505791"/>
                <a:gd name="connsiteX114" fmla="*/ 544580 w 9129077"/>
                <a:gd name="connsiteY114" fmla="*/ 160548 h 4505791"/>
                <a:gd name="connsiteX115" fmla="*/ 463382 w 9129077"/>
                <a:gd name="connsiteY115" fmla="*/ 149722 h 4505791"/>
                <a:gd name="connsiteX116" fmla="*/ 377373 w 9129077"/>
                <a:gd name="connsiteY116" fmla="*/ 142504 h 4505791"/>
                <a:gd name="connsiteX117" fmla="*/ 282943 w 9129077"/>
                <a:gd name="connsiteY117" fmla="*/ 138293 h 4505791"/>
                <a:gd name="connsiteX118" fmla="*/ 177686 w 9129077"/>
                <a:gd name="connsiteY118" fmla="*/ 135285 h 4505791"/>
                <a:gd name="connsiteX119" fmla="*/ 62205 w 9129077"/>
                <a:gd name="connsiteY119" fmla="*/ 133481 h 4505791"/>
                <a:gd name="connsiteX120" fmla="*/ 0 w 9129077"/>
                <a:gd name="connsiteY120" fmla="*/ 0 h 4505791"/>
                <a:gd name="connsiteX121" fmla="*/ 0 w 9129077"/>
                <a:gd name="connsiteY121" fmla="*/ 28811 h 4505791"/>
                <a:gd name="connsiteX122" fmla="*/ 40552 w 9129077"/>
                <a:gd name="connsiteY122" fmla="*/ 30025 h 4505791"/>
                <a:gd name="connsiteX123" fmla="*/ 151222 w 9129077"/>
                <a:gd name="connsiteY123" fmla="*/ 31829 h 4505791"/>
                <a:gd name="connsiteX124" fmla="*/ 384590 w 9129077"/>
                <a:gd name="connsiteY124" fmla="*/ 36641 h 4505791"/>
                <a:gd name="connsiteX125" fmla="*/ 623372 w 9129077"/>
                <a:gd name="connsiteY125" fmla="*/ 51678 h 4505791"/>
                <a:gd name="connsiteX126" fmla="*/ 848321 w 9129077"/>
                <a:gd name="connsiteY126" fmla="*/ 87166 h 4505791"/>
                <a:gd name="connsiteX127" fmla="*/ 1041391 w 9129077"/>
                <a:gd name="connsiteY127" fmla="*/ 155135 h 4505791"/>
                <a:gd name="connsiteX128" fmla="*/ 1149655 w 9129077"/>
                <a:gd name="connsiteY128" fmla="*/ 245960 h 4505791"/>
                <a:gd name="connsiteX129" fmla="*/ 1153264 w 9129077"/>
                <a:gd name="connsiteY129" fmla="*/ 339191 h 4505791"/>
                <a:gd name="connsiteX130" fmla="*/ 1084095 w 9129077"/>
                <a:gd name="connsiteY130" fmla="*/ 433023 h 4505791"/>
                <a:gd name="connsiteX131" fmla="*/ 980042 w 9129077"/>
                <a:gd name="connsiteY131" fmla="*/ 523848 h 4505791"/>
                <a:gd name="connsiteX132" fmla="*/ 926511 w 9129077"/>
                <a:gd name="connsiteY132" fmla="*/ 568960 h 4505791"/>
                <a:gd name="connsiteX133" fmla="*/ 880198 w 9129077"/>
                <a:gd name="connsiteY133" fmla="*/ 611666 h 4505791"/>
                <a:gd name="connsiteX134" fmla="*/ 842907 w 9129077"/>
                <a:gd name="connsiteY134" fmla="*/ 652567 h 4505791"/>
                <a:gd name="connsiteX135" fmla="*/ 817044 w 9129077"/>
                <a:gd name="connsiteY135" fmla="*/ 691664 h 4505791"/>
                <a:gd name="connsiteX136" fmla="*/ 805617 w 9129077"/>
                <a:gd name="connsiteY136" fmla="*/ 733167 h 4505791"/>
                <a:gd name="connsiteX137" fmla="*/ 813436 w 9129077"/>
                <a:gd name="connsiteY137" fmla="*/ 772865 h 4505791"/>
                <a:gd name="connsiteX138" fmla="*/ 841103 w 9129077"/>
                <a:gd name="connsiteY138" fmla="*/ 811962 h 4505791"/>
                <a:gd name="connsiteX139" fmla="*/ 889822 w 9129077"/>
                <a:gd name="connsiteY139" fmla="*/ 851059 h 4505791"/>
                <a:gd name="connsiteX140" fmla="*/ 954780 w 9129077"/>
                <a:gd name="connsiteY140" fmla="*/ 887749 h 4505791"/>
                <a:gd name="connsiteX141" fmla="*/ 1032971 w 9129077"/>
                <a:gd name="connsiteY141" fmla="*/ 917824 h 4505791"/>
                <a:gd name="connsiteX142" fmla="*/ 1124995 w 9129077"/>
                <a:gd name="connsiteY142" fmla="*/ 941282 h 4505791"/>
                <a:gd name="connsiteX143" fmla="*/ 1232056 w 9129077"/>
                <a:gd name="connsiteY143" fmla="*/ 959928 h 4505791"/>
                <a:gd name="connsiteX144" fmla="*/ 1345733 w 9129077"/>
                <a:gd name="connsiteY144" fmla="*/ 971357 h 4505791"/>
                <a:gd name="connsiteX145" fmla="*/ 1471439 w 9129077"/>
                <a:gd name="connsiteY145" fmla="*/ 979176 h 4505791"/>
                <a:gd name="connsiteX146" fmla="*/ 1610378 w 9129077"/>
                <a:gd name="connsiteY146" fmla="*/ 984590 h 4505791"/>
                <a:gd name="connsiteX147" fmla="*/ 1763150 w 9129077"/>
                <a:gd name="connsiteY147" fmla="*/ 988800 h 4505791"/>
                <a:gd name="connsiteX148" fmla="*/ 2084934 w 9129077"/>
                <a:gd name="connsiteY148" fmla="*/ 999627 h 4505791"/>
                <a:gd name="connsiteX149" fmla="*/ 2424161 w 9129077"/>
                <a:gd name="connsiteY149" fmla="*/ 1028498 h 4505791"/>
                <a:gd name="connsiteX150" fmla="*/ 2765192 w 9129077"/>
                <a:gd name="connsiteY150" fmla="*/ 1095264 h 4505791"/>
                <a:gd name="connsiteX151" fmla="*/ 3095397 w 9129077"/>
                <a:gd name="connsiteY151" fmla="*/ 1222780 h 4505791"/>
                <a:gd name="connsiteX152" fmla="*/ 3337186 w 9129077"/>
                <a:gd name="connsiteY152" fmla="*/ 1396009 h 4505791"/>
                <a:gd name="connsiteX153" fmla="*/ 3438232 w 9129077"/>
                <a:gd name="connsiteY153" fmla="*/ 1578260 h 4505791"/>
                <a:gd name="connsiteX154" fmla="*/ 3437631 w 9129077"/>
                <a:gd name="connsiteY154" fmla="*/ 1765324 h 4505791"/>
                <a:gd name="connsiteX155" fmla="*/ 3382296 w 9129077"/>
                <a:gd name="connsiteY155" fmla="*/ 1950583 h 4505791"/>
                <a:gd name="connsiteX156" fmla="*/ 3351020 w 9129077"/>
                <a:gd name="connsiteY156" fmla="*/ 2043813 h 4505791"/>
                <a:gd name="connsiteX157" fmla="*/ 3327563 w 9129077"/>
                <a:gd name="connsiteY157" fmla="*/ 2133436 h 4505791"/>
                <a:gd name="connsiteX158" fmla="*/ 3315533 w 9129077"/>
                <a:gd name="connsiteY158" fmla="*/ 2219448 h 4505791"/>
                <a:gd name="connsiteX159" fmla="*/ 3319142 w 9129077"/>
                <a:gd name="connsiteY159" fmla="*/ 2304259 h 4505791"/>
                <a:gd name="connsiteX160" fmla="*/ 3347411 w 9129077"/>
                <a:gd name="connsiteY160" fmla="*/ 2394482 h 4505791"/>
                <a:gd name="connsiteX161" fmla="*/ 3402746 w 9129077"/>
                <a:gd name="connsiteY161" fmla="*/ 2482300 h 4505791"/>
                <a:gd name="connsiteX162" fmla="*/ 3488154 w 9129077"/>
                <a:gd name="connsiteY162" fmla="*/ 2570117 h 4505791"/>
                <a:gd name="connsiteX163" fmla="*/ 3606041 w 9129077"/>
                <a:gd name="connsiteY163" fmla="*/ 2659138 h 4505791"/>
                <a:gd name="connsiteX164" fmla="*/ 3747987 w 9129077"/>
                <a:gd name="connsiteY164" fmla="*/ 2742745 h 4505791"/>
                <a:gd name="connsiteX165" fmla="*/ 3903165 w 9129077"/>
                <a:gd name="connsiteY165" fmla="*/ 2812518 h 4505791"/>
                <a:gd name="connsiteX166" fmla="*/ 4073982 w 9129077"/>
                <a:gd name="connsiteY166" fmla="*/ 2869058 h 4505791"/>
                <a:gd name="connsiteX167" fmla="*/ 4262842 w 9129077"/>
                <a:gd name="connsiteY167" fmla="*/ 2912967 h 4505791"/>
                <a:gd name="connsiteX168" fmla="*/ 4454108 w 9129077"/>
                <a:gd name="connsiteY168" fmla="*/ 2941237 h 4505791"/>
                <a:gd name="connsiteX169" fmla="*/ 4660411 w 9129077"/>
                <a:gd name="connsiteY169" fmla="*/ 2961687 h 4505791"/>
                <a:gd name="connsiteX170" fmla="*/ 4884156 w 9129077"/>
                <a:gd name="connsiteY170" fmla="*/ 2976123 h 4505791"/>
                <a:gd name="connsiteX171" fmla="*/ 5128953 w 9129077"/>
                <a:gd name="connsiteY171" fmla="*/ 2987551 h 4505791"/>
                <a:gd name="connsiteX172" fmla="*/ 5648017 w 9129077"/>
                <a:gd name="connsiteY172" fmla="*/ 3016423 h 4505791"/>
                <a:gd name="connsiteX173" fmla="*/ 6225424 w 9129077"/>
                <a:gd name="connsiteY173" fmla="*/ 3089805 h 4505791"/>
                <a:gd name="connsiteX174" fmla="*/ 6872602 w 9129077"/>
                <a:gd name="connsiteY174" fmla="*/ 3255816 h 4505791"/>
                <a:gd name="connsiteX175" fmla="*/ 7627441 w 9129077"/>
                <a:gd name="connsiteY175" fmla="*/ 3578215 h 4505791"/>
                <a:gd name="connsiteX176" fmla="*/ 8354613 w 9129077"/>
                <a:gd name="connsiteY176" fmla="*/ 4034745 h 4505791"/>
                <a:gd name="connsiteX177" fmla="*/ 8779041 w 9129077"/>
                <a:gd name="connsiteY177" fmla="*/ 4410808 h 4505791"/>
                <a:gd name="connsiteX178" fmla="*/ 8867129 w 9129077"/>
                <a:gd name="connsiteY178" fmla="*/ 4505791 h 4505791"/>
                <a:gd name="connsiteX179" fmla="*/ 9129077 w 9129077"/>
                <a:gd name="connsiteY179" fmla="*/ 4505791 h 4505791"/>
                <a:gd name="connsiteX180" fmla="*/ 9007353 w 9129077"/>
                <a:gd name="connsiteY180" fmla="*/ 4380828 h 4505791"/>
                <a:gd name="connsiteX181" fmla="*/ 8843605 w 9129077"/>
                <a:gd name="connsiteY181" fmla="*/ 4229628 h 4505791"/>
                <a:gd name="connsiteX182" fmla="*/ 8501371 w 9129077"/>
                <a:gd name="connsiteY182" fmla="*/ 3955950 h 4505791"/>
                <a:gd name="connsiteX183" fmla="*/ 8133875 w 9129077"/>
                <a:gd name="connsiteY183" fmla="*/ 3713549 h 4505791"/>
                <a:gd name="connsiteX184" fmla="*/ 7740517 w 9129077"/>
                <a:gd name="connsiteY184" fmla="*/ 3496412 h 4505791"/>
                <a:gd name="connsiteX185" fmla="*/ 7344150 w 9129077"/>
                <a:gd name="connsiteY185" fmla="*/ 3311754 h 4505791"/>
                <a:gd name="connsiteX186" fmla="*/ 6964626 w 9129077"/>
                <a:gd name="connsiteY186" fmla="*/ 3166194 h 4505791"/>
                <a:gd name="connsiteX187" fmla="*/ 6591115 w 9129077"/>
                <a:gd name="connsiteY187" fmla="*/ 3055520 h 4505791"/>
                <a:gd name="connsiteX188" fmla="*/ 6217606 w 9129077"/>
                <a:gd name="connsiteY188" fmla="*/ 2974319 h 4505791"/>
                <a:gd name="connsiteX189" fmla="*/ 5906046 w 9129077"/>
                <a:gd name="connsiteY189" fmla="*/ 2927402 h 4505791"/>
                <a:gd name="connsiteX190" fmla="*/ 5612531 w 9129077"/>
                <a:gd name="connsiteY190" fmla="*/ 2897929 h 4505791"/>
                <a:gd name="connsiteX191" fmla="*/ 5335857 w 9129077"/>
                <a:gd name="connsiteY191" fmla="*/ 2879885 h 4505791"/>
                <a:gd name="connsiteX192" fmla="*/ 5076024 w 9129077"/>
                <a:gd name="connsiteY192" fmla="*/ 2868456 h 4505791"/>
                <a:gd name="connsiteX193" fmla="*/ 4639961 w 9129077"/>
                <a:gd name="connsiteY193" fmla="*/ 2844998 h 4505791"/>
                <a:gd name="connsiteX194" fmla="*/ 4288705 w 9129077"/>
                <a:gd name="connsiteY194" fmla="*/ 2804097 h 4505791"/>
                <a:gd name="connsiteX195" fmla="*/ 3997595 w 9129077"/>
                <a:gd name="connsiteY195" fmla="*/ 2727106 h 4505791"/>
                <a:gd name="connsiteX196" fmla="*/ 3743777 w 9129077"/>
                <a:gd name="connsiteY196" fmla="*/ 2599590 h 4505791"/>
                <a:gd name="connsiteX197" fmla="*/ 3568149 w 9129077"/>
                <a:gd name="connsiteY197" fmla="*/ 2451022 h 4505791"/>
                <a:gd name="connsiteX198" fmla="*/ 3498379 w 9129077"/>
                <a:gd name="connsiteY198" fmla="*/ 2306063 h 4505791"/>
                <a:gd name="connsiteX199" fmla="*/ 3502589 w 9129077"/>
                <a:gd name="connsiteY199" fmla="*/ 2151480 h 4505791"/>
                <a:gd name="connsiteX200" fmla="*/ 3548902 w 9129077"/>
                <a:gd name="connsiteY200" fmla="*/ 1975845 h 4505791"/>
                <a:gd name="connsiteX201" fmla="*/ 3578374 w 9129077"/>
                <a:gd name="connsiteY201" fmla="*/ 1877802 h 4505791"/>
                <a:gd name="connsiteX202" fmla="*/ 3600027 w 9129077"/>
                <a:gd name="connsiteY202" fmla="*/ 1778557 h 4505791"/>
                <a:gd name="connsiteX203" fmla="*/ 3607244 w 9129077"/>
                <a:gd name="connsiteY203" fmla="*/ 1678108 h 4505791"/>
                <a:gd name="connsiteX204" fmla="*/ 3592809 w 9129077"/>
                <a:gd name="connsiteY204" fmla="*/ 1578260 h 4505791"/>
                <a:gd name="connsiteX205" fmla="*/ 3543489 w 9129077"/>
                <a:gd name="connsiteY205" fmla="*/ 1466985 h 4505791"/>
                <a:gd name="connsiteX206" fmla="*/ 3461088 w 9129077"/>
                <a:gd name="connsiteY206" fmla="*/ 1366536 h 4505791"/>
                <a:gd name="connsiteX207" fmla="*/ 3346809 w 9129077"/>
                <a:gd name="connsiteY207" fmla="*/ 1274508 h 4505791"/>
                <a:gd name="connsiteX208" fmla="*/ 3201856 w 9129077"/>
                <a:gd name="connsiteY208" fmla="*/ 1189698 h 4505791"/>
                <a:gd name="connsiteX209" fmla="*/ 3037055 w 9129077"/>
                <a:gd name="connsiteY209" fmla="*/ 1116917 h 4505791"/>
                <a:gd name="connsiteX210" fmla="*/ 2861427 w 9129077"/>
                <a:gd name="connsiteY210" fmla="*/ 1057971 h 4505791"/>
                <a:gd name="connsiteX211" fmla="*/ 2672566 w 9129077"/>
                <a:gd name="connsiteY211" fmla="*/ 1012859 h 4505791"/>
                <a:gd name="connsiteX212" fmla="*/ 2467466 w 9129077"/>
                <a:gd name="connsiteY212" fmla="*/ 979777 h 4505791"/>
                <a:gd name="connsiteX213" fmla="*/ 2286425 w 9129077"/>
                <a:gd name="connsiteY213" fmla="*/ 960530 h 4505791"/>
                <a:gd name="connsiteX214" fmla="*/ 2108993 w 9129077"/>
                <a:gd name="connsiteY214" fmla="*/ 949102 h 4505791"/>
                <a:gd name="connsiteX215" fmla="*/ 1937575 w 9129077"/>
                <a:gd name="connsiteY215" fmla="*/ 942485 h 4505791"/>
                <a:gd name="connsiteX216" fmla="*/ 1773976 w 9129077"/>
                <a:gd name="connsiteY216" fmla="*/ 938275 h 4505791"/>
                <a:gd name="connsiteX217" fmla="*/ 1500309 w 9129077"/>
                <a:gd name="connsiteY217" fmla="*/ 929252 h 4505791"/>
                <a:gd name="connsiteX218" fmla="*/ 1286789 w 9129077"/>
                <a:gd name="connsiteY218" fmla="*/ 912411 h 4505791"/>
                <a:gd name="connsiteX219" fmla="*/ 1123792 w 9129077"/>
                <a:gd name="connsiteY219" fmla="*/ 879930 h 4505791"/>
                <a:gd name="connsiteX220" fmla="*/ 1000491 w 9129077"/>
                <a:gd name="connsiteY220" fmla="*/ 824593 h 4505791"/>
                <a:gd name="connsiteX221" fmla="*/ 933729 w 9129077"/>
                <a:gd name="connsiteY221" fmla="*/ 757828 h 4505791"/>
                <a:gd name="connsiteX222" fmla="*/ 936135 w 9129077"/>
                <a:gd name="connsiteY222" fmla="*/ 691664 h 4505791"/>
                <a:gd name="connsiteX223" fmla="*/ 992071 w 9129077"/>
                <a:gd name="connsiteY223" fmla="*/ 619485 h 4505791"/>
                <a:gd name="connsiteX224" fmla="*/ 1085900 w 9129077"/>
                <a:gd name="connsiteY224" fmla="*/ 535878 h 4505791"/>
                <a:gd name="connsiteX225" fmla="*/ 1141234 w 9129077"/>
                <a:gd name="connsiteY225" fmla="*/ 488360 h 4505791"/>
                <a:gd name="connsiteX226" fmla="*/ 1192960 w 9129077"/>
                <a:gd name="connsiteY226" fmla="*/ 439038 h 4505791"/>
                <a:gd name="connsiteX227" fmla="*/ 1234462 w 9129077"/>
                <a:gd name="connsiteY227" fmla="*/ 389114 h 4505791"/>
                <a:gd name="connsiteX228" fmla="*/ 1262129 w 9129077"/>
                <a:gd name="connsiteY228" fmla="*/ 338589 h 4505791"/>
                <a:gd name="connsiteX229" fmla="*/ 1269347 w 9129077"/>
                <a:gd name="connsiteY229" fmla="*/ 282049 h 4505791"/>
                <a:gd name="connsiteX230" fmla="*/ 1249498 w 9129077"/>
                <a:gd name="connsiteY230" fmla="*/ 229719 h 4505791"/>
                <a:gd name="connsiteX231" fmla="*/ 1202584 w 9129077"/>
                <a:gd name="connsiteY231" fmla="*/ 182202 h 4505791"/>
                <a:gd name="connsiteX232" fmla="*/ 1130408 w 9129077"/>
                <a:gd name="connsiteY232" fmla="*/ 137090 h 4505791"/>
                <a:gd name="connsiteX233" fmla="*/ 1038384 w 9129077"/>
                <a:gd name="connsiteY233" fmla="*/ 97993 h 4505791"/>
                <a:gd name="connsiteX234" fmla="*/ 931924 w 9129077"/>
                <a:gd name="connsiteY234" fmla="*/ 66716 h 4505791"/>
                <a:gd name="connsiteX235" fmla="*/ 810428 w 9129077"/>
                <a:gd name="connsiteY235" fmla="*/ 42656 h 4505791"/>
                <a:gd name="connsiteX236" fmla="*/ 672091 w 9129077"/>
                <a:gd name="connsiteY236" fmla="*/ 25213 h 4505791"/>
                <a:gd name="connsiteX237" fmla="*/ 545783 w 9129077"/>
                <a:gd name="connsiteY237" fmla="*/ 14988 h 4505791"/>
                <a:gd name="connsiteX238" fmla="*/ 419475 w 9129077"/>
                <a:gd name="connsiteY238" fmla="*/ 8973 h 4505791"/>
                <a:gd name="connsiteX239" fmla="*/ 294972 w 9129077"/>
                <a:gd name="connsiteY239" fmla="*/ 5364 h 4505791"/>
                <a:gd name="connsiteX240" fmla="*/ 175882 w 9129077"/>
                <a:gd name="connsiteY240" fmla="*/ 3559 h 4505791"/>
                <a:gd name="connsiteX241" fmla="*/ 69723 w 9129077"/>
                <a:gd name="connsiteY241" fmla="*/ 1905 h 450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9129077" h="4505791">
                  <a:moveTo>
                    <a:pt x="0" y="131918"/>
                  </a:moveTo>
                  <a:lnTo>
                    <a:pt x="0" y="163668"/>
                  </a:lnTo>
                  <a:lnTo>
                    <a:pt x="33936" y="164157"/>
                  </a:lnTo>
                  <a:cubicBezTo>
                    <a:pt x="113329" y="165360"/>
                    <a:pt x="183701" y="167164"/>
                    <a:pt x="245652" y="168969"/>
                  </a:cubicBezTo>
                  <a:cubicBezTo>
                    <a:pt x="308204" y="171375"/>
                    <a:pt x="362336" y="174383"/>
                    <a:pt x="410453" y="179194"/>
                  </a:cubicBezTo>
                  <a:cubicBezTo>
                    <a:pt x="458571" y="184006"/>
                    <a:pt x="500072" y="190623"/>
                    <a:pt x="536160" y="200247"/>
                  </a:cubicBezTo>
                  <a:cubicBezTo>
                    <a:pt x="572849" y="209269"/>
                    <a:pt x="604125" y="221900"/>
                    <a:pt x="631191" y="237539"/>
                  </a:cubicBezTo>
                  <a:cubicBezTo>
                    <a:pt x="659460" y="253779"/>
                    <a:pt x="675700" y="269418"/>
                    <a:pt x="682917" y="285057"/>
                  </a:cubicBezTo>
                  <a:cubicBezTo>
                    <a:pt x="690135" y="301898"/>
                    <a:pt x="687128" y="318740"/>
                    <a:pt x="676301" y="336785"/>
                  </a:cubicBezTo>
                  <a:cubicBezTo>
                    <a:pt x="665475" y="354829"/>
                    <a:pt x="645626" y="375280"/>
                    <a:pt x="619162" y="397535"/>
                  </a:cubicBezTo>
                  <a:cubicBezTo>
                    <a:pt x="592096" y="419790"/>
                    <a:pt x="558414" y="445053"/>
                    <a:pt x="518717" y="473925"/>
                  </a:cubicBezTo>
                  <a:cubicBezTo>
                    <a:pt x="498267" y="488962"/>
                    <a:pt x="476615" y="504600"/>
                    <a:pt x="454962" y="520841"/>
                  </a:cubicBezTo>
                  <a:cubicBezTo>
                    <a:pt x="433309" y="537682"/>
                    <a:pt x="411656" y="554524"/>
                    <a:pt x="391206" y="572569"/>
                  </a:cubicBezTo>
                  <a:cubicBezTo>
                    <a:pt x="370155" y="590614"/>
                    <a:pt x="350307" y="609260"/>
                    <a:pt x="332864" y="627906"/>
                  </a:cubicBezTo>
                  <a:cubicBezTo>
                    <a:pt x="314820" y="647755"/>
                    <a:pt x="298581" y="667604"/>
                    <a:pt x="286552" y="688656"/>
                  </a:cubicBezTo>
                  <a:cubicBezTo>
                    <a:pt x="270913" y="712716"/>
                    <a:pt x="261290" y="737377"/>
                    <a:pt x="257080" y="760835"/>
                  </a:cubicBezTo>
                  <a:cubicBezTo>
                    <a:pt x="252268" y="785496"/>
                    <a:pt x="253471" y="809556"/>
                    <a:pt x="260087" y="833014"/>
                  </a:cubicBezTo>
                  <a:cubicBezTo>
                    <a:pt x="267304" y="857073"/>
                    <a:pt x="279935" y="881133"/>
                    <a:pt x="298581" y="905193"/>
                  </a:cubicBezTo>
                  <a:cubicBezTo>
                    <a:pt x="317226" y="929252"/>
                    <a:pt x="342488" y="952711"/>
                    <a:pt x="373764" y="976770"/>
                  </a:cubicBezTo>
                  <a:cubicBezTo>
                    <a:pt x="405040" y="1000830"/>
                    <a:pt x="441128" y="1023686"/>
                    <a:pt x="481426" y="1044137"/>
                  </a:cubicBezTo>
                  <a:cubicBezTo>
                    <a:pt x="522326" y="1065189"/>
                    <a:pt x="567436" y="1084437"/>
                    <a:pt x="617959" y="1101880"/>
                  </a:cubicBezTo>
                  <a:cubicBezTo>
                    <a:pt x="668482" y="1119323"/>
                    <a:pt x="723817" y="1134962"/>
                    <a:pt x="783362" y="1148796"/>
                  </a:cubicBezTo>
                  <a:cubicBezTo>
                    <a:pt x="844110" y="1162631"/>
                    <a:pt x="909670" y="1174660"/>
                    <a:pt x="979440" y="1184886"/>
                  </a:cubicBezTo>
                  <a:cubicBezTo>
                    <a:pt x="1039587" y="1193908"/>
                    <a:pt x="1100936" y="1200524"/>
                    <a:pt x="1162286" y="1206539"/>
                  </a:cubicBezTo>
                  <a:cubicBezTo>
                    <a:pt x="1224237" y="1211953"/>
                    <a:pt x="1286188" y="1216163"/>
                    <a:pt x="1347537" y="1219772"/>
                  </a:cubicBezTo>
                  <a:cubicBezTo>
                    <a:pt x="1409488" y="1223381"/>
                    <a:pt x="1470236" y="1225787"/>
                    <a:pt x="1530383" y="1227591"/>
                  </a:cubicBezTo>
                  <a:cubicBezTo>
                    <a:pt x="1590529" y="1229998"/>
                    <a:pt x="1649473" y="1231802"/>
                    <a:pt x="1706011" y="1233005"/>
                  </a:cubicBezTo>
                  <a:cubicBezTo>
                    <a:pt x="1817282" y="1236012"/>
                    <a:pt x="1915321" y="1239020"/>
                    <a:pt x="2003736" y="1243230"/>
                  </a:cubicBezTo>
                  <a:cubicBezTo>
                    <a:pt x="2092152" y="1248042"/>
                    <a:pt x="2170342" y="1254057"/>
                    <a:pt x="2240714" y="1263681"/>
                  </a:cubicBezTo>
                  <a:cubicBezTo>
                    <a:pt x="2311687" y="1273305"/>
                    <a:pt x="2375442" y="1285936"/>
                    <a:pt x="2433784" y="1303981"/>
                  </a:cubicBezTo>
                  <a:cubicBezTo>
                    <a:pt x="2493329" y="1322025"/>
                    <a:pt x="2548063" y="1345484"/>
                    <a:pt x="2600992" y="1376160"/>
                  </a:cubicBezTo>
                  <a:cubicBezTo>
                    <a:pt x="2654522" y="1406836"/>
                    <a:pt x="2692415" y="1437512"/>
                    <a:pt x="2717676" y="1468789"/>
                  </a:cubicBezTo>
                  <a:cubicBezTo>
                    <a:pt x="2742938" y="1500668"/>
                    <a:pt x="2754967" y="1533750"/>
                    <a:pt x="2756771" y="1569238"/>
                  </a:cubicBezTo>
                  <a:cubicBezTo>
                    <a:pt x="2758576" y="1605929"/>
                    <a:pt x="2749554" y="1645025"/>
                    <a:pt x="2732713" y="1689536"/>
                  </a:cubicBezTo>
                  <a:cubicBezTo>
                    <a:pt x="2715872" y="1734648"/>
                    <a:pt x="2690610" y="1785172"/>
                    <a:pt x="2661138" y="1843517"/>
                  </a:cubicBezTo>
                  <a:cubicBezTo>
                    <a:pt x="2645500" y="1874193"/>
                    <a:pt x="2629261" y="1906072"/>
                    <a:pt x="2613623" y="1939756"/>
                  </a:cubicBezTo>
                  <a:cubicBezTo>
                    <a:pt x="2597383" y="1973439"/>
                    <a:pt x="2582346" y="2009529"/>
                    <a:pt x="2569114" y="2046220"/>
                  </a:cubicBezTo>
                  <a:cubicBezTo>
                    <a:pt x="2555280" y="2083512"/>
                    <a:pt x="2543853" y="2122609"/>
                    <a:pt x="2536034" y="2163510"/>
                  </a:cubicBezTo>
                  <a:cubicBezTo>
                    <a:pt x="2528214" y="2204411"/>
                    <a:pt x="2524004" y="2247117"/>
                    <a:pt x="2524606" y="2291627"/>
                  </a:cubicBezTo>
                  <a:cubicBezTo>
                    <a:pt x="2525809" y="2345160"/>
                    <a:pt x="2534831" y="2398091"/>
                    <a:pt x="2551672" y="2450421"/>
                  </a:cubicBezTo>
                  <a:cubicBezTo>
                    <a:pt x="2568513" y="2504555"/>
                    <a:pt x="2593774" y="2558088"/>
                    <a:pt x="2627456" y="2611620"/>
                  </a:cubicBezTo>
                  <a:cubicBezTo>
                    <a:pt x="2662341" y="2666356"/>
                    <a:pt x="2705647" y="2720490"/>
                    <a:pt x="2758576" y="2775225"/>
                  </a:cubicBezTo>
                  <a:cubicBezTo>
                    <a:pt x="2812106" y="2831164"/>
                    <a:pt x="2875862" y="2887103"/>
                    <a:pt x="2949241" y="2943041"/>
                  </a:cubicBezTo>
                  <a:cubicBezTo>
                    <a:pt x="3024424" y="3000784"/>
                    <a:pt x="3105020" y="3054317"/>
                    <a:pt x="3191030" y="3104241"/>
                  </a:cubicBezTo>
                  <a:cubicBezTo>
                    <a:pt x="3278242" y="3155367"/>
                    <a:pt x="3371470" y="3202283"/>
                    <a:pt x="3470711" y="3244989"/>
                  </a:cubicBezTo>
                  <a:cubicBezTo>
                    <a:pt x="3571156" y="3288296"/>
                    <a:pt x="3677616" y="3327995"/>
                    <a:pt x="3790090" y="3362881"/>
                  </a:cubicBezTo>
                  <a:cubicBezTo>
                    <a:pt x="3903767" y="3397768"/>
                    <a:pt x="4023458" y="3429045"/>
                    <a:pt x="4148563" y="3454909"/>
                  </a:cubicBezTo>
                  <a:cubicBezTo>
                    <a:pt x="4256226" y="3477766"/>
                    <a:pt x="4363888" y="3495811"/>
                    <a:pt x="4470348" y="3510848"/>
                  </a:cubicBezTo>
                  <a:cubicBezTo>
                    <a:pt x="4577408" y="3525885"/>
                    <a:pt x="4683266" y="3537915"/>
                    <a:pt x="4787320" y="3547539"/>
                  </a:cubicBezTo>
                  <a:cubicBezTo>
                    <a:pt x="4891975" y="3556561"/>
                    <a:pt x="4994224" y="3563778"/>
                    <a:pt x="5094068" y="3569794"/>
                  </a:cubicBezTo>
                  <a:cubicBezTo>
                    <a:pt x="5193911" y="3575808"/>
                    <a:pt x="5291950" y="3580621"/>
                    <a:pt x="5386380" y="3585433"/>
                  </a:cubicBezTo>
                  <a:cubicBezTo>
                    <a:pt x="5570428" y="3594454"/>
                    <a:pt x="5734628" y="3602875"/>
                    <a:pt x="5884393" y="3616108"/>
                  </a:cubicBezTo>
                  <a:cubicBezTo>
                    <a:pt x="6035361" y="3628739"/>
                    <a:pt x="6173097" y="3645582"/>
                    <a:pt x="6303615" y="3670844"/>
                  </a:cubicBezTo>
                  <a:cubicBezTo>
                    <a:pt x="6434734" y="3696708"/>
                    <a:pt x="6560441" y="3730391"/>
                    <a:pt x="6687350" y="3777909"/>
                  </a:cubicBezTo>
                  <a:cubicBezTo>
                    <a:pt x="6815463" y="3826028"/>
                    <a:pt x="6946582" y="3888583"/>
                    <a:pt x="7087926" y="3970386"/>
                  </a:cubicBezTo>
                  <a:cubicBezTo>
                    <a:pt x="7232879" y="4053993"/>
                    <a:pt x="7351368" y="4136397"/>
                    <a:pt x="7450610" y="4222410"/>
                  </a:cubicBezTo>
                  <a:cubicBezTo>
                    <a:pt x="7552859" y="4310228"/>
                    <a:pt x="7635260" y="4401654"/>
                    <a:pt x="7706233" y="4502103"/>
                  </a:cubicBezTo>
                  <a:lnTo>
                    <a:pt x="7708542" y="4505791"/>
                  </a:lnTo>
                  <a:lnTo>
                    <a:pt x="7972339" y="4505791"/>
                  </a:lnTo>
                  <a:lnTo>
                    <a:pt x="7971479" y="4504509"/>
                  </a:lnTo>
                  <a:cubicBezTo>
                    <a:pt x="7924565" y="4442556"/>
                    <a:pt x="7874042" y="4383609"/>
                    <a:pt x="7818707" y="4326468"/>
                  </a:cubicBezTo>
                  <a:cubicBezTo>
                    <a:pt x="7765177" y="4271131"/>
                    <a:pt x="7706835" y="4216997"/>
                    <a:pt x="7643681" y="4165269"/>
                  </a:cubicBezTo>
                  <a:cubicBezTo>
                    <a:pt x="7581127" y="4114142"/>
                    <a:pt x="7514967" y="4064820"/>
                    <a:pt x="7442791" y="4016700"/>
                  </a:cubicBezTo>
                  <a:cubicBezTo>
                    <a:pt x="7372419" y="3969183"/>
                    <a:pt x="7296635" y="3922868"/>
                    <a:pt x="7216038" y="3877155"/>
                  </a:cubicBezTo>
                  <a:cubicBezTo>
                    <a:pt x="7135442" y="3832043"/>
                    <a:pt x="7057251" y="3791744"/>
                    <a:pt x="6979662" y="3755053"/>
                  </a:cubicBezTo>
                  <a:cubicBezTo>
                    <a:pt x="6903276" y="3718964"/>
                    <a:pt x="6826890" y="3687084"/>
                    <a:pt x="6751105" y="3658815"/>
                  </a:cubicBezTo>
                  <a:cubicBezTo>
                    <a:pt x="6675922" y="3630545"/>
                    <a:pt x="6600137" y="3605883"/>
                    <a:pt x="6523751" y="3584831"/>
                  </a:cubicBezTo>
                  <a:cubicBezTo>
                    <a:pt x="6447365" y="3563778"/>
                    <a:pt x="6370377" y="3545734"/>
                    <a:pt x="6291585" y="3530095"/>
                  </a:cubicBezTo>
                  <a:cubicBezTo>
                    <a:pt x="6218809" y="3516261"/>
                    <a:pt x="6144828" y="3504833"/>
                    <a:pt x="6069044" y="3494608"/>
                  </a:cubicBezTo>
                  <a:cubicBezTo>
                    <a:pt x="5993860" y="3484984"/>
                    <a:pt x="5916872" y="3477164"/>
                    <a:pt x="5837479" y="3470548"/>
                  </a:cubicBezTo>
                  <a:cubicBezTo>
                    <a:pt x="5758086" y="3463330"/>
                    <a:pt x="5675684" y="3457917"/>
                    <a:pt x="5590277" y="3453104"/>
                  </a:cubicBezTo>
                  <a:cubicBezTo>
                    <a:pt x="5505470" y="3448293"/>
                    <a:pt x="5417055" y="3443481"/>
                    <a:pt x="5324429" y="3439270"/>
                  </a:cubicBezTo>
                  <a:cubicBezTo>
                    <a:pt x="5148801" y="3430850"/>
                    <a:pt x="4962948" y="3422428"/>
                    <a:pt x="4770479" y="3405587"/>
                  </a:cubicBezTo>
                  <a:cubicBezTo>
                    <a:pt x="4579213" y="3388745"/>
                    <a:pt x="4382534" y="3363483"/>
                    <a:pt x="4185253" y="3323784"/>
                  </a:cubicBezTo>
                  <a:cubicBezTo>
                    <a:pt x="3990378" y="3284086"/>
                    <a:pt x="3797909" y="3229952"/>
                    <a:pt x="3612056" y="3155367"/>
                  </a:cubicBezTo>
                  <a:cubicBezTo>
                    <a:pt x="3431015" y="3082587"/>
                    <a:pt x="3260198" y="2991160"/>
                    <a:pt x="3104419" y="2876276"/>
                  </a:cubicBezTo>
                  <a:cubicBezTo>
                    <a:pt x="2955255" y="2765602"/>
                    <a:pt x="2856615" y="2660942"/>
                    <a:pt x="2795265" y="2561697"/>
                  </a:cubicBezTo>
                  <a:cubicBezTo>
                    <a:pt x="2735720" y="2466060"/>
                    <a:pt x="2710459" y="2375836"/>
                    <a:pt x="2705647" y="2291026"/>
                  </a:cubicBezTo>
                  <a:cubicBezTo>
                    <a:pt x="2701437" y="2209223"/>
                    <a:pt x="2716473" y="2132232"/>
                    <a:pt x="2739930" y="2060655"/>
                  </a:cubicBezTo>
                  <a:cubicBezTo>
                    <a:pt x="2762786" y="1990882"/>
                    <a:pt x="2793461" y="1926523"/>
                    <a:pt x="2821730" y="1866975"/>
                  </a:cubicBezTo>
                  <a:cubicBezTo>
                    <a:pt x="2836165" y="1836299"/>
                    <a:pt x="2849397" y="1807428"/>
                    <a:pt x="2861427" y="1780361"/>
                  </a:cubicBezTo>
                  <a:cubicBezTo>
                    <a:pt x="2872854" y="1753294"/>
                    <a:pt x="2883079" y="1727430"/>
                    <a:pt x="2891500" y="1702769"/>
                  </a:cubicBezTo>
                  <a:cubicBezTo>
                    <a:pt x="2899319" y="1678709"/>
                    <a:pt x="2905334" y="1655852"/>
                    <a:pt x="2908942" y="1633597"/>
                  </a:cubicBezTo>
                  <a:cubicBezTo>
                    <a:pt x="2911950" y="1611342"/>
                    <a:pt x="2913153" y="1590290"/>
                    <a:pt x="2910747" y="1569238"/>
                  </a:cubicBezTo>
                  <a:cubicBezTo>
                    <a:pt x="2908942" y="1547584"/>
                    <a:pt x="2902928" y="1526532"/>
                    <a:pt x="2893906" y="1506081"/>
                  </a:cubicBezTo>
                  <a:cubicBezTo>
                    <a:pt x="2884884" y="1485631"/>
                    <a:pt x="2872253" y="1466383"/>
                    <a:pt x="2856013" y="1447135"/>
                  </a:cubicBezTo>
                  <a:cubicBezTo>
                    <a:pt x="2839774" y="1428489"/>
                    <a:pt x="2819925" y="1410444"/>
                    <a:pt x="2796468" y="1392400"/>
                  </a:cubicBezTo>
                  <a:cubicBezTo>
                    <a:pt x="2773011" y="1374957"/>
                    <a:pt x="2746547" y="1357513"/>
                    <a:pt x="2715872" y="1340070"/>
                  </a:cubicBezTo>
                  <a:cubicBezTo>
                    <a:pt x="2685799" y="1323228"/>
                    <a:pt x="2654522" y="1308191"/>
                    <a:pt x="2622645" y="1294357"/>
                  </a:cubicBezTo>
                  <a:cubicBezTo>
                    <a:pt x="2590165" y="1280523"/>
                    <a:pt x="2556483" y="1268493"/>
                    <a:pt x="2521598" y="1257666"/>
                  </a:cubicBezTo>
                  <a:cubicBezTo>
                    <a:pt x="2486112" y="1246839"/>
                    <a:pt x="2449422" y="1237215"/>
                    <a:pt x="2410929" y="1229396"/>
                  </a:cubicBezTo>
                  <a:cubicBezTo>
                    <a:pt x="2371833" y="1220975"/>
                    <a:pt x="2331535" y="1214359"/>
                    <a:pt x="2288230" y="1208344"/>
                  </a:cubicBezTo>
                  <a:cubicBezTo>
                    <a:pt x="2248533" y="1202930"/>
                    <a:pt x="2207633" y="1198720"/>
                    <a:pt x="2164328" y="1195111"/>
                  </a:cubicBezTo>
                  <a:cubicBezTo>
                    <a:pt x="2121022" y="1191502"/>
                    <a:pt x="2075912" y="1188495"/>
                    <a:pt x="2028998" y="1185487"/>
                  </a:cubicBezTo>
                  <a:cubicBezTo>
                    <a:pt x="1982084" y="1183081"/>
                    <a:pt x="1932763" y="1181277"/>
                    <a:pt x="1881639" y="1179472"/>
                  </a:cubicBezTo>
                  <a:cubicBezTo>
                    <a:pt x="1830514" y="1177668"/>
                    <a:pt x="1776984" y="1176465"/>
                    <a:pt x="1720446" y="1175262"/>
                  </a:cubicBezTo>
                  <a:cubicBezTo>
                    <a:pt x="1613385" y="1172254"/>
                    <a:pt x="1500309" y="1169247"/>
                    <a:pt x="1385430" y="1163232"/>
                  </a:cubicBezTo>
                  <a:cubicBezTo>
                    <a:pt x="1271151" y="1156616"/>
                    <a:pt x="1156271" y="1147593"/>
                    <a:pt x="1045000" y="1131955"/>
                  </a:cubicBezTo>
                  <a:cubicBezTo>
                    <a:pt x="934932" y="1116316"/>
                    <a:pt x="829675" y="1094662"/>
                    <a:pt x="735245" y="1063986"/>
                  </a:cubicBezTo>
                  <a:cubicBezTo>
                    <a:pt x="642018" y="1034513"/>
                    <a:pt x="559617" y="996018"/>
                    <a:pt x="494057" y="947297"/>
                  </a:cubicBezTo>
                  <a:cubicBezTo>
                    <a:pt x="429700" y="900381"/>
                    <a:pt x="396620" y="854066"/>
                    <a:pt x="385793" y="810157"/>
                  </a:cubicBezTo>
                  <a:cubicBezTo>
                    <a:pt x="375568" y="767452"/>
                    <a:pt x="385793" y="726550"/>
                    <a:pt x="408048" y="687454"/>
                  </a:cubicBezTo>
                  <a:cubicBezTo>
                    <a:pt x="430302" y="648958"/>
                    <a:pt x="465187" y="612869"/>
                    <a:pt x="503681" y="578584"/>
                  </a:cubicBezTo>
                  <a:cubicBezTo>
                    <a:pt x="540972" y="545502"/>
                    <a:pt x="583074" y="513623"/>
                    <a:pt x="622169" y="484751"/>
                  </a:cubicBezTo>
                  <a:cubicBezTo>
                    <a:pt x="642018" y="469714"/>
                    <a:pt x="661265" y="455880"/>
                    <a:pt x="678106" y="442045"/>
                  </a:cubicBezTo>
                  <a:cubicBezTo>
                    <a:pt x="695548" y="428813"/>
                    <a:pt x="711186" y="416181"/>
                    <a:pt x="725020" y="403550"/>
                  </a:cubicBezTo>
                  <a:cubicBezTo>
                    <a:pt x="738854" y="391520"/>
                    <a:pt x="751484" y="380092"/>
                    <a:pt x="761108" y="368664"/>
                  </a:cubicBezTo>
                  <a:cubicBezTo>
                    <a:pt x="771333" y="357236"/>
                    <a:pt x="779152" y="346408"/>
                    <a:pt x="785167" y="336183"/>
                  </a:cubicBezTo>
                  <a:cubicBezTo>
                    <a:pt x="791181" y="324755"/>
                    <a:pt x="794189" y="313928"/>
                    <a:pt x="794790" y="303703"/>
                  </a:cubicBezTo>
                  <a:cubicBezTo>
                    <a:pt x="795392" y="293477"/>
                    <a:pt x="793587" y="283252"/>
                    <a:pt x="788174" y="273628"/>
                  </a:cubicBezTo>
                  <a:cubicBezTo>
                    <a:pt x="783362" y="264004"/>
                    <a:pt x="775543" y="254982"/>
                    <a:pt x="765318" y="245358"/>
                  </a:cubicBezTo>
                  <a:cubicBezTo>
                    <a:pt x="755093" y="236336"/>
                    <a:pt x="741861" y="227314"/>
                    <a:pt x="726223" y="218291"/>
                  </a:cubicBezTo>
                  <a:cubicBezTo>
                    <a:pt x="710585" y="209870"/>
                    <a:pt x="693142" y="201449"/>
                    <a:pt x="675098" y="194232"/>
                  </a:cubicBezTo>
                  <a:cubicBezTo>
                    <a:pt x="656453" y="187014"/>
                    <a:pt x="636604" y="180999"/>
                    <a:pt x="614350" y="174984"/>
                  </a:cubicBezTo>
                  <a:cubicBezTo>
                    <a:pt x="593299" y="169571"/>
                    <a:pt x="569842" y="164759"/>
                    <a:pt x="544580" y="160548"/>
                  </a:cubicBezTo>
                  <a:cubicBezTo>
                    <a:pt x="519319" y="156338"/>
                    <a:pt x="492253" y="152729"/>
                    <a:pt x="463382" y="149722"/>
                  </a:cubicBezTo>
                  <a:cubicBezTo>
                    <a:pt x="436316" y="146714"/>
                    <a:pt x="407446" y="144308"/>
                    <a:pt x="377373" y="142504"/>
                  </a:cubicBezTo>
                  <a:cubicBezTo>
                    <a:pt x="347901" y="140699"/>
                    <a:pt x="316023" y="139496"/>
                    <a:pt x="282943" y="138293"/>
                  </a:cubicBezTo>
                  <a:cubicBezTo>
                    <a:pt x="249261" y="137090"/>
                    <a:pt x="214376" y="135887"/>
                    <a:pt x="177686" y="135285"/>
                  </a:cubicBezTo>
                  <a:cubicBezTo>
                    <a:pt x="140997" y="134684"/>
                    <a:pt x="102503" y="134083"/>
                    <a:pt x="62205" y="133481"/>
                  </a:cubicBezTo>
                  <a:close/>
                  <a:moveTo>
                    <a:pt x="0" y="0"/>
                  </a:moveTo>
                  <a:lnTo>
                    <a:pt x="0" y="28811"/>
                  </a:lnTo>
                  <a:lnTo>
                    <a:pt x="40552" y="30025"/>
                  </a:lnTo>
                  <a:cubicBezTo>
                    <a:pt x="75437" y="30626"/>
                    <a:pt x="112728" y="31228"/>
                    <a:pt x="151222" y="31829"/>
                  </a:cubicBezTo>
                  <a:cubicBezTo>
                    <a:pt x="225803" y="33032"/>
                    <a:pt x="304595" y="34235"/>
                    <a:pt x="384590" y="36641"/>
                  </a:cubicBezTo>
                  <a:cubicBezTo>
                    <a:pt x="464585" y="39649"/>
                    <a:pt x="545182" y="43859"/>
                    <a:pt x="623372" y="51678"/>
                  </a:cubicBezTo>
                  <a:cubicBezTo>
                    <a:pt x="702164" y="59498"/>
                    <a:pt x="777949" y="70926"/>
                    <a:pt x="848321" y="87166"/>
                  </a:cubicBezTo>
                  <a:cubicBezTo>
                    <a:pt x="919294" y="104008"/>
                    <a:pt x="984853" y="125662"/>
                    <a:pt x="1041391" y="155135"/>
                  </a:cubicBezTo>
                  <a:cubicBezTo>
                    <a:pt x="1098530" y="185209"/>
                    <a:pt x="1132814" y="215284"/>
                    <a:pt x="1149655" y="245960"/>
                  </a:cubicBezTo>
                  <a:cubicBezTo>
                    <a:pt x="1167098" y="277237"/>
                    <a:pt x="1165895" y="308515"/>
                    <a:pt x="1153264" y="339191"/>
                  </a:cubicBezTo>
                  <a:cubicBezTo>
                    <a:pt x="1140633" y="371070"/>
                    <a:pt x="1115371" y="402347"/>
                    <a:pt x="1084095" y="433023"/>
                  </a:cubicBezTo>
                  <a:cubicBezTo>
                    <a:pt x="1052819" y="464301"/>
                    <a:pt x="1015528" y="494977"/>
                    <a:pt x="980042" y="523848"/>
                  </a:cubicBezTo>
                  <a:cubicBezTo>
                    <a:pt x="961396" y="539487"/>
                    <a:pt x="943352" y="554524"/>
                    <a:pt x="926511" y="568960"/>
                  </a:cubicBezTo>
                  <a:cubicBezTo>
                    <a:pt x="909670" y="583396"/>
                    <a:pt x="894032" y="597831"/>
                    <a:pt x="880198" y="611666"/>
                  </a:cubicBezTo>
                  <a:cubicBezTo>
                    <a:pt x="865763" y="625500"/>
                    <a:pt x="853132" y="639334"/>
                    <a:pt x="842907" y="652567"/>
                  </a:cubicBezTo>
                  <a:cubicBezTo>
                    <a:pt x="832081" y="665800"/>
                    <a:pt x="823059" y="679033"/>
                    <a:pt x="817044" y="691664"/>
                  </a:cubicBezTo>
                  <a:cubicBezTo>
                    <a:pt x="810428" y="706099"/>
                    <a:pt x="806218" y="719934"/>
                    <a:pt x="805617" y="733167"/>
                  </a:cubicBezTo>
                  <a:cubicBezTo>
                    <a:pt x="805015" y="746399"/>
                    <a:pt x="808022" y="759632"/>
                    <a:pt x="813436" y="772865"/>
                  </a:cubicBezTo>
                  <a:cubicBezTo>
                    <a:pt x="819450" y="786098"/>
                    <a:pt x="828472" y="799330"/>
                    <a:pt x="841103" y="811962"/>
                  </a:cubicBezTo>
                  <a:cubicBezTo>
                    <a:pt x="853734" y="825195"/>
                    <a:pt x="869973" y="838428"/>
                    <a:pt x="889822" y="851059"/>
                  </a:cubicBezTo>
                  <a:cubicBezTo>
                    <a:pt x="909670" y="864292"/>
                    <a:pt x="931323" y="876321"/>
                    <a:pt x="954780" y="887749"/>
                  </a:cubicBezTo>
                  <a:cubicBezTo>
                    <a:pt x="978839" y="898576"/>
                    <a:pt x="1004702" y="908802"/>
                    <a:pt x="1032971" y="917824"/>
                  </a:cubicBezTo>
                  <a:cubicBezTo>
                    <a:pt x="1061240" y="926847"/>
                    <a:pt x="1091914" y="934666"/>
                    <a:pt x="1124995" y="941282"/>
                  </a:cubicBezTo>
                  <a:cubicBezTo>
                    <a:pt x="1158076" y="948500"/>
                    <a:pt x="1193562" y="954515"/>
                    <a:pt x="1232056" y="959928"/>
                  </a:cubicBezTo>
                  <a:cubicBezTo>
                    <a:pt x="1268144" y="964139"/>
                    <a:pt x="1306036" y="968349"/>
                    <a:pt x="1345733" y="971357"/>
                  </a:cubicBezTo>
                  <a:cubicBezTo>
                    <a:pt x="1385430" y="974364"/>
                    <a:pt x="1427532" y="977372"/>
                    <a:pt x="1471439" y="979176"/>
                  </a:cubicBezTo>
                  <a:cubicBezTo>
                    <a:pt x="1515346" y="981582"/>
                    <a:pt x="1561659" y="983387"/>
                    <a:pt x="1610378" y="984590"/>
                  </a:cubicBezTo>
                  <a:cubicBezTo>
                    <a:pt x="1659096" y="986394"/>
                    <a:pt x="1709620" y="987597"/>
                    <a:pt x="1763150" y="988800"/>
                  </a:cubicBezTo>
                  <a:cubicBezTo>
                    <a:pt x="1865399" y="991206"/>
                    <a:pt x="1973663" y="993612"/>
                    <a:pt x="2084934" y="999627"/>
                  </a:cubicBezTo>
                  <a:cubicBezTo>
                    <a:pt x="2196807" y="1005040"/>
                    <a:pt x="2311085" y="1014063"/>
                    <a:pt x="2424161" y="1028498"/>
                  </a:cubicBezTo>
                  <a:cubicBezTo>
                    <a:pt x="2539041" y="1043536"/>
                    <a:pt x="2653319" y="1064588"/>
                    <a:pt x="2765192" y="1095264"/>
                  </a:cubicBezTo>
                  <a:cubicBezTo>
                    <a:pt x="2878268" y="1126541"/>
                    <a:pt x="2989539" y="1167443"/>
                    <a:pt x="3095397" y="1222780"/>
                  </a:cubicBezTo>
                  <a:cubicBezTo>
                    <a:pt x="3204863" y="1279320"/>
                    <a:pt x="3283054" y="1337664"/>
                    <a:pt x="3337186" y="1396009"/>
                  </a:cubicBezTo>
                  <a:cubicBezTo>
                    <a:pt x="3393724" y="1456759"/>
                    <a:pt x="3424399" y="1517510"/>
                    <a:pt x="3438232" y="1578260"/>
                  </a:cubicBezTo>
                  <a:cubicBezTo>
                    <a:pt x="3452667" y="1641417"/>
                    <a:pt x="3449660" y="1703370"/>
                    <a:pt x="3437631" y="1765324"/>
                  </a:cubicBezTo>
                  <a:cubicBezTo>
                    <a:pt x="3425000" y="1828480"/>
                    <a:pt x="3403347" y="1890433"/>
                    <a:pt x="3382296" y="1950583"/>
                  </a:cubicBezTo>
                  <a:cubicBezTo>
                    <a:pt x="3370868" y="1982461"/>
                    <a:pt x="3360643" y="2013739"/>
                    <a:pt x="3351020" y="2043813"/>
                  </a:cubicBezTo>
                  <a:cubicBezTo>
                    <a:pt x="3341998" y="2074489"/>
                    <a:pt x="3333577" y="2103962"/>
                    <a:pt x="3327563" y="2133436"/>
                  </a:cubicBezTo>
                  <a:cubicBezTo>
                    <a:pt x="3321548" y="2162909"/>
                    <a:pt x="3317338" y="2191179"/>
                    <a:pt x="3315533" y="2219448"/>
                  </a:cubicBezTo>
                  <a:cubicBezTo>
                    <a:pt x="3313729" y="2248320"/>
                    <a:pt x="3314932" y="2276590"/>
                    <a:pt x="3319142" y="2304259"/>
                  </a:cubicBezTo>
                  <a:cubicBezTo>
                    <a:pt x="3324555" y="2334935"/>
                    <a:pt x="3333577" y="2365009"/>
                    <a:pt x="3347411" y="2394482"/>
                  </a:cubicBezTo>
                  <a:cubicBezTo>
                    <a:pt x="3361245" y="2423955"/>
                    <a:pt x="3379890" y="2453428"/>
                    <a:pt x="3402746" y="2482300"/>
                  </a:cubicBezTo>
                  <a:cubicBezTo>
                    <a:pt x="3426203" y="2511772"/>
                    <a:pt x="3454472" y="2541246"/>
                    <a:pt x="3488154" y="2570117"/>
                  </a:cubicBezTo>
                  <a:cubicBezTo>
                    <a:pt x="3521836" y="2600192"/>
                    <a:pt x="3561533" y="2629665"/>
                    <a:pt x="3606041" y="2659138"/>
                  </a:cubicBezTo>
                  <a:cubicBezTo>
                    <a:pt x="3651753" y="2689814"/>
                    <a:pt x="3698667" y="2717482"/>
                    <a:pt x="3747987" y="2742745"/>
                  </a:cubicBezTo>
                  <a:cubicBezTo>
                    <a:pt x="3797307" y="2768609"/>
                    <a:pt x="3849033" y="2791466"/>
                    <a:pt x="3903165" y="2812518"/>
                  </a:cubicBezTo>
                  <a:cubicBezTo>
                    <a:pt x="3957297" y="2833570"/>
                    <a:pt x="4014436" y="2852818"/>
                    <a:pt x="4073982" y="2869058"/>
                  </a:cubicBezTo>
                  <a:cubicBezTo>
                    <a:pt x="4134128" y="2885899"/>
                    <a:pt x="4196681" y="2900335"/>
                    <a:pt x="4262842" y="2912967"/>
                  </a:cubicBezTo>
                  <a:cubicBezTo>
                    <a:pt x="4324793" y="2923793"/>
                    <a:pt x="4387947" y="2933417"/>
                    <a:pt x="4454108" y="2941237"/>
                  </a:cubicBezTo>
                  <a:cubicBezTo>
                    <a:pt x="4520269" y="2949056"/>
                    <a:pt x="4588836" y="2955672"/>
                    <a:pt x="4660411" y="2961687"/>
                  </a:cubicBezTo>
                  <a:cubicBezTo>
                    <a:pt x="4731985" y="2967101"/>
                    <a:pt x="4806567" y="2971913"/>
                    <a:pt x="4884156" y="2976123"/>
                  </a:cubicBezTo>
                  <a:cubicBezTo>
                    <a:pt x="4962347" y="2980334"/>
                    <a:pt x="5043544" y="2983942"/>
                    <a:pt x="5128953" y="2987551"/>
                  </a:cubicBezTo>
                  <a:cubicBezTo>
                    <a:pt x="5291950" y="2994168"/>
                    <a:pt x="5465773" y="3001987"/>
                    <a:pt x="5648017" y="3016423"/>
                  </a:cubicBezTo>
                  <a:cubicBezTo>
                    <a:pt x="5830863" y="3030858"/>
                    <a:pt x="6023933" y="3053114"/>
                    <a:pt x="6225424" y="3089805"/>
                  </a:cubicBezTo>
                  <a:cubicBezTo>
                    <a:pt x="6429922" y="3127097"/>
                    <a:pt x="6645247" y="3179427"/>
                    <a:pt x="6872602" y="3255816"/>
                  </a:cubicBezTo>
                  <a:cubicBezTo>
                    <a:pt x="7106571" y="3333408"/>
                    <a:pt x="7356781" y="3437466"/>
                    <a:pt x="7627441" y="3578215"/>
                  </a:cubicBezTo>
                  <a:cubicBezTo>
                    <a:pt x="7910731" y="3725579"/>
                    <a:pt x="8149513" y="3877756"/>
                    <a:pt x="8354613" y="4034745"/>
                  </a:cubicBezTo>
                  <a:cubicBezTo>
                    <a:pt x="8515204" y="4157900"/>
                    <a:pt x="8655157" y="4283424"/>
                    <a:pt x="8779041" y="4410808"/>
                  </a:cubicBezTo>
                  <a:lnTo>
                    <a:pt x="8867129" y="4505791"/>
                  </a:lnTo>
                  <a:lnTo>
                    <a:pt x="9129077" y="4505791"/>
                  </a:lnTo>
                  <a:lnTo>
                    <a:pt x="9007353" y="4380828"/>
                  </a:lnTo>
                  <a:cubicBezTo>
                    <a:pt x="8954124" y="4329024"/>
                    <a:pt x="8899540" y="4278649"/>
                    <a:pt x="8843605" y="4229628"/>
                  </a:cubicBezTo>
                  <a:cubicBezTo>
                    <a:pt x="8735341" y="4133991"/>
                    <a:pt x="8621063" y="4042565"/>
                    <a:pt x="8501371" y="3955950"/>
                  </a:cubicBezTo>
                  <a:cubicBezTo>
                    <a:pt x="8384685" y="3871742"/>
                    <a:pt x="8261987" y="3791142"/>
                    <a:pt x="8133875" y="3713549"/>
                  </a:cubicBezTo>
                  <a:cubicBezTo>
                    <a:pt x="8008169" y="3638363"/>
                    <a:pt x="7877651" y="3566184"/>
                    <a:pt x="7740517" y="3496412"/>
                  </a:cubicBezTo>
                  <a:cubicBezTo>
                    <a:pt x="7605788" y="3427842"/>
                    <a:pt x="7474067" y="3366490"/>
                    <a:pt x="7344150" y="3311754"/>
                  </a:cubicBezTo>
                  <a:cubicBezTo>
                    <a:pt x="7216640" y="3257620"/>
                    <a:pt x="7090332" y="3208900"/>
                    <a:pt x="6964626" y="3166194"/>
                  </a:cubicBezTo>
                  <a:cubicBezTo>
                    <a:pt x="6840122" y="3124089"/>
                    <a:pt x="6716220" y="3087399"/>
                    <a:pt x="6591115" y="3055520"/>
                  </a:cubicBezTo>
                  <a:cubicBezTo>
                    <a:pt x="6467815" y="3023641"/>
                    <a:pt x="6343311" y="2996574"/>
                    <a:pt x="6217606" y="2974319"/>
                  </a:cubicBezTo>
                  <a:cubicBezTo>
                    <a:pt x="6110544" y="2955071"/>
                    <a:pt x="6006491" y="2939432"/>
                    <a:pt x="5906046" y="2927402"/>
                  </a:cubicBezTo>
                  <a:cubicBezTo>
                    <a:pt x="5805602" y="2914771"/>
                    <a:pt x="5707562" y="2905147"/>
                    <a:pt x="5612531" y="2897929"/>
                  </a:cubicBezTo>
                  <a:cubicBezTo>
                    <a:pt x="5517499" y="2890110"/>
                    <a:pt x="5425475" y="2884696"/>
                    <a:pt x="5335857" y="2879885"/>
                  </a:cubicBezTo>
                  <a:cubicBezTo>
                    <a:pt x="5246238" y="2875073"/>
                    <a:pt x="5159627" y="2871464"/>
                    <a:pt x="5076024" y="2868456"/>
                  </a:cubicBezTo>
                  <a:cubicBezTo>
                    <a:pt x="4913628" y="2861840"/>
                    <a:pt x="4769877" y="2854622"/>
                    <a:pt x="4639961" y="2844998"/>
                  </a:cubicBezTo>
                  <a:cubicBezTo>
                    <a:pt x="4510646" y="2835374"/>
                    <a:pt x="4395164" y="2822743"/>
                    <a:pt x="4288705" y="2804097"/>
                  </a:cubicBezTo>
                  <a:cubicBezTo>
                    <a:pt x="4183448" y="2785451"/>
                    <a:pt x="4087815" y="2760790"/>
                    <a:pt x="3997595" y="2727106"/>
                  </a:cubicBezTo>
                  <a:cubicBezTo>
                    <a:pt x="3908579" y="2694024"/>
                    <a:pt x="3824975" y="2652521"/>
                    <a:pt x="3743777" y="2599590"/>
                  </a:cubicBezTo>
                  <a:cubicBezTo>
                    <a:pt x="3664383" y="2548463"/>
                    <a:pt x="3607244" y="2499743"/>
                    <a:pt x="3568149" y="2451022"/>
                  </a:cubicBezTo>
                  <a:cubicBezTo>
                    <a:pt x="3529655" y="2403504"/>
                    <a:pt x="3508002" y="2355987"/>
                    <a:pt x="3498379" y="2306063"/>
                  </a:cubicBezTo>
                  <a:cubicBezTo>
                    <a:pt x="3489357" y="2257342"/>
                    <a:pt x="3492364" y="2206216"/>
                    <a:pt x="3502589" y="2151480"/>
                  </a:cubicBezTo>
                  <a:cubicBezTo>
                    <a:pt x="3512213" y="2097346"/>
                    <a:pt x="3529054" y="2039603"/>
                    <a:pt x="3548902" y="1975845"/>
                  </a:cubicBezTo>
                  <a:cubicBezTo>
                    <a:pt x="3559127" y="1943966"/>
                    <a:pt x="3569352" y="1910884"/>
                    <a:pt x="3578374" y="1877802"/>
                  </a:cubicBezTo>
                  <a:cubicBezTo>
                    <a:pt x="3587396" y="1845322"/>
                    <a:pt x="3595215" y="1811638"/>
                    <a:pt x="3600027" y="1778557"/>
                  </a:cubicBezTo>
                  <a:cubicBezTo>
                    <a:pt x="3605440" y="1745475"/>
                    <a:pt x="3607846" y="1711791"/>
                    <a:pt x="3607244" y="1678108"/>
                  </a:cubicBezTo>
                  <a:cubicBezTo>
                    <a:pt x="3606041" y="1645025"/>
                    <a:pt x="3601831" y="1611944"/>
                    <a:pt x="3592809" y="1578260"/>
                  </a:cubicBezTo>
                  <a:cubicBezTo>
                    <a:pt x="3581983" y="1539765"/>
                    <a:pt x="3565743" y="1502473"/>
                    <a:pt x="3543489" y="1466985"/>
                  </a:cubicBezTo>
                  <a:cubicBezTo>
                    <a:pt x="3521836" y="1432098"/>
                    <a:pt x="3494169" y="1398415"/>
                    <a:pt x="3461088" y="1366536"/>
                  </a:cubicBezTo>
                  <a:cubicBezTo>
                    <a:pt x="3428609" y="1334657"/>
                    <a:pt x="3390115" y="1303981"/>
                    <a:pt x="3346809" y="1274508"/>
                  </a:cubicBezTo>
                  <a:cubicBezTo>
                    <a:pt x="3303504" y="1245035"/>
                    <a:pt x="3255387" y="1217366"/>
                    <a:pt x="3201856" y="1189698"/>
                  </a:cubicBezTo>
                  <a:cubicBezTo>
                    <a:pt x="3148927" y="1163232"/>
                    <a:pt x="3094194" y="1138571"/>
                    <a:pt x="3037055" y="1116917"/>
                  </a:cubicBezTo>
                  <a:cubicBezTo>
                    <a:pt x="2981118" y="1095264"/>
                    <a:pt x="2922175" y="1075415"/>
                    <a:pt x="2861427" y="1057971"/>
                  </a:cubicBezTo>
                  <a:cubicBezTo>
                    <a:pt x="2801280" y="1041130"/>
                    <a:pt x="2738126" y="1026092"/>
                    <a:pt x="2672566" y="1012859"/>
                  </a:cubicBezTo>
                  <a:cubicBezTo>
                    <a:pt x="2607006" y="1000228"/>
                    <a:pt x="2539041" y="988800"/>
                    <a:pt x="2467466" y="979777"/>
                  </a:cubicBezTo>
                  <a:cubicBezTo>
                    <a:pt x="2406718" y="971958"/>
                    <a:pt x="2346572" y="965943"/>
                    <a:pt x="2286425" y="960530"/>
                  </a:cubicBezTo>
                  <a:cubicBezTo>
                    <a:pt x="2226880" y="955718"/>
                    <a:pt x="2167335" y="952109"/>
                    <a:pt x="2108993" y="949102"/>
                  </a:cubicBezTo>
                  <a:cubicBezTo>
                    <a:pt x="2051252" y="946094"/>
                    <a:pt x="1993511" y="943688"/>
                    <a:pt x="1937575" y="942485"/>
                  </a:cubicBezTo>
                  <a:cubicBezTo>
                    <a:pt x="1881639" y="940681"/>
                    <a:pt x="1826905" y="939478"/>
                    <a:pt x="1773976" y="938275"/>
                  </a:cubicBezTo>
                  <a:cubicBezTo>
                    <a:pt x="1671126" y="935869"/>
                    <a:pt x="1580906" y="933463"/>
                    <a:pt x="1500309" y="929252"/>
                  </a:cubicBezTo>
                  <a:cubicBezTo>
                    <a:pt x="1419713" y="925643"/>
                    <a:pt x="1349342" y="920230"/>
                    <a:pt x="1286789" y="912411"/>
                  </a:cubicBezTo>
                  <a:cubicBezTo>
                    <a:pt x="1224838" y="904591"/>
                    <a:pt x="1170706" y="894366"/>
                    <a:pt x="1123792" y="879930"/>
                  </a:cubicBezTo>
                  <a:cubicBezTo>
                    <a:pt x="1076276" y="865494"/>
                    <a:pt x="1035978" y="847450"/>
                    <a:pt x="1000491" y="824593"/>
                  </a:cubicBezTo>
                  <a:cubicBezTo>
                    <a:pt x="965005" y="801737"/>
                    <a:pt x="943352" y="780083"/>
                    <a:pt x="933729" y="757828"/>
                  </a:cubicBezTo>
                  <a:cubicBezTo>
                    <a:pt x="924105" y="736775"/>
                    <a:pt x="925910" y="715122"/>
                    <a:pt x="936135" y="691664"/>
                  </a:cubicBezTo>
                  <a:cubicBezTo>
                    <a:pt x="946961" y="669409"/>
                    <a:pt x="966208" y="645349"/>
                    <a:pt x="992071" y="619485"/>
                  </a:cubicBezTo>
                  <a:cubicBezTo>
                    <a:pt x="1017934" y="594223"/>
                    <a:pt x="1049812" y="566554"/>
                    <a:pt x="1085900" y="535878"/>
                  </a:cubicBezTo>
                  <a:cubicBezTo>
                    <a:pt x="1103944" y="520239"/>
                    <a:pt x="1123191" y="503999"/>
                    <a:pt x="1141234" y="488360"/>
                  </a:cubicBezTo>
                  <a:cubicBezTo>
                    <a:pt x="1159278" y="472120"/>
                    <a:pt x="1176721" y="455880"/>
                    <a:pt x="1192960" y="439038"/>
                  </a:cubicBezTo>
                  <a:cubicBezTo>
                    <a:pt x="1208599" y="422798"/>
                    <a:pt x="1223034" y="405956"/>
                    <a:pt x="1234462" y="389114"/>
                  </a:cubicBezTo>
                  <a:cubicBezTo>
                    <a:pt x="1246491" y="372273"/>
                    <a:pt x="1255513" y="355431"/>
                    <a:pt x="1262129" y="338589"/>
                  </a:cubicBezTo>
                  <a:cubicBezTo>
                    <a:pt x="1269347" y="319342"/>
                    <a:pt x="1271752" y="300094"/>
                    <a:pt x="1269347" y="282049"/>
                  </a:cubicBezTo>
                  <a:cubicBezTo>
                    <a:pt x="1267542" y="264004"/>
                    <a:pt x="1260926" y="246561"/>
                    <a:pt x="1249498" y="229719"/>
                  </a:cubicBezTo>
                  <a:cubicBezTo>
                    <a:pt x="1238070" y="213479"/>
                    <a:pt x="1222432" y="197239"/>
                    <a:pt x="1202584" y="182202"/>
                  </a:cubicBezTo>
                  <a:cubicBezTo>
                    <a:pt x="1182736" y="166563"/>
                    <a:pt x="1158677" y="151526"/>
                    <a:pt x="1130408" y="137090"/>
                  </a:cubicBezTo>
                  <a:cubicBezTo>
                    <a:pt x="1102139" y="123256"/>
                    <a:pt x="1071464" y="110023"/>
                    <a:pt x="1038384" y="97993"/>
                  </a:cubicBezTo>
                  <a:cubicBezTo>
                    <a:pt x="1005905" y="86565"/>
                    <a:pt x="970418" y="76340"/>
                    <a:pt x="931924" y="66716"/>
                  </a:cubicBezTo>
                  <a:cubicBezTo>
                    <a:pt x="894634" y="57693"/>
                    <a:pt x="853734" y="49874"/>
                    <a:pt x="810428" y="42656"/>
                  </a:cubicBezTo>
                  <a:cubicBezTo>
                    <a:pt x="767123" y="36040"/>
                    <a:pt x="721411" y="30025"/>
                    <a:pt x="672091" y="25213"/>
                  </a:cubicBezTo>
                  <a:cubicBezTo>
                    <a:pt x="629988" y="21003"/>
                    <a:pt x="587886" y="17394"/>
                    <a:pt x="545783" y="14988"/>
                  </a:cubicBezTo>
                  <a:cubicBezTo>
                    <a:pt x="503681" y="11980"/>
                    <a:pt x="460976" y="10176"/>
                    <a:pt x="419475" y="8973"/>
                  </a:cubicBezTo>
                  <a:cubicBezTo>
                    <a:pt x="377373" y="7168"/>
                    <a:pt x="335872" y="6567"/>
                    <a:pt x="294972" y="5364"/>
                  </a:cubicBezTo>
                  <a:cubicBezTo>
                    <a:pt x="254072" y="4762"/>
                    <a:pt x="214376" y="4161"/>
                    <a:pt x="175882" y="3559"/>
                  </a:cubicBezTo>
                  <a:cubicBezTo>
                    <a:pt x="138290" y="2958"/>
                    <a:pt x="102954" y="2507"/>
                    <a:pt x="69723" y="1905"/>
                  </a:cubicBez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43" name="Freeform 5">
              <a:extLst>
                <a:ext uri="{FF2B5EF4-FFF2-40B4-BE49-F238E27FC236}">
                  <a16:creationId xmlns:a16="http://schemas.microsoft.com/office/drawing/2014/main" id="{2805AD7D-0969-4862-AFB8-030ED72D6E2A}"/>
                </a:ext>
              </a:extLst>
            </p:cNvPr>
            <p:cNvSpPr>
              <a:spLocks/>
            </p:cNvSpPr>
            <p:nvPr/>
          </p:nvSpPr>
          <p:spPr bwMode="auto">
            <a:xfrm flipH="1">
              <a:off x="276744" y="666561"/>
              <a:ext cx="8867256" cy="4476940"/>
            </a:xfrm>
            <a:custGeom>
              <a:avLst/>
              <a:gdLst>
                <a:gd name="connsiteX0" fmla="*/ 0 w 8867256"/>
                <a:gd name="connsiteY0" fmla="*/ 0 h 4476940"/>
                <a:gd name="connsiteX1" fmla="*/ 0 w 8867256"/>
                <a:gd name="connsiteY1" fmla="*/ 103108 h 4476940"/>
                <a:gd name="connsiteX2" fmla="*/ 62248 w 8867256"/>
                <a:gd name="connsiteY2" fmla="*/ 104672 h 4476940"/>
                <a:gd name="connsiteX3" fmla="*/ 177731 w 8867256"/>
                <a:gd name="connsiteY3" fmla="*/ 106476 h 4476940"/>
                <a:gd name="connsiteX4" fmla="*/ 282989 w 8867256"/>
                <a:gd name="connsiteY4" fmla="*/ 109484 h 4476940"/>
                <a:gd name="connsiteX5" fmla="*/ 377421 w 8867256"/>
                <a:gd name="connsiteY5" fmla="*/ 113694 h 4476940"/>
                <a:gd name="connsiteX6" fmla="*/ 463432 w 8867256"/>
                <a:gd name="connsiteY6" fmla="*/ 120912 h 4476940"/>
                <a:gd name="connsiteX7" fmla="*/ 544631 w 8867256"/>
                <a:gd name="connsiteY7" fmla="*/ 131739 h 4476940"/>
                <a:gd name="connsiteX8" fmla="*/ 614402 w 8867256"/>
                <a:gd name="connsiteY8" fmla="*/ 146175 h 4476940"/>
                <a:gd name="connsiteX9" fmla="*/ 675151 w 8867256"/>
                <a:gd name="connsiteY9" fmla="*/ 165423 h 4476940"/>
                <a:gd name="connsiteX10" fmla="*/ 726276 w 8867256"/>
                <a:gd name="connsiteY10" fmla="*/ 189482 h 4476940"/>
                <a:gd name="connsiteX11" fmla="*/ 765373 w 8867256"/>
                <a:gd name="connsiteY11" fmla="*/ 216549 h 4476940"/>
                <a:gd name="connsiteX12" fmla="*/ 788229 w 8867256"/>
                <a:gd name="connsiteY12" fmla="*/ 244819 h 4476940"/>
                <a:gd name="connsiteX13" fmla="*/ 794845 w 8867256"/>
                <a:gd name="connsiteY13" fmla="*/ 274894 h 4476940"/>
                <a:gd name="connsiteX14" fmla="*/ 785221 w 8867256"/>
                <a:gd name="connsiteY14" fmla="*/ 307375 h 4476940"/>
                <a:gd name="connsiteX15" fmla="*/ 761162 w 8867256"/>
                <a:gd name="connsiteY15" fmla="*/ 339855 h 4476940"/>
                <a:gd name="connsiteX16" fmla="*/ 725074 w 8867256"/>
                <a:gd name="connsiteY16" fmla="*/ 374742 h 4476940"/>
                <a:gd name="connsiteX17" fmla="*/ 678158 w 8867256"/>
                <a:gd name="connsiteY17" fmla="*/ 413237 h 4476940"/>
                <a:gd name="connsiteX18" fmla="*/ 622221 w 8867256"/>
                <a:gd name="connsiteY18" fmla="*/ 455943 h 4476940"/>
                <a:gd name="connsiteX19" fmla="*/ 503731 w 8867256"/>
                <a:gd name="connsiteY19" fmla="*/ 549776 h 4476940"/>
                <a:gd name="connsiteX20" fmla="*/ 408096 w 8867256"/>
                <a:gd name="connsiteY20" fmla="*/ 658646 h 4476940"/>
                <a:gd name="connsiteX21" fmla="*/ 385842 w 8867256"/>
                <a:gd name="connsiteY21" fmla="*/ 781350 h 4476940"/>
                <a:gd name="connsiteX22" fmla="*/ 494107 w 8867256"/>
                <a:gd name="connsiteY22" fmla="*/ 918491 h 4476940"/>
                <a:gd name="connsiteX23" fmla="*/ 735299 w 8867256"/>
                <a:gd name="connsiteY23" fmla="*/ 1035180 h 4476940"/>
                <a:gd name="connsiteX24" fmla="*/ 1045059 w 8867256"/>
                <a:gd name="connsiteY24" fmla="*/ 1103149 h 4476940"/>
                <a:gd name="connsiteX25" fmla="*/ 1385493 w 8867256"/>
                <a:gd name="connsiteY25" fmla="*/ 1134426 h 4476940"/>
                <a:gd name="connsiteX26" fmla="*/ 1720515 w 8867256"/>
                <a:gd name="connsiteY26" fmla="*/ 1146456 h 4476940"/>
                <a:gd name="connsiteX27" fmla="*/ 1881710 w 8867256"/>
                <a:gd name="connsiteY27" fmla="*/ 1150667 h 4476940"/>
                <a:gd name="connsiteX28" fmla="*/ 2029072 w 8867256"/>
                <a:gd name="connsiteY28" fmla="*/ 1156682 h 4476940"/>
                <a:gd name="connsiteX29" fmla="*/ 2164404 w 8867256"/>
                <a:gd name="connsiteY29" fmla="*/ 1166305 h 4476940"/>
                <a:gd name="connsiteX30" fmla="*/ 2288307 w 8867256"/>
                <a:gd name="connsiteY30" fmla="*/ 1179538 h 4476940"/>
                <a:gd name="connsiteX31" fmla="*/ 2411008 w 8867256"/>
                <a:gd name="connsiteY31" fmla="*/ 1200591 h 4476940"/>
                <a:gd name="connsiteX32" fmla="*/ 2521680 w 8867256"/>
                <a:gd name="connsiteY32" fmla="*/ 1228861 h 4476940"/>
                <a:gd name="connsiteX33" fmla="*/ 2622728 w 8867256"/>
                <a:gd name="connsiteY33" fmla="*/ 1265552 h 4476940"/>
                <a:gd name="connsiteX34" fmla="*/ 2715956 w 8867256"/>
                <a:gd name="connsiteY34" fmla="*/ 1311265 h 4476940"/>
                <a:gd name="connsiteX35" fmla="*/ 2796554 w 8867256"/>
                <a:gd name="connsiteY35" fmla="*/ 1363595 h 4476940"/>
                <a:gd name="connsiteX36" fmla="*/ 2856100 w 8867256"/>
                <a:gd name="connsiteY36" fmla="*/ 1418331 h 4476940"/>
                <a:gd name="connsiteX37" fmla="*/ 2893993 w 8867256"/>
                <a:gd name="connsiteY37" fmla="*/ 1477277 h 4476940"/>
                <a:gd name="connsiteX38" fmla="*/ 2910834 w 8867256"/>
                <a:gd name="connsiteY38" fmla="*/ 1540433 h 4476940"/>
                <a:gd name="connsiteX39" fmla="*/ 2909030 w 8867256"/>
                <a:gd name="connsiteY39" fmla="*/ 1604793 h 4476940"/>
                <a:gd name="connsiteX40" fmla="*/ 2891587 w 8867256"/>
                <a:gd name="connsiteY40" fmla="*/ 1673965 h 4476940"/>
                <a:gd name="connsiteX41" fmla="*/ 2861513 w 8867256"/>
                <a:gd name="connsiteY41" fmla="*/ 1751557 h 4476940"/>
                <a:gd name="connsiteX42" fmla="*/ 2821816 w 8867256"/>
                <a:gd name="connsiteY42" fmla="*/ 1838172 h 4476940"/>
                <a:gd name="connsiteX43" fmla="*/ 2740015 w 8867256"/>
                <a:gd name="connsiteY43" fmla="*/ 2031853 h 4476940"/>
                <a:gd name="connsiteX44" fmla="*/ 2705731 w 8867256"/>
                <a:gd name="connsiteY44" fmla="*/ 2262224 h 4476940"/>
                <a:gd name="connsiteX45" fmla="*/ 2795351 w 8867256"/>
                <a:gd name="connsiteY45" fmla="*/ 2532896 h 4476940"/>
                <a:gd name="connsiteX46" fmla="*/ 3104509 w 8867256"/>
                <a:gd name="connsiteY46" fmla="*/ 2847476 h 4476940"/>
                <a:gd name="connsiteX47" fmla="*/ 3612154 w 8867256"/>
                <a:gd name="connsiteY47" fmla="*/ 3126568 h 4476940"/>
                <a:gd name="connsiteX48" fmla="*/ 4185360 w 8867256"/>
                <a:gd name="connsiteY48" fmla="*/ 3294986 h 4476940"/>
                <a:gd name="connsiteX49" fmla="*/ 4770595 w 8867256"/>
                <a:gd name="connsiteY49" fmla="*/ 3376789 h 4476940"/>
                <a:gd name="connsiteX50" fmla="*/ 5324554 w 8867256"/>
                <a:gd name="connsiteY50" fmla="*/ 3410473 h 4476940"/>
                <a:gd name="connsiteX51" fmla="*/ 5590406 w 8867256"/>
                <a:gd name="connsiteY51" fmla="*/ 3424307 h 4476940"/>
                <a:gd name="connsiteX52" fmla="*/ 5837612 w 8867256"/>
                <a:gd name="connsiteY52" fmla="*/ 3441750 h 4476940"/>
                <a:gd name="connsiteX53" fmla="*/ 6069180 w 8867256"/>
                <a:gd name="connsiteY53" fmla="*/ 3465810 h 4476940"/>
                <a:gd name="connsiteX54" fmla="*/ 6291725 w 8867256"/>
                <a:gd name="connsiteY54" fmla="*/ 3501298 h 4476940"/>
                <a:gd name="connsiteX55" fmla="*/ 6523895 w 8867256"/>
                <a:gd name="connsiteY55" fmla="*/ 3556033 h 4476940"/>
                <a:gd name="connsiteX56" fmla="*/ 6751252 w 8867256"/>
                <a:gd name="connsiteY56" fmla="*/ 3630017 h 4476940"/>
                <a:gd name="connsiteX57" fmla="*/ 6979813 w 8867256"/>
                <a:gd name="connsiteY57" fmla="*/ 3726256 h 4476940"/>
                <a:gd name="connsiteX58" fmla="*/ 7216193 w 8867256"/>
                <a:gd name="connsiteY58" fmla="*/ 3848359 h 4476940"/>
                <a:gd name="connsiteX59" fmla="*/ 7442949 w 8867256"/>
                <a:gd name="connsiteY59" fmla="*/ 3987905 h 4476940"/>
                <a:gd name="connsiteX60" fmla="*/ 7643842 w 8867256"/>
                <a:gd name="connsiteY60" fmla="*/ 4136473 h 4476940"/>
                <a:gd name="connsiteX61" fmla="*/ 7818871 w 8867256"/>
                <a:gd name="connsiteY61" fmla="*/ 4297673 h 4476940"/>
                <a:gd name="connsiteX62" fmla="*/ 7971646 w 8867256"/>
                <a:gd name="connsiteY62" fmla="*/ 4475715 h 4476940"/>
                <a:gd name="connsiteX63" fmla="*/ 7972468 w 8867256"/>
                <a:gd name="connsiteY63" fmla="*/ 4476940 h 4476940"/>
                <a:gd name="connsiteX64" fmla="*/ 8867256 w 8867256"/>
                <a:gd name="connsiteY64" fmla="*/ 4476940 h 4476940"/>
                <a:gd name="connsiteX65" fmla="*/ 8779220 w 8867256"/>
                <a:gd name="connsiteY65" fmla="*/ 4382014 h 4476940"/>
                <a:gd name="connsiteX66" fmla="*/ 8354785 w 8867256"/>
                <a:gd name="connsiteY66" fmla="*/ 4005950 h 4476940"/>
                <a:gd name="connsiteX67" fmla="*/ 7627602 w 8867256"/>
                <a:gd name="connsiteY67" fmla="*/ 3549417 h 4476940"/>
                <a:gd name="connsiteX68" fmla="*/ 6872750 w 8867256"/>
                <a:gd name="connsiteY68" fmla="*/ 3227017 h 4476940"/>
                <a:gd name="connsiteX69" fmla="*/ 6225564 w 8867256"/>
                <a:gd name="connsiteY69" fmla="*/ 3061006 h 4476940"/>
                <a:gd name="connsiteX70" fmla="*/ 5648148 w 8867256"/>
                <a:gd name="connsiteY70" fmla="*/ 2987624 h 4476940"/>
                <a:gd name="connsiteX71" fmla="*/ 5129075 w 8867256"/>
                <a:gd name="connsiteY71" fmla="*/ 2958752 h 4476940"/>
                <a:gd name="connsiteX72" fmla="*/ 4884274 w 8867256"/>
                <a:gd name="connsiteY72" fmla="*/ 2947324 h 4476940"/>
                <a:gd name="connsiteX73" fmla="*/ 4660525 w 8867256"/>
                <a:gd name="connsiteY73" fmla="*/ 2932888 h 4476940"/>
                <a:gd name="connsiteX74" fmla="*/ 4454219 w 8867256"/>
                <a:gd name="connsiteY74" fmla="*/ 2912437 h 4476940"/>
                <a:gd name="connsiteX75" fmla="*/ 4262950 w 8867256"/>
                <a:gd name="connsiteY75" fmla="*/ 2884167 h 4476940"/>
                <a:gd name="connsiteX76" fmla="*/ 4074087 w 8867256"/>
                <a:gd name="connsiteY76" fmla="*/ 2840258 h 4476940"/>
                <a:gd name="connsiteX77" fmla="*/ 3903268 w 8867256"/>
                <a:gd name="connsiteY77" fmla="*/ 2783718 h 4476940"/>
                <a:gd name="connsiteX78" fmla="*/ 3748088 w 8867256"/>
                <a:gd name="connsiteY78" fmla="*/ 2713945 h 4476940"/>
                <a:gd name="connsiteX79" fmla="*/ 3606140 w 8867256"/>
                <a:gd name="connsiteY79" fmla="*/ 2630337 h 4476940"/>
                <a:gd name="connsiteX80" fmla="*/ 3488250 w 8867256"/>
                <a:gd name="connsiteY80" fmla="*/ 2541317 h 4476940"/>
                <a:gd name="connsiteX81" fmla="*/ 3402841 w 8867256"/>
                <a:gd name="connsiteY81" fmla="*/ 2453499 h 4476940"/>
                <a:gd name="connsiteX82" fmla="*/ 3347505 w 8867256"/>
                <a:gd name="connsiteY82" fmla="*/ 2365681 h 4476940"/>
                <a:gd name="connsiteX83" fmla="*/ 3319236 w 8867256"/>
                <a:gd name="connsiteY83" fmla="*/ 2275457 h 4476940"/>
                <a:gd name="connsiteX84" fmla="*/ 3315627 w 8867256"/>
                <a:gd name="connsiteY84" fmla="*/ 2190646 h 4476940"/>
                <a:gd name="connsiteX85" fmla="*/ 3327656 w 8867256"/>
                <a:gd name="connsiteY85" fmla="*/ 2104633 h 4476940"/>
                <a:gd name="connsiteX86" fmla="*/ 3351114 w 8867256"/>
                <a:gd name="connsiteY86" fmla="*/ 2015011 h 4476940"/>
                <a:gd name="connsiteX87" fmla="*/ 3382391 w 8867256"/>
                <a:gd name="connsiteY87" fmla="*/ 1921780 h 4476940"/>
                <a:gd name="connsiteX88" fmla="*/ 3437727 w 8867256"/>
                <a:gd name="connsiteY88" fmla="*/ 1736520 h 4476940"/>
                <a:gd name="connsiteX89" fmla="*/ 3438328 w 8867256"/>
                <a:gd name="connsiteY89" fmla="*/ 1549456 h 4476940"/>
                <a:gd name="connsiteX90" fmla="*/ 3337280 w 8867256"/>
                <a:gd name="connsiteY90" fmla="*/ 1367204 h 4476940"/>
                <a:gd name="connsiteX91" fmla="*/ 3095487 w 8867256"/>
                <a:gd name="connsiteY91" fmla="*/ 1193974 h 4476940"/>
                <a:gd name="connsiteX92" fmla="*/ 2765277 w 8867256"/>
                <a:gd name="connsiteY92" fmla="*/ 1066458 h 4476940"/>
                <a:gd name="connsiteX93" fmla="*/ 2424241 w 8867256"/>
                <a:gd name="connsiteY93" fmla="*/ 999692 h 4476940"/>
                <a:gd name="connsiteX94" fmla="*/ 2085009 w 8867256"/>
                <a:gd name="connsiteY94" fmla="*/ 970821 h 4476940"/>
                <a:gd name="connsiteX95" fmla="*/ 1763220 w 8867256"/>
                <a:gd name="connsiteY95" fmla="*/ 959994 h 4476940"/>
                <a:gd name="connsiteX96" fmla="*/ 1610445 w 8867256"/>
                <a:gd name="connsiteY96" fmla="*/ 955783 h 4476940"/>
                <a:gd name="connsiteX97" fmla="*/ 1471504 w 8867256"/>
                <a:gd name="connsiteY97" fmla="*/ 950370 h 4476940"/>
                <a:gd name="connsiteX98" fmla="*/ 1345796 w 8867256"/>
                <a:gd name="connsiteY98" fmla="*/ 942550 h 4476940"/>
                <a:gd name="connsiteX99" fmla="*/ 1232117 w 8867256"/>
                <a:gd name="connsiteY99" fmla="*/ 931122 h 4476940"/>
                <a:gd name="connsiteX100" fmla="*/ 1125055 w 8867256"/>
                <a:gd name="connsiteY100" fmla="*/ 912476 h 4476940"/>
                <a:gd name="connsiteX101" fmla="*/ 1033029 w 8867256"/>
                <a:gd name="connsiteY101" fmla="*/ 889018 h 4476940"/>
                <a:gd name="connsiteX102" fmla="*/ 954837 w 8867256"/>
                <a:gd name="connsiteY102" fmla="*/ 858943 h 4476940"/>
                <a:gd name="connsiteX103" fmla="*/ 889878 w 8867256"/>
                <a:gd name="connsiteY103" fmla="*/ 822252 h 4476940"/>
                <a:gd name="connsiteX104" fmla="*/ 841158 w 8867256"/>
                <a:gd name="connsiteY104" fmla="*/ 783155 h 4476940"/>
                <a:gd name="connsiteX105" fmla="*/ 813491 w 8867256"/>
                <a:gd name="connsiteY105" fmla="*/ 744058 h 4476940"/>
                <a:gd name="connsiteX106" fmla="*/ 805671 w 8867256"/>
                <a:gd name="connsiteY106" fmla="*/ 704359 h 4476940"/>
                <a:gd name="connsiteX107" fmla="*/ 817099 w 8867256"/>
                <a:gd name="connsiteY107" fmla="*/ 662857 h 4476940"/>
                <a:gd name="connsiteX108" fmla="*/ 842963 w 8867256"/>
                <a:gd name="connsiteY108" fmla="*/ 623760 h 4476940"/>
                <a:gd name="connsiteX109" fmla="*/ 880254 w 8867256"/>
                <a:gd name="connsiteY109" fmla="*/ 582858 h 4476940"/>
                <a:gd name="connsiteX110" fmla="*/ 926568 w 8867256"/>
                <a:gd name="connsiteY110" fmla="*/ 540152 h 4476940"/>
                <a:gd name="connsiteX111" fmla="*/ 980099 w 8867256"/>
                <a:gd name="connsiteY111" fmla="*/ 495040 h 4476940"/>
                <a:gd name="connsiteX112" fmla="*/ 1084154 w 8867256"/>
                <a:gd name="connsiteY112" fmla="*/ 404215 h 4476940"/>
                <a:gd name="connsiteX113" fmla="*/ 1153324 w 8867256"/>
                <a:gd name="connsiteY113" fmla="*/ 310382 h 4476940"/>
                <a:gd name="connsiteX114" fmla="*/ 1149715 w 8867256"/>
                <a:gd name="connsiteY114" fmla="*/ 217151 h 4476940"/>
                <a:gd name="connsiteX115" fmla="*/ 1041450 w 8867256"/>
                <a:gd name="connsiteY115" fmla="*/ 126326 h 4476940"/>
                <a:gd name="connsiteX116" fmla="*/ 848376 w 8867256"/>
                <a:gd name="connsiteY116" fmla="*/ 58357 h 4476940"/>
                <a:gd name="connsiteX117" fmla="*/ 623424 w 8867256"/>
                <a:gd name="connsiteY117" fmla="*/ 22869 h 4476940"/>
                <a:gd name="connsiteX118" fmla="*/ 384639 w 8867256"/>
                <a:gd name="connsiteY118" fmla="*/ 7832 h 4476940"/>
                <a:gd name="connsiteX119" fmla="*/ 151266 w 8867256"/>
                <a:gd name="connsiteY119" fmla="*/ 3020 h 4476940"/>
                <a:gd name="connsiteX120" fmla="*/ 40595 w 8867256"/>
                <a:gd name="connsiteY120" fmla="*/ 1215 h 447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867256" h="4476940">
                  <a:moveTo>
                    <a:pt x="0" y="0"/>
                  </a:moveTo>
                  <a:lnTo>
                    <a:pt x="0" y="103108"/>
                  </a:lnTo>
                  <a:lnTo>
                    <a:pt x="62248" y="104672"/>
                  </a:lnTo>
                  <a:cubicBezTo>
                    <a:pt x="102547" y="105273"/>
                    <a:pt x="141041" y="105875"/>
                    <a:pt x="177731" y="106476"/>
                  </a:cubicBezTo>
                  <a:cubicBezTo>
                    <a:pt x="214421" y="107078"/>
                    <a:pt x="249307" y="108281"/>
                    <a:pt x="282989" y="109484"/>
                  </a:cubicBezTo>
                  <a:cubicBezTo>
                    <a:pt x="316070" y="110687"/>
                    <a:pt x="347949" y="111890"/>
                    <a:pt x="377421" y="113694"/>
                  </a:cubicBezTo>
                  <a:cubicBezTo>
                    <a:pt x="407495" y="115499"/>
                    <a:pt x="436366" y="117905"/>
                    <a:pt x="463432" y="120912"/>
                  </a:cubicBezTo>
                  <a:cubicBezTo>
                    <a:pt x="492303" y="123920"/>
                    <a:pt x="519369" y="127528"/>
                    <a:pt x="544631" y="131739"/>
                  </a:cubicBezTo>
                  <a:cubicBezTo>
                    <a:pt x="569893" y="135949"/>
                    <a:pt x="593350" y="140761"/>
                    <a:pt x="614402" y="146175"/>
                  </a:cubicBezTo>
                  <a:cubicBezTo>
                    <a:pt x="636657" y="152190"/>
                    <a:pt x="656505" y="158205"/>
                    <a:pt x="675151" y="165423"/>
                  </a:cubicBezTo>
                  <a:cubicBezTo>
                    <a:pt x="693195" y="172640"/>
                    <a:pt x="710638" y="181061"/>
                    <a:pt x="726276" y="189482"/>
                  </a:cubicBezTo>
                  <a:cubicBezTo>
                    <a:pt x="741915" y="198505"/>
                    <a:pt x="755147" y="207527"/>
                    <a:pt x="765373" y="216549"/>
                  </a:cubicBezTo>
                  <a:cubicBezTo>
                    <a:pt x="775598" y="226173"/>
                    <a:pt x="783417" y="235196"/>
                    <a:pt x="788229" y="244819"/>
                  </a:cubicBezTo>
                  <a:cubicBezTo>
                    <a:pt x="793642" y="254443"/>
                    <a:pt x="795446" y="264669"/>
                    <a:pt x="794845" y="274894"/>
                  </a:cubicBezTo>
                  <a:cubicBezTo>
                    <a:pt x="794243" y="285119"/>
                    <a:pt x="791236" y="295946"/>
                    <a:pt x="785221" y="307375"/>
                  </a:cubicBezTo>
                  <a:cubicBezTo>
                    <a:pt x="779207" y="317600"/>
                    <a:pt x="771387" y="328427"/>
                    <a:pt x="761162" y="339855"/>
                  </a:cubicBezTo>
                  <a:cubicBezTo>
                    <a:pt x="751538" y="351284"/>
                    <a:pt x="738908" y="362712"/>
                    <a:pt x="725074" y="374742"/>
                  </a:cubicBezTo>
                  <a:cubicBezTo>
                    <a:pt x="711240" y="387373"/>
                    <a:pt x="695601" y="400005"/>
                    <a:pt x="678158" y="413237"/>
                  </a:cubicBezTo>
                  <a:cubicBezTo>
                    <a:pt x="661317" y="427072"/>
                    <a:pt x="642070" y="440906"/>
                    <a:pt x="622221" y="455943"/>
                  </a:cubicBezTo>
                  <a:cubicBezTo>
                    <a:pt x="583125" y="484815"/>
                    <a:pt x="541022" y="516694"/>
                    <a:pt x="503731" y="549776"/>
                  </a:cubicBezTo>
                  <a:cubicBezTo>
                    <a:pt x="465236" y="584061"/>
                    <a:pt x="430351" y="620151"/>
                    <a:pt x="408096" y="658646"/>
                  </a:cubicBezTo>
                  <a:cubicBezTo>
                    <a:pt x="385842" y="697743"/>
                    <a:pt x="375616" y="738645"/>
                    <a:pt x="385842" y="781350"/>
                  </a:cubicBezTo>
                  <a:cubicBezTo>
                    <a:pt x="396668" y="825259"/>
                    <a:pt x="429749" y="871574"/>
                    <a:pt x="494107" y="918491"/>
                  </a:cubicBezTo>
                  <a:cubicBezTo>
                    <a:pt x="559668" y="967212"/>
                    <a:pt x="642070" y="1005707"/>
                    <a:pt x="735299" y="1035180"/>
                  </a:cubicBezTo>
                  <a:cubicBezTo>
                    <a:pt x="829730" y="1065856"/>
                    <a:pt x="934989" y="1087510"/>
                    <a:pt x="1045059" y="1103149"/>
                  </a:cubicBezTo>
                  <a:cubicBezTo>
                    <a:pt x="1156331" y="1118788"/>
                    <a:pt x="1271213" y="1127810"/>
                    <a:pt x="1385493" y="1134426"/>
                  </a:cubicBezTo>
                  <a:cubicBezTo>
                    <a:pt x="1500375" y="1140441"/>
                    <a:pt x="1613452" y="1143449"/>
                    <a:pt x="1720515" y="1146456"/>
                  </a:cubicBezTo>
                  <a:cubicBezTo>
                    <a:pt x="1777054" y="1147659"/>
                    <a:pt x="1830585" y="1148862"/>
                    <a:pt x="1881710" y="1150667"/>
                  </a:cubicBezTo>
                  <a:cubicBezTo>
                    <a:pt x="1932836" y="1152471"/>
                    <a:pt x="1982157" y="1154276"/>
                    <a:pt x="2029072" y="1156682"/>
                  </a:cubicBezTo>
                  <a:cubicBezTo>
                    <a:pt x="2075987" y="1159689"/>
                    <a:pt x="2121097" y="1162697"/>
                    <a:pt x="2164404" y="1166305"/>
                  </a:cubicBezTo>
                  <a:cubicBezTo>
                    <a:pt x="2207710" y="1169915"/>
                    <a:pt x="2248610" y="1174125"/>
                    <a:pt x="2288307" y="1179538"/>
                  </a:cubicBezTo>
                  <a:cubicBezTo>
                    <a:pt x="2331614" y="1185553"/>
                    <a:pt x="2371913" y="1192170"/>
                    <a:pt x="2411008" y="1200591"/>
                  </a:cubicBezTo>
                  <a:cubicBezTo>
                    <a:pt x="2449503" y="1208410"/>
                    <a:pt x="2486193" y="1218034"/>
                    <a:pt x="2521680" y="1228861"/>
                  </a:cubicBezTo>
                  <a:cubicBezTo>
                    <a:pt x="2556565" y="1239688"/>
                    <a:pt x="2590248" y="1251717"/>
                    <a:pt x="2622728" y="1265552"/>
                  </a:cubicBezTo>
                  <a:cubicBezTo>
                    <a:pt x="2654606" y="1279386"/>
                    <a:pt x="2685883" y="1294423"/>
                    <a:pt x="2715956" y="1311265"/>
                  </a:cubicBezTo>
                  <a:cubicBezTo>
                    <a:pt x="2746632" y="1328708"/>
                    <a:pt x="2773096" y="1346152"/>
                    <a:pt x="2796554" y="1363595"/>
                  </a:cubicBezTo>
                  <a:cubicBezTo>
                    <a:pt x="2820011" y="1381640"/>
                    <a:pt x="2839860" y="1399685"/>
                    <a:pt x="2856100" y="1418331"/>
                  </a:cubicBezTo>
                  <a:cubicBezTo>
                    <a:pt x="2872340" y="1437579"/>
                    <a:pt x="2884971" y="1456826"/>
                    <a:pt x="2893993" y="1477277"/>
                  </a:cubicBezTo>
                  <a:cubicBezTo>
                    <a:pt x="2903015" y="1497727"/>
                    <a:pt x="2909030" y="1518780"/>
                    <a:pt x="2910834" y="1540433"/>
                  </a:cubicBezTo>
                  <a:cubicBezTo>
                    <a:pt x="2913240" y="1561486"/>
                    <a:pt x="2912037" y="1582538"/>
                    <a:pt x="2909030" y="1604793"/>
                  </a:cubicBezTo>
                  <a:cubicBezTo>
                    <a:pt x="2905421" y="1627048"/>
                    <a:pt x="2899406" y="1649905"/>
                    <a:pt x="2891587" y="1673965"/>
                  </a:cubicBezTo>
                  <a:cubicBezTo>
                    <a:pt x="2883166" y="1698626"/>
                    <a:pt x="2872941" y="1724490"/>
                    <a:pt x="2861513" y="1751557"/>
                  </a:cubicBezTo>
                  <a:cubicBezTo>
                    <a:pt x="2849484" y="1778624"/>
                    <a:pt x="2836251" y="1807496"/>
                    <a:pt x="2821816" y="1838172"/>
                  </a:cubicBezTo>
                  <a:cubicBezTo>
                    <a:pt x="2793547" y="1897720"/>
                    <a:pt x="2762871" y="1962080"/>
                    <a:pt x="2740015" y="2031853"/>
                  </a:cubicBezTo>
                  <a:cubicBezTo>
                    <a:pt x="2716558" y="2103430"/>
                    <a:pt x="2701521" y="2180421"/>
                    <a:pt x="2705731" y="2262224"/>
                  </a:cubicBezTo>
                  <a:cubicBezTo>
                    <a:pt x="2710543" y="2347034"/>
                    <a:pt x="2735805" y="2437258"/>
                    <a:pt x="2795351" y="2532896"/>
                  </a:cubicBezTo>
                  <a:cubicBezTo>
                    <a:pt x="2856701" y="2632142"/>
                    <a:pt x="2955343" y="2736802"/>
                    <a:pt x="3104509" y="2847476"/>
                  </a:cubicBezTo>
                  <a:cubicBezTo>
                    <a:pt x="3260291" y="2962361"/>
                    <a:pt x="3431110" y="3053788"/>
                    <a:pt x="3612154" y="3126568"/>
                  </a:cubicBezTo>
                  <a:cubicBezTo>
                    <a:pt x="3798010" y="3201153"/>
                    <a:pt x="3990482" y="3255288"/>
                    <a:pt x="4185360" y="3294986"/>
                  </a:cubicBezTo>
                  <a:cubicBezTo>
                    <a:pt x="4382644" y="3334685"/>
                    <a:pt x="4579326" y="3359947"/>
                    <a:pt x="4770595" y="3376789"/>
                  </a:cubicBezTo>
                  <a:cubicBezTo>
                    <a:pt x="4963067" y="3393631"/>
                    <a:pt x="5148923" y="3402052"/>
                    <a:pt x="5324554" y="3410473"/>
                  </a:cubicBezTo>
                  <a:cubicBezTo>
                    <a:pt x="5417181" y="3414683"/>
                    <a:pt x="5505598" y="3419495"/>
                    <a:pt x="5590406" y="3424307"/>
                  </a:cubicBezTo>
                  <a:cubicBezTo>
                    <a:pt x="5675815" y="3429119"/>
                    <a:pt x="5758217" y="3434532"/>
                    <a:pt x="5837612" y="3441750"/>
                  </a:cubicBezTo>
                  <a:cubicBezTo>
                    <a:pt x="5917006" y="3448367"/>
                    <a:pt x="5993995" y="3456186"/>
                    <a:pt x="6069180" y="3465810"/>
                  </a:cubicBezTo>
                  <a:cubicBezTo>
                    <a:pt x="6144966" y="3476035"/>
                    <a:pt x="6218947" y="3487464"/>
                    <a:pt x="6291725" y="3501298"/>
                  </a:cubicBezTo>
                  <a:cubicBezTo>
                    <a:pt x="6370519" y="3516937"/>
                    <a:pt x="6447507" y="3534981"/>
                    <a:pt x="6523895" y="3556033"/>
                  </a:cubicBezTo>
                  <a:cubicBezTo>
                    <a:pt x="6600282" y="3577086"/>
                    <a:pt x="6676068" y="3601747"/>
                    <a:pt x="6751252" y="3630017"/>
                  </a:cubicBezTo>
                  <a:cubicBezTo>
                    <a:pt x="6827039" y="3658287"/>
                    <a:pt x="6903426" y="3690166"/>
                    <a:pt x="6979813" y="3726256"/>
                  </a:cubicBezTo>
                  <a:cubicBezTo>
                    <a:pt x="7057403" y="3762947"/>
                    <a:pt x="7135595" y="3803247"/>
                    <a:pt x="7216193" y="3848359"/>
                  </a:cubicBezTo>
                  <a:cubicBezTo>
                    <a:pt x="7296790" y="3894072"/>
                    <a:pt x="7372576" y="3940387"/>
                    <a:pt x="7442949" y="3987905"/>
                  </a:cubicBezTo>
                  <a:cubicBezTo>
                    <a:pt x="7515126" y="4036025"/>
                    <a:pt x="7581288" y="4085347"/>
                    <a:pt x="7643842" y="4136473"/>
                  </a:cubicBezTo>
                  <a:cubicBezTo>
                    <a:pt x="7706997" y="4188202"/>
                    <a:pt x="7765340" y="4242337"/>
                    <a:pt x="7818871" y="4297673"/>
                  </a:cubicBezTo>
                  <a:cubicBezTo>
                    <a:pt x="7874206" y="4354815"/>
                    <a:pt x="7924730" y="4413762"/>
                    <a:pt x="7971646" y="4475715"/>
                  </a:cubicBezTo>
                  <a:lnTo>
                    <a:pt x="7972468" y="4476940"/>
                  </a:lnTo>
                  <a:lnTo>
                    <a:pt x="8867256" y="4476940"/>
                  </a:lnTo>
                  <a:lnTo>
                    <a:pt x="8779220" y="4382014"/>
                  </a:lnTo>
                  <a:cubicBezTo>
                    <a:pt x="8655335" y="4254629"/>
                    <a:pt x="8515378" y="4129105"/>
                    <a:pt x="8354785" y="4005950"/>
                  </a:cubicBezTo>
                  <a:cubicBezTo>
                    <a:pt x="8149682" y="3848960"/>
                    <a:pt x="7910897" y="3696783"/>
                    <a:pt x="7627602" y="3549417"/>
                  </a:cubicBezTo>
                  <a:cubicBezTo>
                    <a:pt x="7356938" y="3408668"/>
                    <a:pt x="7106724" y="3304610"/>
                    <a:pt x="6872750" y="3227017"/>
                  </a:cubicBezTo>
                  <a:cubicBezTo>
                    <a:pt x="6645393" y="3150628"/>
                    <a:pt x="6430065" y="3098298"/>
                    <a:pt x="6225564" y="3061006"/>
                  </a:cubicBezTo>
                  <a:cubicBezTo>
                    <a:pt x="6024069" y="3024315"/>
                    <a:pt x="5830996" y="3002059"/>
                    <a:pt x="5648148" y="2987624"/>
                  </a:cubicBezTo>
                  <a:cubicBezTo>
                    <a:pt x="5465901" y="2973188"/>
                    <a:pt x="5292074" y="2965369"/>
                    <a:pt x="5129075" y="2958752"/>
                  </a:cubicBezTo>
                  <a:cubicBezTo>
                    <a:pt x="5043665" y="2955143"/>
                    <a:pt x="4962466" y="2951534"/>
                    <a:pt x="4884274" y="2947324"/>
                  </a:cubicBezTo>
                  <a:cubicBezTo>
                    <a:pt x="4806684" y="2943113"/>
                    <a:pt x="4732101" y="2938301"/>
                    <a:pt x="4660525" y="2932888"/>
                  </a:cubicBezTo>
                  <a:cubicBezTo>
                    <a:pt x="4588950" y="2926873"/>
                    <a:pt x="4520382" y="2920257"/>
                    <a:pt x="4454219" y="2912437"/>
                  </a:cubicBezTo>
                  <a:cubicBezTo>
                    <a:pt x="4388057" y="2904618"/>
                    <a:pt x="4324902" y="2894994"/>
                    <a:pt x="4262950" y="2884167"/>
                  </a:cubicBezTo>
                  <a:cubicBezTo>
                    <a:pt x="4196788" y="2871536"/>
                    <a:pt x="4134235" y="2857100"/>
                    <a:pt x="4074087" y="2840258"/>
                  </a:cubicBezTo>
                  <a:cubicBezTo>
                    <a:pt x="4014541" y="2824018"/>
                    <a:pt x="3957401" y="2804770"/>
                    <a:pt x="3903268" y="2783718"/>
                  </a:cubicBezTo>
                  <a:cubicBezTo>
                    <a:pt x="3849136" y="2762666"/>
                    <a:pt x="3797409" y="2739809"/>
                    <a:pt x="3748088" y="2713945"/>
                  </a:cubicBezTo>
                  <a:cubicBezTo>
                    <a:pt x="3698767" y="2688682"/>
                    <a:pt x="3651852" y="2661013"/>
                    <a:pt x="3606140" y="2630337"/>
                  </a:cubicBezTo>
                  <a:cubicBezTo>
                    <a:pt x="3561630" y="2600864"/>
                    <a:pt x="3521933" y="2571391"/>
                    <a:pt x="3488250" y="2541317"/>
                  </a:cubicBezTo>
                  <a:cubicBezTo>
                    <a:pt x="3454568" y="2512445"/>
                    <a:pt x="3426299" y="2482972"/>
                    <a:pt x="3402841" y="2453499"/>
                  </a:cubicBezTo>
                  <a:cubicBezTo>
                    <a:pt x="3379985" y="2424627"/>
                    <a:pt x="3361339" y="2395154"/>
                    <a:pt x="3347505" y="2365681"/>
                  </a:cubicBezTo>
                  <a:cubicBezTo>
                    <a:pt x="3333671" y="2336208"/>
                    <a:pt x="3324649" y="2306133"/>
                    <a:pt x="3319236" y="2275457"/>
                  </a:cubicBezTo>
                  <a:cubicBezTo>
                    <a:pt x="3315025" y="2247788"/>
                    <a:pt x="3313823" y="2219518"/>
                    <a:pt x="3315627" y="2190646"/>
                  </a:cubicBezTo>
                  <a:cubicBezTo>
                    <a:pt x="3317431" y="2162376"/>
                    <a:pt x="3321642" y="2134106"/>
                    <a:pt x="3327656" y="2104633"/>
                  </a:cubicBezTo>
                  <a:cubicBezTo>
                    <a:pt x="3333671" y="2075160"/>
                    <a:pt x="3342092" y="2045687"/>
                    <a:pt x="3351114" y="2015011"/>
                  </a:cubicBezTo>
                  <a:cubicBezTo>
                    <a:pt x="3360738" y="1984936"/>
                    <a:pt x="3370963" y="1953659"/>
                    <a:pt x="3382391" y="1921780"/>
                  </a:cubicBezTo>
                  <a:cubicBezTo>
                    <a:pt x="3403442" y="1861631"/>
                    <a:pt x="3425096" y="1799677"/>
                    <a:pt x="3437727" y="1736520"/>
                  </a:cubicBezTo>
                  <a:cubicBezTo>
                    <a:pt x="3449756" y="1674566"/>
                    <a:pt x="3452763" y="1612612"/>
                    <a:pt x="3438328" y="1549456"/>
                  </a:cubicBezTo>
                  <a:cubicBezTo>
                    <a:pt x="3424494" y="1488705"/>
                    <a:pt x="3393819" y="1427955"/>
                    <a:pt x="3337280" y="1367204"/>
                  </a:cubicBezTo>
                  <a:cubicBezTo>
                    <a:pt x="3283147" y="1308859"/>
                    <a:pt x="3204956" y="1250514"/>
                    <a:pt x="3095487" y="1193974"/>
                  </a:cubicBezTo>
                  <a:cubicBezTo>
                    <a:pt x="2989627" y="1138637"/>
                    <a:pt x="2878355" y="1097735"/>
                    <a:pt x="2765277" y="1066458"/>
                  </a:cubicBezTo>
                  <a:cubicBezTo>
                    <a:pt x="2653403" y="1035782"/>
                    <a:pt x="2539123" y="1014729"/>
                    <a:pt x="2424241" y="999692"/>
                  </a:cubicBezTo>
                  <a:cubicBezTo>
                    <a:pt x="2311164" y="985256"/>
                    <a:pt x="2196883" y="976234"/>
                    <a:pt x="2085009" y="970821"/>
                  </a:cubicBezTo>
                  <a:cubicBezTo>
                    <a:pt x="1973736" y="964806"/>
                    <a:pt x="1865470" y="962400"/>
                    <a:pt x="1763220" y="959994"/>
                  </a:cubicBezTo>
                  <a:cubicBezTo>
                    <a:pt x="1709688" y="958791"/>
                    <a:pt x="1659165" y="957588"/>
                    <a:pt x="1610445" y="955783"/>
                  </a:cubicBezTo>
                  <a:cubicBezTo>
                    <a:pt x="1561726" y="954580"/>
                    <a:pt x="1515412" y="952776"/>
                    <a:pt x="1471504" y="950370"/>
                  </a:cubicBezTo>
                  <a:cubicBezTo>
                    <a:pt x="1427597" y="948565"/>
                    <a:pt x="1385493" y="945558"/>
                    <a:pt x="1345796" y="942550"/>
                  </a:cubicBezTo>
                  <a:cubicBezTo>
                    <a:pt x="1306099" y="939543"/>
                    <a:pt x="1268206" y="935332"/>
                    <a:pt x="1232117" y="931122"/>
                  </a:cubicBezTo>
                  <a:cubicBezTo>
                    <a:pt x="1193623" y="925709"/>
                    <a:pt x="1158136" y="919694"/>
                    <a:pt x="1125055" y="912476"/>
                  </a:cubicBezTo>
                  <a:cubicBezTo>
                    <a:pt x="1091974" y="905859"/>
                    <a:pt x="1061298" y="898040"/>
                    <a:pt x="1033029" y="889018"/>
                  </a:cubicBezTo>
                  <a:cubicBezTo>
                    <a:pt x="1004760" y="879995"/>
                    <a:pt x="978896" y="869770"/>
                    <a:pt x="954837" y="858943"/>
                  </a:cubicBezTo>
                  <a:cubicBezTo>
                    <a:pt x="931380" y="847515"/>
                    <a:pt x="909727" y="835485"/>
                    <a:pt x="889878" y="822252"/>
                  </a:cubicBezTo>
                  <a:cubicBezTo>
                    <a:pt x="870029" y="809621"/>
                    <a:pt x="853789" y="796388"/>
                    <a:pt x="841158" y="783155"/>
                  </a:cubicBezTo>
                  <a:cubicBezTo>
                    <a:pt x="828527" y="770524"/>
                    <a:pt x="819505" y="757291"/>
                    <a:pt x="813491" y="744058"/>
                  </a:cubicBezTo>
                  <a:cubicBezTo>
                    <a:pt x="808077" y="730825"/>
                    <a:pt x="805070" y="717592"/>
                    <a:pt x="805671" y="704359"/>
                  </a:cubicBezTo>
                  <a:cubicBezTo>
                    <a:pt x="806273" y="691127"/>
                    <a:pt x="810483" y="677292"/>
                    <a:pt x="817099" y="662857"/>
                  </a:cubicBezTo>
                  <a:cubicBezTo>
                    <a:pt x="823114" y="650225"/>
                    <a:pt x="832136" y="636992"/>
                    <a:pt x="842963" y="623760"/>
                  </a:cubicBezTo>
                  <a:cubicBezTo>
                    <a:pt x="853188" y="610527"/>
                    <a:pt x="865819" y="596692"/>
                    <a:pt x="880254" y="582858"/>
                  </a:cubicBezTo>
                  <a:cubicBezTo>
                    <a:pt x="894088" y="569024"/>
                    <a:pt x="909727" y="554588"/>
                    <a:pt x="926568" y="540152"/>
                  </a:cubicBezTo>
                  <a:cubicBezTo>
                    <a:pt x="943409" y="525716"/>
                    <a:pt x="961453" y="510679"/>
                    <a:pt x="980099" y="495040"/>
                  </a:cubicBezTo>
                  <a:cubicBezTo>
                    <a:pt x="1015586" y="466169"/>
                    <a:pt x="1052878" y="435492"/>
                    <a:pt x="1084154" y="404215"/>
                  </a:cubicBezTo>
                  <a:cubicBezTo>
                    <a:pt x="1115431" y="373539"/>
                    <a:pt x="1140693" y="342261"/>
                    <a:pt x="1153324" y="310382"/>
                  </a:cubicBezTo>
                  <a:cubicBezTo>
                    <a:pt x="1165955" y="279706"/>
                    <a:pt x="1167158" y="248428"/>
                    <a:pt x="1149715" y="217151"/>
                  </a:cubicBezTo>
                  <a:cubicBezTo>
                    <a:pt x="1132874" y="186475"/>
                    <a:pt x="1098590" y="156400"/>
                    <a:pt x="1041450" y="126326"/>
                  </a:cubicBezTo>
                  <a:cubicBezTo>
                    <a:pt x="984911" y="96852"/>
                    <a:pt x="919350" y="75199"/>
                    <a:pt x="848376" y="58357"/>
                  </a:cubicBezTo>
                  <a:cubicBezTo>
                    <a:pt x="778004" y="42117"/>
                    <a:pt x="702218" y="30688"/>
                    <a:pt x="623424" y="22869"/>
                  </a:cubicBezTo>
                  <a:cubicBezTo>
                    <a:pt x="545232" y="15050"/>
                    <a:pt x="464635" y="10839"/>
                    <a:pt x="384639" y="7832"/>
                  </a:cubicBezTo>
                  <a:cubicBezTo>
                    <a:pt x="304642" y="5426"/>
                    <a:pt x="225849" y="4223"/>
                    <a:pt x="151266" y="3020"/>
                  </a:cubicBezTo>
                  <a:cubicBezTo>
                    <a:pt x="112772" y="2418"/>
                    <a:pt x="75480" y="1817"/>
                    <a:pt x="40595" y="1215"/>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44" name="Freeform 6">
              <a:extLst>
                <a:ext uri="{FF2B5EF4-FFF2-40B4-BE49-F238E27FC236}">
                  <a16:creationId xmlns:a16="http://schemas.microsoft.com/office/drawing/2014/main" id="{6E8BF561-7B9F-4409-8CB2-7A4831CC8A8A}"/>
                </a:ext>
              </a:extLst>
            </p:cNvPr>
            <p:cNvSpPr>
              <a:spLocks/>
            </p:cNvSpPr>
            <p:nvPr/>
          </p:nvSpPr>
          <p:spPr bwMode="auto">
            <a:xfrm flipH="1">
              <a:off x="754979" y="714238"/>
              <a:ext cx="8389021" cy="4367388"/>
            </a:xfrm>
            <a:custGeom>
              <a:avLst/>
              <a:gdLst>
                <a:gd name="connsiteX0" fmla="*/ 8195964 w 8389021"/>
                <a:gd name="connsiteY0" fmla="*/ 4169303 h 4367388"/>
                <a:gd name="connsiteX1" fmla="*/ 8195957 w 8389021"/>
                <a:gd name="connsiteY1" fmla="*/ 4169303 h 4367388"/>
                <a:gd name="connsiteX2" fmla="*/ 8195956 w 8389021"/>
                <a:gd name="connsiteY2" fmla="*/ 4169303 h 4367388"/>
                <a:gd name="connsiteX3" fmla="*/ 8168892 w 8389021"/>
                <a:gd name="connsiteY3" fmla="*/ 4172313 h 4367388"/>
                <a:gd name="connsiteX4" fmla="*/ 8155661 w 8389021"/>
                <a:gd name="connsiteY4" fmla="*/ 4173517 h 4367388"/>
                <a:gd name="connsiteX5" fmla="*/ 8150248 w 8389021"/>
                <a:gd name="connsiteY5" fmla="*/ 4174120 h 4367388"/>
                <a:gd name="connsiteX6" fmla="*/ 8149655 w 8389021"/>
                <a:gd name="connsiteY6" fmla="*/ 4174120 h 4367388"/>
                <a:gd name="connsiteX7" fmla="*/ 8149647 w 8389021"/>
                <a:gd name="connsiteY7" fmla="*/ 4174120 h 4367388"/>
                <a:gd name="connsiteX8" fmla="*/ 8151451 w 8389021"/>
                <a:gd name="connsiteY8" fmla="*/ 4175323 h 4367388"/>
                <a:gd name="connsiteX9" fmla="*/ 8198963 w 8389021"/>
                <a:gd name="connsiteY9" fmla="*/ 4220480 h 4367388"/>
                <a:gd name="connsiteX10" fmla="*/ 8245874 w 8389021"/>
                <a:gd name="connsiteY10" fmla="*/ 4267443 h 4367388"/>
                <a:gd name="connsiteX11" fmla="*/ 8291582 w 8389021"/>
                <a:gd name="connsiteY11" fmla="*/ 4315610 h 4367388"/>
                <a:gd name="connsiteX12" fmla="*/ 8336086 w 8389021"/>
                <a:gd name="connsiteY12" fmla="*/ 4364980 h 4367388"/>
                <a:gd name="connsiteX13" fmla="*/ 8337290 w 8389021"/>
                <a:gd name="connsiteY13" fmla="*/ 4366787 h 4367388"/>
                <a:gd name="connsiteX14" fmla="*/ 8337299 w 8389021"/>
                <a:gd name="connsiteY14" fmla="*/ 4366787 h 4367388"/>
                <a:gd name="connsiteX15" fmla="*/ 8367361 w 8389021"/>
                <a:gd name="connsiteY15" fmla="*/ 4366787 h 4367388"/>
                <a:gd name="connsiteX16" fmla="*/ 8367370 w 8389021"/>
                <a:gd name="connsiteY16" fmla="*/ 4366787 h 4367388"/>
                <a:gd name="connsiteX17" fmla="*/ 8382397 w 8389021"/>
                <a:gd name="connsiteY17" fmla="*/ 4366787 h 4367388"/>
                <a:gd name="connsiteX18" fmla="*/ 8388411 w 8389021"/>
                <a:gd name="connsiteY18" fmla="*/ 4367388 h 4367388"/>
                <a:gd name="connsiteX19" fmla="*/ 8388419 w 8389021"/>
                <a:gd name="connsiteY19" fmla="*/ 4367388 h 4367388"/>
                <a:gd name="connsiteX20" fmla="*/ 8389012 w 8389021"/>
                <a:gd name="connsiteY20" fmla="*/ 4367388 h 4367388"/>
                <a:gd name="connsiteX21" fmla="*/ 8389021 w 8389021"/>
                <a:gd name="connsiteY21" fmla="*/ 4367388 h 4367388"/>
                <a:gd name="connsiteX22" fmla="*/ 8387818 w 8389021"/>
                <a:gd name="connsiteY22" fmla="*/ 4365583 h 4367388"/>
                <a:gd name="connsiteX23" fmla="*/ 8340907 w 8389021"/>
                <a:gd name="connsiteY23" fmla="*/ 4315007 h 4367388"/>
                <a:gd name="connsiteX24" fmla="*/ 8293395 w 8389021"/>
                <a:gd name="connsiteY24" fmla="*/ 4265034 h 4367388"/>
                <a:gd name="connsiteX25" fmla="*/ 8245281 w 8389021"/>
                <a:gd name="connsiteY25" fmla="*/ 4217469 h 4367388"/>
                <a:gd name="connsiteX26" fmla="*/ 8196566 w 8389021"/>
                <a:gd name="connsiteY26" fmla="*/ 4170506 h 4367388"/>
                <a:gd name="connsiteX27" fmla="*/ 8195964 w 8389021"/>
                <a:gd name="connsiteY27" fmla="*/ 4169303 h 4367388"/>
                <a:gd name="connsiteX28" fmla="*/ 7790458 w 8389021"/>
                <a:gd name="connsiteY28" fmla="*/ 3852537 h 4367388"/>
                <a:gd name="connsiteX29" fmla="*/ 7790453 w 8389021"/>
                <a:gd name="connsiteY29" fmla="*/ 3852539 h 4367388"/>
                <a:gd name="connsiteX30" fmla="*/ 7790451 w 8389021"/>
                <a:gd name="connsiteY30" fmla="*/ 3852537 h 4367388"/>
                <a:gd name="connsiteX31" fmla="*/ 7773012 w 8389021"/>
                <a:gd name="connsiteY31" fmla="*/ 3860353 h 4367388"/>
                <a:gd name="connsiteX32" fmla="*/ 7763390 w 8389021"/>
                <a:gd name="connsiteY32" fmla="*/ 3863961 h 4367388"/>
                <a:gd name="connsiteX33" fmla="*/ 7760384 w 8389021"/>
                <a:gd name="connsiteY33" fmla="*/ 3865765 h 4367388"/>
                <a:gd name="connsiteX34" fmla="*/ 7759789 w 8389021"/>
                <a:gd name="connsiteY34" fmla="*/ 3865765 h 4367388"/>
                <a:gd name="connsiteX35" fmla="*/ 7759782 w 8389021"/>
                <a:gd name="connsiteY35" fmla="*/ 3865765 h 4367388"/>
                <a:gd name="connsiteX36" fmla="*/ 7760384 w 8389021"/>
                <a:gd name="connsiteY36" fmla="*/ 3866969 h 4367388"/>
                <a:gd name="connsiteX37" fmla="*/ 7817512 w 8389021"/>
                <a:gd name="connsiteY37" fmla="*/ 3906655 h 4367388"/>
                <a:gd name="connsiteX38" fmla="*/ 7874038 w 8389021"/>
                <a:gd name="connsiteY38" fmla="*/ 3946945 h 4367388"/>
                <a:gd name="connsiteX39" fmla="*/ 7928761 w 8389021"/>
                <a:gd name="connsiteY39" fmla="*/ 3987834 h 4367388"/>
                <a:gd name="connsiteX40" fmla="*/ 7982882 w 8389021"/>
                <a:gd name="connsiteY40" fmla="*/ 4029325 h 4367388"/>
                <a:gd name="connsiteX41" fmla="*/ 7985889 w 8389021"/>
                <a:gd name="connsiteY41" fmla="*/ 4031129 h 4367388"/>
                <a:gd name="connsiteX42" fmla="*/ 7985894 w 8389021"/>
                <a:gd name="connsiteY42" fmla="*/ 4031129 h 4367388"/>
                <a:gd name="connsiteX43" fmla="*/ 7985896 w 8389021"/>
                <a:gd name="connsiteY43" fmla="*/ 4031129 h 4367388"/>
                <a:gd name="connsiteX44" fmla="*/ 8008146 w 8389021"/>
                <a:gd name="connsiteY44" fmla="*/ 4026320 h 4367388"/>
                <a:gd name="connsiteX45" fmla="*/ 8019570 w 8389021"/>
                <a:gd name="connsiteY45" fmla="*/ 4023914 h 4367388"/>
                <a:gd name="connsiteX46" fmla="*/ 8023781 w 8389021"/>
                <a:gd name="connsiteY46" fmla="*/ 4023313 h 4367388"/>
                <a:gd name="connsiteX47" fmla="*/ 8024382 w 8389021"/>
                <a:gd name="connsiteY47" fmla="*/ 4022712 h 4367388"/>
                <a:gd name="connsiteX48" fmla="*/ 8021375 w 8389021"/>
                <a:gd name="connsiteY48" fmla="*/ 4020305 h 4367388"/>
                <a:gd name="connsiteX49" fmla="*/ 7966653 w 8389021"/>
                <a:gd name="connsiteY49" fmla="*/ 3977611 h 4367388"/>
                <a:gd name="connsiteX50" fmla="*/ 7910126 w 8389021"/>
                <a:gd name="connsiteY50" fmla="*/ 3936120 h 4367388"/>
                <a:gd name="connsiteX51" fmla="*/ 7852397 w 8389021"/>
                <a:gd name="connsiteY51" fmla="*/ 3895231 h 4367388"/>
                <a:gd name="connsiteX52" fmla="*/ 7792863 w 8389021"/>
                <a:gd name="connsiteY52" fmla="*/ 3854943 h 4367388"/>
                <a:gd name="connsiteX53" fmla="*/ 7790458 w 8389021"/>
                <a:gd name="connsiteY53" fmla="*/ 3852537 h 4367388"/>
                <a:gd name="connsiteX54" fmla="*/ 7341369 w 8389021"/>
                <a:gd name="connsiteY54" fmla="*/ 3590811 h 4367388"/>
                <a:gd name="connsiteX55" fmla="*/ 7341367 w 8389021"/>
                <a:gd name="connsiteY55" fmla="*/ 3590813 h 4367388"/>
                <a:gd name="connsiteX56" fmla="*/ 7341363 w 8389021"/>
                <a:gd name="connsiteY56" fmla="*/ 3590811 h 4367388"/>
                <a:gd name="connsiteX57" fmla="*/ 7329341 w 8389021"/>
                <a:gd name="connsiteY57" fmla="*/ 3600432 h 4367388"/>
                <a:gd name="connsiteX58" fmla="*/ 7322728 w 8389021"/>
                <a:gd name="connsiteY58" fmla="*/ 3605843 h 4367388"/>
                <a:gd name="connsiteX59" fmla="*/ 7320324 w 8389021"/>
                <a:gd name="connsiteY59" fmla="*/ 3607647 h 4367388"/>
                <a:gd name="connsiteX60" fmla="*/ 7322127 w 8389021"/>
                <a:gd name="connsiteY60" fmla="*/ 3609452 h 4367388"/>
                <a:gd name="connsiteX61" fmla="*/ 7323330 w 8389021"/>
                <a:gd name="connsiteY61" fmla="*/ 3610053 h 4367388"/>
                <a:gd name="connsiteX62" fmla="*/ 7323931 w 8389021"/>
                <a:gd name="connsiteY62" fmla="*/ 3610654 h 4367388"/>
                <a:gd name="connsiteX63" fmla="*/ 7347976 w 8389021"/>
                <a:gd name="connsiteY63" fmla="*/ 3623282 h 4367388"/>
                <a:gd name="connsiteX64" fmla="*/ 7372020 w 8389021"/>
                <a:gd name="connsiteY64" fmla="*/ 3635911 h 4367388"/>
                <a:gd name="connsiteX65" fmla="*/ 7396064 w 8389021"/>
                <a:gd name="connsiteY65" fmla="*/ 3648538 h 4367388"/>
                <a:gd name="connsiteX66" fmla="*/ 7419507 w 8389021"/>
                <a:gd name="connsiteY66" fmla="*/ 3661166 h 4367388"/>
                <a:gd name="connsiteX67" fmla="*/ 7456777 w 8389021"/>
                <a:gd name="connsiteY67" fmla="*/ 3681612 h 4367388"/>
                <a:gd name="connsiteX68" fmla="*/ 7492843 w 8389021"/>
                <a:gd name="connsiteY68" fmla="*/ 3702057 h 4367388"/>
                <a:gd name="connsiteX69" fmla="*/ 7528910 w 8389021"/>
                <a:gd name="connsiteY69" fmla="*/ 3722501 h 4367388"/>
                <a:gd name="connsiteX70" fmla="*/ 7563775 w 8389021"/>
                <a:gd name="connsiteY70" fmla="*/ 3742946 h 4367388"/>
                <a:gd name="connsiteX71" fmla="*/ 7566781 w 8389021"/>
                <a:gd name="connsiteY71" fmla="*/ 3744751 h 4367388"/>
                <a:gd name="connsiteX72" fmla="*/ 7566784 w 8389021"/>
                <a:gd name="connsiteY72" fmla="*/ 3744749 h 4367388"/>
                <a:gd name="connsiteX73" fmla="*/ 7566787 w 8389021"/>
                <a:gd name="connsiteY73" fmla="*/ 3744751 h 4367388"/>
                <a:gd name="connsiteX74" fmla="*/ 7582416 w 8389021"/>
                <a:gd name="connsiteY74" fmla="*/ 3735731 h 4367388"/>
                <a:gd name="connsiteX75" fmla="*/ 7590230 w 8389021"/>
                <a:gd name="connsiteY75" fmla="*/ 3730920 h 4367388"/>
                <a:gd name="connsiteX76" fmla="*/ 7592635 w 8389021"/>
                <a:gd name="connsiteY76" fmla="*/ 3729117 h 4367388"/>
                <a:gd name="connsiteX77" fmla="*/ 7593236 w 8389021"/>
                <a:gd name="connsiteY77" fmla="*/ 3728514 h 4367388"/>
                <a:gd name="connsiteX78" fmla="*/ 7590230 w 8389021"/>
                <a:gd name="connsiteY78" fmla="*/ 3727312 h 4367388"/>
                <a:gd name="connsiteX79" fmla="*/ 7554765 w 8389021"/>
                <a:gd name="connsiteY79" fmla="*/ 3706266 h 4367388"/>
                <a:gd name="connsiteX80" fmla="*/ 7518097 w 8389021"/>
                <a:gd name="connsiteY80" fmla="*/ 3685219 h 4367388"/>
                <a:gd name="connsiteX81" fmla="*/ 7481428 w 8389021"/>
                <a:gd name="connsiteY81" fmla="*/ 3664774 h 4367388"/>
                <a:gd name="connsiteX82" fmla="*/ 7443558 w 8389021"/>
                <a:gd name="connsiteY82" fmla="*/ 3644328 h 4367388"/>
                <a:gd name="connsiteX83" fmla="*/ 7418912 w 8389021"/>
                <a:gd name="connsiteY83" fmla="*/ 3631100 h 4367388"/>
                <a:gd name="connsiteX84" fmla="*/ 7393666 w 8389021"/>
                <a:gd name="connsiteY84" fmla="*/ 3617871 h 4367388"/>
                <a:gd name="connsiteX85" fmla="*/ 7368419 w 8389021"/>
                <a:gd name="connsiteY85" fmla="*/ 3604641 h 4367388"/>
                <a:gd name="connsiteX86" fmla="*/ 7342571 w 8389021"/>
                <a:gd name="connsiteY86" fmla="*/ 3591412 h 4367388"/>
                <a:gd name="connsiteX87" fmla="*/ 7341369 w 8389021"/>
                <a:gd name="connsiteY87" fmla="*/ 3590811 h 4367388"/>
                <a:gd name="connsiteX88" fmla="*/ 6876223 w 8389021"/>
                <a:gd name="connsiteY88" fmla="*/ 3385563 h 4367388"/>
                <a:gd name="connsiteX89" fmla="*/ 6876220 w 8389021"/>
                <a:gd name="connsiteY89" fmla="*/ 3385569 h 4367388"/>
                <a:gd name="connsiteX90" fmla="*/ 6876214 w 8389021"/>
                <a:gd name="connsiteY90" fmla="*/ 3385569 h 4367388"/>
                <a:gd name="connsiteX91" fmla="*/ 6870196 w 8389021"/>
                <a:gd name="connsiteY91" fmla="*/ 3398207 h 4367388"/>
                <a:gd name="connsiteX92" fmla="*/ 6867187 w 8389021"/>
                <a:gd name="connsiteY92" fmla="*/ 3404828 h 4367388"/>
                <a:gd name="connsiteX93" fmla="*/ 6865983 w 8389021"/>
                <a:gd name="connsiteY93" fmla="*/ 3407236 h 4367388"/>
                <a:gd name="connsiteX94" fmla="*/ 6865381 w 8389021"/>
                <a:gd name="connsiteY94" fmla="*/ 3407837 h 4367388"/>
                <a:gd name="connsiteX95" fmla="*/ 6867789 w 8389021"/>
                <a:gd name="connsiteY95" fmla="*/ 3407837 h 4367388"/>
                <a:gd name="connsiteX96" fmla="*/ 6930375 w 8389021"/>
                <a:gd name="connsiteY96" fmla="*/ 3431912 h 4367388"/>
                <a:gd name="connsiteX97" fmla="*/ 6992965 w 8389021"/>
                <a:gd name="connsiteY97" fmla="*/ 3457191 h 4367388"/>
                <a:gd name="connsiteX98" fmla="*/ 7055557 w 8389021"/>
                <a:gd name="connsiteY98" fmla="*/ 3484263 h 4367388"/>
                <a:gd name="connsiteX99" fmla="*/ 7118746 w 8389021"/>
                <a:gd name="connsiteY99" fmla="*/ 3511949 h 4367388"/>
                <a:gd name="connsiteX100" fmla="*/ 7120552 w 8389021"/>
                <a:gd name="connsiteY100" fmla="*/ 3512550 h 4367388"/>
                <a:gd name="connsiteX101" fmla="*/ 7120553 w 8389021"/>
                <a:gd name="connsiteY101" fmla="*/ 3512550 h 4367388"/>
                <a:gd name="connsiteX102" fmla="*/ 7120558 w 8389021"/>
                <a:gd name="connsiteY102" fmla="*/ 3512550 h 4367388"/>
                <a:gd name="connsiteX103" fmla="*/ 7130789 w 8389021"/>
                <a:gd name="connsiteY103" fmla="*/ 3501717 h 4367388"/>
                <a:gd name="connsiteX104" fmla="*/ 7135604 w 8389021"/>
                <a:gd name="connsiteY104" fmla="*/ 3496301 h 4367388"/>
                <a:gd name="connsiteX105" fmla="*/ 7138011 w 8389021"/>
                <a:gd name="connsiteY105" fmla="*/ 3493894 h 4367388"/>
                <a:gd name="connsiteX106" fmla="*/ 7135001 w 8389021"/>
                <a:gd name="connsiteY106" fmla="*/ 3492087 h 4367388"/>
                <a:gd name="connsiteX107" fmla="*/ 7070608 w 8389021"/>
                <a:gd name="connsiteY107" fmla="*/ 3463203 h 4367388"/>
                <a:gd name="connsiteX108" fmla="*/ 7005612 w 8389021"/>
                <a:gd name="connsiteY108" fmla="*/ 3436119 h 4367388"/>
                <a:gd name="connsiteX109" fmla="*/ 6941820 w 8389021"/>
                <a:gd name="connsiteY109" fmla="*/ 3410239 h 4367388"/>
                <a:gd name="connsiteX110" fmla="*/ 6878630 w 8389021"/>
                <a:gd name="connsiteY110" fmla="*/ 3386165 h 4367388"/>
                <a:gd name="connsiteX111" fmla="*/ 6876223 w 8389021"/>
                <a:gd name="connsiteY111" fmla="*/ 3385563 h 4367388"/>
                <a:gd name="connsiteX112" fmla="*/ 6416297 w 8389021"/>
                <a:gd name="connsiteY112" fmla="*/ 3247390 h 4367388"/>
                <a:gd name="connsiteX113" fmla="*/ 6413893 w 8389021"/>
                <a:gd name="connsiteY113" fmla="*/ 3247390 h 4367388"/>
                <a:gd name="connsiteX114" fmla="*/ 6413893 w 8389021"/>
                <a:gd name="connsiteY114" fmla="*/ 3247397 h 4367388"/>
                <a:gd name="connsiteX115" fmla="*/ 6413885 w 8389021"/>
                <a:gd name="connsiteY115" fmla="*/ 3247397 h 4367388"/>
                <a:gd name="connsiteX116" fmla="*/ 6415086 w 8389021"/>
                <a:gd name="connsiteY116" fmla="*/ 3261831 h 4367388"/>
                <a:gd name="connsiteX117" fmla="*/ 6415688 w 8389021"/>
                <a:gd name="connsiteY117" fmla="*/ 3269649 h 4367388"/>
                <a:gd name="connsiteX118" fmla="*/ 6415688 w 8389021"/>
                <a:gd name="connsiteY118" fmla="*/ 3272054 h 4367388"/>
                <a:gd name="connsiteX119" fmla="*/ 6415688 w 8389021"/>
                <a:gd name="connsiteY119" fmla="*/ 3272656 h 4367388"/>
                <a:gd name="connsiteX120" fmla="*/ 6416890 w 8389021"/>
                <a:gd name="connsiteY120" fmla="*/ 3273258 h 4367388"/>
                <a:gd name="connsiteX121" fmla="*/ 6479414 w 8389021"/>
                <a:gd name="connsiteY121" fmla="*/ 3288294 h 4367388"/>
                <a:gd name="connsiteX122" fmla="*/ 6541938 w 8389021"/>
                <a:gd name="connsiteY122" fmla="*/ 3303932 h 4367388"/>
                <a:gd name="connsiteX123" fmla="*/ 6604462 w 8389021"/>
                <a:gd name="connsiteY123" fmla="*/ 3320773 h 4367388"/>
                <a:gd name="connsiteX124" fmla="*/ 6666386 w 8389021"/>
                <a:gd name="connsiteY124" fmla="*/ 3338815 h 4367388"/>
                <a:gd name="connsiteX125" fmla="*/ 6667589 w 8389021"/>
                <a:gd name="connsiteY125" fmla="*/ 3339417 h 4367388"/>
                <a:gd name="connsiteX126" fmla="*/ 6667591 w 8389021"/>
                <a:gd name="connsiteY126" fmla="*/ 3339405 h 4367388"/>
                <a:gd name="connsiteX127" fmla="*/ 6667599 w 8389021"/>
                <a:gd name="connsiteY127" fmla="*/ 3339408 h 4367388"/>
                <a:gd name="connsiteX128" fmla="*/ 6671205 w 8389021"/>
                <a:gd name="connsiteY128" fmla="*/ 3325577 h 4367388"/>
                <a:gd name="connsiteX129" fmla="*/ 6672409 w 8389021"/>
                <a:gd name="connsiteY129" fmla="*/ 3318358 h 4367388"/>
                <a:gd name="connsiteX130" fmla="*/ 6673008 w 8389021"/>
                <a:gd name="connsiteY130" fmla="*/ 3315358 h 4367388"/>
                <a:gd name="connsiteX131" fmla="*/ 6673600 w 8389021"/>
                <a:gd name="connsiteY131" fmla="*/ 3315358 h 4367388"/>
                <a:gd name="connsiteX132" fmla="*/ 6673572 w 8389021"/>
                <a:gd name="connsiteY132" fmla="*/ 3315351 h 4367388"/>
                <a:gd name="connsiteX133" fmla="*/ 6673611 w 8389021"/>
                <a:gd name="connsiteY133" fmla="*/ 3315351 h 4367388"/>
                <a:gd name="connsiteX134" fmla="*/ 6671205 w 8389021"/>
                <a:gd name="connsiteY134" fmla="*/ 3314751 h 4367388"/>
                <a:gd name="connsiteX135" fmla="*/ 6607479 w 8389021"/>
                <a:gd name="connsiteY135" fmla="*/ 3296106 h 4367388"/>
                <a:gd name="connsiteX136" fmla="*/ 6543751 w 8389021"/>
                <a:gd name="connsiteY136" fmla="*/ 3278664 h 4367388"/>
                <a:gd name="connsiteX137" fmla="*/ 6480024 w 8389021"/>
                <a:gd name="connsiteY137" fmla="*/ 3262426 h 4367388"/>
                <a:gd name="connsiteX138" fmla="*/ 6416297 w 8389021"/>
                <a:gd name="connsiteY138" fmla="*/ 3247390 h 4367388"/>
                <a:gd name="connsiteX139" fmla="*/ 5970993 w 8389021"/>
                <a:gd name="connsiteY139" fmla="*/ 3170276 h 4367388"/>
                <a:gd name="connsiteX140" fmla="*/ 5970998 w 8389021"/>
                <a:gd name="connsiteY140" fmla="*/ 3170288 h 4367388"/>
                <a:gd name="connsiteX141" fmla="*/ 5970983 w 8389021"/>
                <a:gd name="connsiteY141" fmla="*/ 3170284 h 4367388"/>
                <a:gd name="connsiteX142" fmla="*/ 5975797 w 8389021"/>
                <a:gd name="connsiteY142" fmla="*/ 3185921 h 4367388"/>
                <a:gd name="connsiteX143" fmla="*/ 5978203 w 8389021"/>
                <a:gd name="connsiteY143" fmla="*/ 3193741 h 4367388"/>
                <a:gd name="connsiteX144" fmla="*/ 5979406 w 8389021"/>
                <a:gd name="connsiteY144" fmla="*/ 3196147 h 4367388"/>
                <a:gd name="connsiteX145" fmla="*/ 5979406 w 8389021"/>
                <a:gd name="connsiteY145" fmla="*/ 3196749 h 4367388"/>
                <a:gd name="connsiteX146" fmla="*/ 5981211 w 8389021"/>
                <a:gd name="connsiteY146" fmla="*/ 3196749 h 4367388"/>
                <a:gd name="connsiteX147" fmla="*/ 6041375 w 8389021"/>
                <a:gd name="connsiteY147" fmla="*/ 3204567 h 4367388"/>
                <a:gd name="connsiteX148" fmla="*/ 6100941 w 8389021"/>
                <a:gd name="connsiteY148" fmla="*/ 3212986 h 4367388"/>
                <a:gd name="connsiteX149" fmla="*/ 6160503 w 8389021"/>
                <a:gd name="connsiteY149" fmla="*/ 3222007 h 4367388"/>
                <a:gd name="connsiteX150" fmla="*/ 6218864 w 8389021"/>
                <a:gd name="connsiteY150" fmla="*/ 3231631 h 4367388"/>
                <a:gd name="connsiteX151" fmla="*/ 6220669 w 8389021"/>
                <a:gd name="connsiteY151" fmla="*/ 3231631 h 4367388"/>
                <a:gd name="connsiteX152" fmla="*/ 6220667 w 8389021"/>
                <a:gd name="connsiteY152" fmla="*/ 3231623 h 4367388"/>
                <a:gd name="connsiteX153" fmla="*/ 6220680 w 8389021"/>
                <a:gd name="connsiteY153" fmla="*/ 3231623 h 4367388"/>
                <a:gd name="connsiteX154" fmla="*/ 6217069 w 8389021"/>
                <a:gd name="connsiteY154" fmla="*/ 3217188 h 4367388"/>
                <a:gd name="connsiteX155" fmla="*/ 6215265 w 8389021"/>
                <a:gd name="connsiteY155" fmla="*/ 3209369 h 4367388"/>
                <a:gd name="connsiteX156" fmla="*/ 6214664 w 8389021"/>
                <a:gd name="connsiteY156" fmla="*/ 3206362 h 4367388"/>
                <a:gd name="connsiteX157" fmla="*/ 6213460 w 8389021"/>
                <a:gd name="connsiteY157" fmla="*/ 3205760 h 4367388"/>
                <a:gd name="connsiteX158" fmla="*/ 6154498 w 8389021"/>
                <a:gd name="connsiteY158" fmla="*/ 3195537 h 4367388"/>
                <a:gd name="connsiteX159" fmla="*/ 6094934 w 8389021"/>
                <a:gd name="connsiteY159" fmla="*/ 3187115 h 4367388"/>
                <a:gd name="connsiteX160" fmla="*/ 6034769 w 8389021"/>
                <a:gd name="connsiteY160" fmla="*/ 3178696 h 4367388"/>
                <a:gd name="connsiteX161" fmla="*/ 5973400 w 8389021"/>
                <a:gd name="connsiteY161" fmla="*/ 3170878 h 4367388"/>
                <a:gd name="connsiteX162" fmla="*/ 5970993 w 8389021"/>
                <a:gd name="connsiteY162" fmla="*/ 3170276 h 4367388"/>
                <a:gd name="connsiteX163" fmla="*/ 5547587 w 8389021"/>
                <a:gd name="connsiteY163" fmla="*/ 3132435 h 4367388"/>
                <a:gd name="connsiteX164" fmla="*/ 5547595 w 8389021"/>
                <a:gd name="connsiteY164" fmla="*/ 3132453 h 4367388"/>
                <a:gd name="connsiteX165" fmla="*/ 5547574 w 8389021"/>
                <a:gd name="connsiteY165" fmla="*/ 3132446 h 4367388"/>
                <a:gd name="connsiteX166" fmla="*/ 5553589 w 8389021"/>
                <a:gd name="connsiteY166" fmla="*/ 3146865 h 4367388"/>
                <a:gd name="connsiteX167" fmla="*/ 5557198 w 8389021"/>
                <a:gd name="connsiteY167" fmla="*/ 3154076 h 4367388"/>
                <a:gd name="connsiteX168" fmla="*/ 5558401 w 8389021"/>
                <a:gd name="connsiteY168" fmla="*/ 3157080 h 4367388"/>
                <a:gd name="connsiteX169" fmla="*/ 5560808 w 8389021"/>
                <a:gd name="connsiteY169" fmla="*/ 3158882 h 4367388"/>
                <a:gd name="connsiteX170" fmla="*/ 5622763 w 8389021"/>
                <a:gd name="connsiteY170" fmla="*/ 3163087 h 4367388"/>
                <a:gd name="connsiteX171" fmla="*/ 5681109 w 8389021"/>
                <a:gd name="connsiteY171" fmla="*/ 3167293 h 4367388"/>
                <a:gd name="connsiteX172" fmla="*/ 5737052 w 8389021"/>
                <a:gd name="connsiteY172" fmla="*/ 3171498 h 4367388"/>
                <a:gd name="connsiteX173" fmla="*/ 5789981 w 8389021"/>
                <a:gd name="connsiteY173" fmla="*/ 3176306 h 4367388"/>
                <a:gd name="connsiteX174" fmla="*/ 5792386 w 8389021"/>
                <a:gd name="connsiteY174" fmla="*/ 3176306 h 4367388"/>
                <a:gd name="connsiteX175" fmla="*/ 5792381 w 8389021"/>
                <a:gd name="connsiteY175" fmla="*/ 3176296 h 4367388"/>
                <a:gd name="connsiteX176" fmla="*/ 5792400 w 8389021"/>
                <a:gd name="connsiteY176" fmla="*/ 3176296 h 4367388"/>
                <a:gd name="connsiteX177" fmla="*/ 5785784 w 8389021"/>
                <a:gd name="connsiteY177" fmla="*/ 3161275 h 4367388"/>
                <a:gd name="connsiteX178" fmla="*/ 5782776 w 8389021"/>
                <a:gd name="connsiteY178" fmla="*/ 3154066 h 4367388"/>
                <a:gd name="connsiteX179" fmla="*/ 5781573 w 8389021"/>
                <a:gd name="connsiteY179" fmla="*/ 3151060 h 4367388"/>
                <a:gd name="connsiteX180" fmla="*/ 5781573 w 8389021"/>
                <a:gd name="connsiteY180" fmla="*/ 3150461 h 4367388"/>
                <a:gd name="connsiteX181" fmla="*/ 5779167 w 8389021"/>
                <a:gd name="connsiteY181" fmla="*/ 3150461 h 4367388"/>
                <a:gd name="connsiteX182" fmla="*/ 5725032 w 8389021"/>
                <a:gd name="connsiteY182" fmla="*/ 3145654 h 4367388"/>
                <a:gd name="connsiteX183" fmla="*/ 5668490 w 8389021"/>
                <a:gd name="connsiteY183" fmla="*/ 3140847 h 4367388"/>
                <a:gd name="connsiteX184" fmla="*/ 5610145 w 8389021"/>
                <a:gd name="connsiteY184" fmla="*/ 3136641 h 4367388"/>
                <a:gd name="connsiteX185" fmla="*/ 5549393 w 8389021"/>
                <a:gd name="connsiteY185" fmla="*/ 3133037 h 4367388"/>
                <a:gd name="connsiteX186" fmla="*/ 5547587 w 8389021"/>
                <a:gd name="connsiteY186" fmla="*/ 3132435 h 4367388"/>
                <a:gd name="connsiteX187" fmla="*/ 5139151 w 8389021"/>
                <a:gd name="connsiteY187" fmla="*/ 3111224 h 4367388"/>
                <a:gd name="connsiteX188" fmla="*/ 5137947 w 8389021"/>
                <a:gd name="connsiteY188" fmla="*/ 3111830 h 4367388"/>
                <a:gd name="connsiteX189" fmla="*/ 5137950 w 8389021"/>
                <a:gd name="connsiteY189" fmla="*/ 3111836 h 4367388"/>
                <a:gd name="connsiteX190" fmla="*/ 5137947 w 8389021"/>
                <a:gd name="connsiteY190" fmla="*/ 3111839 h 4367388"/>
                <a:gd name="connsiteX191" fmla="*/ 5143969 w 8389021"/>
                <a:gd name="connsiteY191" fmla="*/ 3126363 h 4367388"/>
                <a:gd name="connsiteX192" fmla="*/ 5146979 w 8389021"/>
                <a:gd name="connsiteY192" fmla="*/ 3134230 h 4367388"/>
                <a:gd name="connsiteX193" fmla="*/ 5148184 w 8389021"/>
                <a:gd name="connsiteY193" fmla="*/ 3137256 h 4367388"/>
                <a:gd name="connsiteX194" fmla="*/ 5151194 w 8389021"/>
                <a:gd name="connsiteY194" fmla="*/ 3137256 h 4367388"/>
                <a:gd name="connsiteX195" fmla="*/ 5172269 w 8389021"/>
                <a:gd name="connsiteY195" fmla="*/ 3138467 h 4367388"/>
                <a:gd name="connsiteX196" fmla="*/ 5193344 w 8389021"/>
                <a:gd name="connsiteY196" fmla="*/ 3139679 h 4367388"/>
                <a:gd name="connsiteX197" fmla="*/ 5214419 w 8389021"/>
                <a:gd name="connsiteY197" fmla="*/ 3140887 h 4367388"/>
                <a:gd name="connsiteX198" fmla="*/ 5235494 w 8389021"/>
                <a:gd name="connsiteY198" fmla="*/ 3141493 h 4367388"/>
                <a:gd name="connsiteX199" fmla="*/ 5270400 w 8389021"/>
                <a:gd name="connsiteY199" fmla="*/ 3143307 h 4367388"/>
                <a:gd name="connsiteX200" fmla="*/ 5305323 w 8389021"/>
                <a:gd name="connsiteY200" fmla="*/ 3145124 h 4367388"/>
                <a:gd name="connsiteX201" fmla="*/ 5340850 w 8389021"/>
                <a:gd name="connsiteY201" fmla="*/ 3146940 h 4367388"/>
                <a:gd name="connsiteX202" fmla="*/ 5375774 w 8389021"/>
                <a:gd name="connsiteY202" fmla="*/ 3148755 h 4367388"/>
                <a:gd name="connsiteX203" fmla="*/ 5377581 w 8389021"/>
                <a:gd name="connsiteY203" fmla="*/ 3149359 h 4367388"/>
                <a:gd name="connsiteX204" fmla="*/ 5377574 w 8389021"/>
                <a:gd name="connsiteY204" fmla="*/ 3149345 h 4367388"/>
                <a:gd name="connsiteX205" fmla="*/ 5377594 w 8389021"/>
                <a:gd name="connsiteY205" fmla="*/ 3149351 h 4367388"/>
                <a:gd name="connsiteX206" fmla="*/ 5370970 w 8389021"/>
                <a:gd name="connsiteY206" fmla="*/ 3134220 h 4367388"/>
                <a:gd name="connsiteX207" fmla="*/ 5367960 w 8389021"/>
                <a:gd name="connsiteY207" fmla="*/ 3126354 h 4367388"/>
                <a:gd name="connsiteX208" fmla="*/ 5366755 w 8389021"/>
                <a:gd name="connsiteY208" fmla="*/ 3123328 h 4367388"/>
                <a:gd name="connsiteX209" fmla="*/ 5366755 w 8389021"/>
                <a:gd name="connsiteY209" fmla="*/ 3122722 h 4367388"/>
                <a:gd name="connsiteX210" fmla="*/ 5363744 w 8389021"/>
                <a:gd name="connsiteY210" fmla="*/ 3123328 h 4367388"/>
                <a:gd name="connsiteX211" fmla="*/ 5325207 w 8389021"/>
                <a:gd name="connsiteY211" fmla="*/ 3120907 h 4367388"/>
                <a:gd name="connsiteX212" fmla="*/ 5287272 w 8389021"/>
                <a:gd name="connsiteY212" fmla="*/ 3119092 h 4367388"/>
                <a:gd name="connsiteX213" fmla="*/ 5248735 w 8389021"/>
                <a:gd name="connsiteY213" fmla="*/ 3116670 h 4367388"/>
                <a:gd name="connsiteX214" fmla="*/ 5211409 w 8389021"/>
                <a:gd name="connsiteY214" fmla="*/ 3115461 h 4367388"/>
                <a:gd name="connsiteX215" fmla="*/ 5193344 w 8389021"/>
                <a:gd name="connsiteY215" fmla="*/ 3114251 h 4367388"/>
                <a:gd name="connsiteX216" fmla="*/ 5175280 w 8389021"/>
                <a:gd name="connsiteY216" fmla="*/ 3113040 h 4367388"/>
                <a:gd name="connsiteX217" fmla="*/ 5157216 w 8389021"/>
                <a:gd name="connsiteY217" fmla="*/ 3111830 h 4367388"/>
                <a:gd name="connsiteX218" fmla="*/ 5139151 w 8389021"/>
                <a:gd name="connsiteY218" fmla="*/ 3111224 h 4367388"/>
                <a:gd name="connsiteX219" fmla="*/ 4732602 w 8389021"/>
                <a:gd name="connsiteY219" fmla="*/ 3088004 h 4367388"/>
                <a:gd name="connsiteX220" fmla="*/ 4732605 w 8389021"/>
                <a:gd name="connsiteY220" fmla="*/ 3088017 h 4367388"/>
                <a:gd name="connsiteX221" fmla="*/ 4732602 w 8389021"/>
                <a:gd name="connsiteY221" fmla="*/ 3088016 h 4367388"/>
                <a:gd name="connsiteX222" fmla="*/ 4736214 w 8389021"/>
                <a:gd name="connsiteY222" fmla="*/ 3102989 h 4367388"/>
                <a:gd name="connsiteX223" fmla="*/ 4738622 w 8389021"/>
                <a:gd name="connsiteY223" fmla="*/ 3110776 h 4367388"/>
                <a:gd name="connsiteX224" fmla="*/ 4739223 w 8389021"/>
                <a:gd name="connsiteY224" fmla="*/ 3113173 h 4367388"/>
                <a:gd name="connsiteX225" fmla="*/ 4739223 w 8389021"/>
                <a:gd name="connsiteY225" fmla="*/ 3113760 h 4367388"/>
                <a:gd name="connsiteX226" fmla="*/ 4739223 w 8389021"/>
                <a:gd name="connsiteY226" fmla="*/ 3113771 h 4367388"/>
                <a:gd name="connsiteX227" fmla="*/ 4741029 w 8389021"/>
                <a:gd name="connsiteY227" fmla="*/ 3113771 h 4367388"/>
                <a:gd name="connsiteX228" fmla="*/ 4792193 w 8389021"/>
                <a:gd name="connsiteY228" fmla="*/ 3117365 h 4367388"/>
                <a:gd name="connsiteX229" fmla="*/ 4846366 w 8389021"/>
                <a:gd name="connsiteY229" fmla="*/ 3120959 h 4367388"/>
                <a:gd name="connsiteX230" fmla="*/ 4904151 w 8389021"/>
                <a:gd name="connsiteY230" fmla="*/ 3124554 h 4367388"/>
                <a:gd name="connsiteX231" fmla="*/ 4966149 w 8389021"/>
                <a:gd name="connsiteY231" fmla="*/ 3127548 h 4367388"/>
                <a:gd name="connsiteX232" fmla="*/ 4967955 w 8389021"/>
                <a:gd name="connsiteY232" fmla="*/ 3128147 h 4367388"/>
                <a:gd name="connsiteX233" fmla="*/ 4967950 w 8389021"/>
                <a:gd name="connsiteY233" fmla="*/ 3128133 h 4367388"/>
                <a:gd name="connsiteX234" fmla="*/ 4967955 w 8389021"/>
                <a:gd name="connsiteY234" fmla="*/ 3128136 h 4367388"/>
                <a:gd name="connsiteX235" fmla="*/ 4961936 w 8389021"/>
                <a:gd name="connsiteY235" fmla="*/ 3113161 h 4367388"/>
                <a:gd name="connsiteX236" fmla="*/ 4958926 w 8389021"/>
                <a:gd name="connsiteY236" fmla="*/ 3105374 h 4367388"/>
                <a:gd name="connsiteX237" fmla="*/ 4957722 w 8389021"/>
                <a:gd name="connsiteY237" fmla="*/ 3102978 h 4367388"/>
                <a:gd name="connsiteX238" fmla="*/ 4957722 w 8389021"/>
                <a:gd name="connsiteY238" fmla="*/ 3102392 h 4367388"/>
                <a:gd name="connsiteX239" fmla="*/ 4957722 w 8389021"/>
                <a:gd name="connsiteY239" fmla="*/ 3102379 h 4367388"/>
                <a:gd name="connsiteX240" fmla="*/ 4895724 w 8389021"/>
                <a:gd name="connsiteY240" fmla="*/ 3099384 h 4367388"/>
                <a:gd name="connsiteX241" fmla="*/ 4838541 w 8389021"/>
                <a:gd name="connsiteY241" fmla="*/ 3095790 h 4367388"/>
                <a:gd name="connsiteX242" fmla="*/ 4785572 w 8389021"/>
                <a:gd name="connsiteY242" fmla="*/ 3092195 h 4367388"/>
                <a:gd name="connsiteX243" fmla="*/ 4734408 w 8389021"/>
                <a:gd name="connsiteY243" fmla="*/ 3088602 h 4367388"/>
                <a:gd name="connsiteX244" fmla="*/ 4732602 w 8389021"/>
                <a:gd name="connsiteY244" fmla="*/ 3088004 h 4367388"/>
                <a:gd name="connsiteX245" fmla="*/ 4332180 w 8389021"/>
                <a:gd name="connsiteY245" fmla="*/ 3040989 h 4367388"/>
                <a:gd name="connsiteX246" fmla="*/ 4329775 w 8389021"/>
                <a:gd name="connsiteY246" fmla="*/ 3042193 h 4367388"/>
                <a:gd name="connsiteX247" fmla="*/ 4328572 w 8389021"/>
                <a:gd name="connsiteY247" fmla="*/ 3042794 h 4367388"/>
                <a:gd name="connsiteX248" fmla="*/ 4326167 w 8389021"/>
                <a:gd name="connsiteY248" fmla="*/ 3056641 h 4367388"/>
                <a:gd name="connsiteX249" fmla="*/ 4325566 w 8389021"/>
                <a:gd name="connsiteY249" fmla="*/ 3063263 h 4367388"/>
                <a:gd name="connsiteX250" fmla="*/ 4324964 w 8389021"/>
                <a:gd name="connsiteY250" fmla="*/ 3065670 h 4367388"/>
                <a:gd name="connsiteX251" fmla="*/ 4324964 w 8389021"/>
                <a:gd name="connsiteY251" fmla="*/ 3065682 h 4367388"/>
                <a:gd name="connsiteX252" fmla="*/ 4324964 w 8389021"/>
                <a:gd name="connsiteY252" fmla="*/ 3066273 h 4367388"/>
                <a:gd name="connsiteX253" fmla="*/ 4324964 w 8389021"/>
                <a:gd name="connsiteY253" fmla="*/ 3066285 h 4367388"/>
                <a:gd name="connsiteX254" fmla="*/ 4326768 w 8389021"/>
                <a:gd name="connsiteY254" fmla="*/ 3066285 h 4367388"/>
                <a:gd name="connsiteX255" fmla="*/ 4380887 w 8389021"/>
                <a:gd name="connsiteY255" fmla="*/ 3074112 h 4367388"/>
                <a:gd name="connsiteX256" fmla="*/ 4436809 w 8389021"/>
                <a:gd name="connsiteY256" fmla="*/ 3081938 h 4367388"/>
                <a:gd name="connsiteX257" fmla="*/ 4493934 w 8389021"/>
                <a:gd name="connsiteY257" fmla="*/ 3088559 h 4367388"/>
                <a:gd name="connsiteX258" fmla="*/ 4552262 w 8389021"/>
                <a:gd name="connsiteY258" fmla="*/ 3094581 h 4367388"/>
                <a:gd name="connsiteX259" fmla="*/ 4552863 w 8389021"/>
                <a:gd name="connsiteY259" fmla="*/ 3095182 h 4367388"/>
                <a:gd name="connsiteX260" fmla="*/ 4552863 w 8389021"/>
                <a:gd name="connsiteY260" fmla="*/ 3095169 h 4367388"/>
                <a:gd name="connsiteX261" fmla="*/ 4552262 w 8389021"/>
                <a:gd name="connsiteY261" fmla="*/ 3080721 h 4367388"/>
                <a:gd name="connsiteX262" fmla="*/ 4551661 w 8389021"/>
                <a:gd name="connsiteY262" fmla="*/ 3072895 h 4367388"/>
                <a:gd name="connsiteX263" fmla="*/ 4551661 w 8389021"/>
                <a:gd name="connsiteY263" fmla="*/ 3070500 h 4367388"/>
                <a:gd name="connsiteX264" fmla="*/ 4551661 w 8389021"/>
                <a:gd name="connsiteY264" fmla="*/ 3070487 h 4367388"/>
                <a:gd name="connsiteX265" fmla="*/ 4551661 w 8389021"/>
                <a:gd name="connsiteY265" fmla="*/ 3069898 h 4367388"/>
                <a:gd name="connsiteX266" fmla="*/ 4551661 w 8389021"/>
                <a:gd name="connsiteY266" fmla="*/ 3069885 h 4367388"/>
                <a:gd name="connsiteX267" fmla="*/ 4549255 w 8389021"/>
                <a:gd name="connsiteY267" fmla="*/ 3069885 h 4367388"/>
                <a:gd name="connsiteX268" fmla="*/ 4492732 w 8389021"/>
                <a:gd name="connsiteY268" fmla="*/ 3063865 h 4367388"/>
                <a:gd name="connsiteX269" fmla="*/ 4438012 w 8389021"/>
                <a:gd name="connsiteY269" fmla="*/ 3057243 h 4367388"/>
                <a:gd name="connsiteX270" fmla="*/ 4383893 w 8389021"/>
                <a:gd name="connsiteY270" fmla="*/ 3050019 h 4367388"/>
                <a:gd name="connsiteX271" fmla="*/ 4330988 w 8389021"/>
                <a:gd name="connsiteY271" fmla="*/ 3042195 h 4367388"/>
                <a:gd name="connsiteX272" fmla="*/ 4332180 w 8389021"/>
                <a:gd name="connsiteY272" fmla="*/ 3041002 h 4367388"/>
                <a:gd name="connsiteX273" fmla="*/ 4332154 w 8389021"/>
                <a:gd name="connsiteY273" fmla="*/ 3041015 h 4367388"/>
                <a:gd name="connsiteX274" fmla="*/ 3942968 w 8389021"/>
                <a:gd name="connsiteY274" fmla="*/ 2953840 h 4367388"/>
                <a:gd name="connsiteX275" fmla="*/ 3940562 w 8389021"/>
                <a:gd name="connsiteY275" fmla="*/ 2953840 h 4367388"/>
                <a:gd name="connsiteX276" fmla="*/ 3933344 w 8389021"/>
                <a:gd name="connsiteY276" fmla="*/ 2966482 h 4367388"/>
                <a:gd name="connsiteX277" fmla="*/ 3929736 w 8389021"/>
                <a:gd name="connsiteY277" fmla="*/ 2972501 h 4367388"/>
                <a:gd name="connsiteX278" fmla="*/ 3928533 w 8389021"/>
                <a:gd name="connsiteY278" fmla="*/ 2974910 h 4367388"/>
                <a:gd name="connsiteX279" fmla="*/ 3927931 w 8389021"/>
                <a:gd name="connsiteY279" fmla="*/ 2975512 h 4367388"/>
                <a:gd name="connsiteX280" fmla="*/ 3927948 w 8389021"/>
                <a:gd name="connsiteY280" fmla="*/ 2975512 h 4367388"/>
                <a:gd name="connsiteX281" fmla="*/ 3927931 w 8389021"/>
                <a:gd name="connsiteY281" fmla="*/ 2975529 h 4367388"/>
                <a:gd name="connsiteX282" fmla="*/ 3929736 w 8389021"/>
                <a:gd name="connsiteY282" fmla="*/ 2975529 h 4367388"/>
                <a:gd name="connsiteX283" fmla="*/ 3982063 w 8389021"/>
                <a:gd name="connsiteY283" fmla="*/ 2990578 h 4367388"/>
                <a:gd name="connsiteX284" fmla="*/ 4035594 w 8389021"/>
                <a:gd name="connsiteY284" fmla="*/ 3005023 h 4367388"/>
                <a:gd name="connsiteX285" fmla="*/ 4090327 w 8389021"/>
                <a:gd name="connsiteY285" fmla="*/ 3018869 h 4367388"/>
                <a:gd name="connsiteX286" fmla="*/ 4146264 w 8389021"/>
                <a:gd name="connsiteY286" fmla="*/ 3031512 h 4367388"/>
                <a:gd name="connsiteX287" fmla="*/ 4148068 w 8389021"/>
                <a:gd name="connsiteY287" fmla="*/ 3032114 h 4367388"/>
                <a:gd name="connsiteX288" fmla="*/ 4151677 w 8389021"/>
                <a:gd name="connsiteY288" fmla="*/ 3018269 h 4367388"/>
                <a:gd name="connsiteX289" fmla="*/ 4153481 w 8389021"/>
                <a:gd name="connsiteY289" fmla="*/ 3011044 h 4367388"/>
                <a:gd name="connsiteX290" fmla="*/ 4154684 w 8389021"/>
                <a:gd name="connsiteY290" fmla="*/ 3008635 h 4367388"/>
                <a:gd name="connsiteX291" fmla="*/ 4154684 w 8389021"/>
                <a:gd name="connsiteY291" fmla="*/ 3008622 h 4367388"/>
                <a:gd name="connsiteX292" fmla="*/ 4154684 w 8389021"/>
                <a:gd name="connsiteY292" fmla="*/ 3008035 h 4367388"/>
                <a:gd name="connsiteX293" fmla="*/ 4154684 w 8389021"/>
                <a:gd name="connsiteY293" fmla="*/ 3008020 h 4367388"/>
                <a:gd name="connsiteX294" fmla="*/ 4152278 w 8389021"/>
                <a:gd name="connsiteY294" fmla="*/ 3008020 h 4367388"/>
                <a:gd name="connsiteX295" fmla="*/ 4098146 w 8389021"/>
                <a:gd name="connsiteY295" fmla="*/ 2995377 h 4367388"/>
                <a:gd name="connsiteX296" fmla="*/ 4045217 w 8389021"/>
                <a:gd name="connsiteY296" fmla="*/ 2982736 h 4367388"/>
                <a:gd name="connsiteX297" fmla="*/ 3993491 w 8389021"/>
                <a:gd name="connsiteY297" fmla="*/ 2968890 h 4367388"/>
                <a:gd name="connsiteX298" fmla="*/ 3942968 w 8389021"/>
                <a:gd name="connsiteY298" fmla="*/ 2953840 h 4367388"/>
                <a:gd name="connsiteX299" fmla="*/ 3600105 w 8389021"/>
                <a:gd name="connsiteY299" fmla="*/ 2817961 h 4367388"/>
                <a:gd name="connsiteX300" fmla="*/ 3588079 w 8389021"/>
                <a:gd name="connsiteY300" fmla="*/ 2826971 h 4367388"/>
                <a:gd name="connsiteX301" fmla="*/ 3581465 w 8389021"/>
                <a:gd name="connsiteY301" fmla="*/ 2831776 h 4367388"/>
                <a:gd name="connsiteX302" fmla="*/ 3579059 w 8389021"/>
                <a:gd name="connsiteY302" fmla="*/ 2833578 h 4367388"/>
                <a:gd name="connsiteX303" fmla="*/ 3579064 w 8389021"/>
                <a:gd name="connsiteY303" fmla="*/ 2833590 h 4367388"/>
                <a:gd name="connsiteX304" fmla="*/ 3579059 w 8389021"/>
                <a:gd name="connsiteY304" fmla="*/ 2833594 h 4367388"/>
                <a:gd name="connsiteX305" fmla="*/ 3579661 w 8389021"/>
                <a:gd name="connsiteY305" fmla="*/ 2835394 h 4367388"/>
                <a:gd name="connsiteX306" fmla="*/ 3624158 w 8389021"/>
                <a:gd name="connsiteY306" fmla="*/ 2857017 h 4367388"/>
                <a:gd name="connsiteX307" fmla="*/ 3669257 w 8389021"/>
                <a:gd name="connsiteY307" fmla="*/ 2878042 h 4367388"/>
                <a:gd name="connsiteX308" fmla="*/ 3716160 w 8389021"/>
                <a:gd name="connsiteY308" fmla="*/ 2898464 h 4367388"/>
                <a:gd name="connsiteX309" fmla="*/ 3763664 w 8389021"/>
                <a:gd name="connsiteY309" fmla="*/ 2917683 h 4367388"/>
                <a:gd name="connsiteX310" fmla="*/ 3765468 w 8389021"/>
                <a:gd name="connsiteY310" fmla="*/ 2918885 h 4367388"/>
                <a:gd name="connsiteX311" fmla="*/ 3775089 w 8389021"/>
                <a:gd name="connsiteY311" fmla="*/ 2907472 h 4367388"/>
                <a:gd name="connsiteX312" fmla="*/ 3780501 w 8389021"/>
                <a:gd name="connsiteY312" fmla="*/ 2901465 h 4367388"/>
                <a:gd name="connsiteX313" fmla="*/ 3782305 w 8389021"/>
                <a:gd name="connsiteY313" fmla="*/ 2899063 h 4367388"/>
                <a:gd name="connsiteX314" fmla="*/ 3782292 w 8389021"/>
                <a:gd name="connsiteY314" fmla="*/ 2899063 h 4367388"/>
                <a:gd name="connsiteX315" fmla="*/ 3782305 w 8389021"/>
                <a:gd name="connsiteY315" fmla="*/ 2899046 h 4367388"/>
                <a:gd name="connsiteX316" fmla="*/ 3780501 w 8389021"/>
                <a:gd name="connsiteY316" fmla="*/ 2899046 h 4367388"/>
                <a:gd name="connsiteX317" fmla="*/ 3734200 w 8389021"/>
                <a:gd name="connsiteY317" fmla="*/ 2879826 h 4367388"/>
                <a:gd name="connsiteX318" fmla="*/ 3688499 w 8389021"/>
                <a:gd name="connsiteY318" fmla="*/ 2860005 h 4367388"/>
                <a:gd name="connsiteX319" fmla="*/ 3644603 w 8389021"/>
                <a:gd name="connsiteY319" fmla="*/ 2839584 h 4367388"/>
                <a:gd name="connsiteX320" fmla="*/ 3602511 w 8389021"/>
                <a:gd name="connsiteY320" fmla="*/ 2819162 h 4367388"/>
                <a:gd name="connsiteX321" fmla="*/ 3600105 w 8389021"/>
                <a:gd name="connsiteY321" fmla="*/ 2817961 h 4367388"/>
                <a:gd name="connsiteX322" fmla="*/ 3334351 w 8389021"/>
                <a:gd name="connsiteY322" fmla="*/ 2652556 h 4367388"/>
                <a:gd name="connsiteX323" fmla="*/ 3316312 w 8389021"/>
                <a:gd name="connsiteY323" fmla="*/ 2659157 h 4367388"/>
                <a:gd name="connsiteX324" fmla="*/ 3306691 w 8389021"/>
                <a:gd name="connsiteY324" fmla="*/ 2662156 h 4367388"/>
                <a:gd name="connsiteX325" fmla="*/ 3303083 w 8389021"/>
                <a:gd name="connsiteY325" fmla="*/ 2663358 h 4367388"/>
                <a:gd name="connsiteX326" fmla="*/ 3302482 w 8389021"/>
                <a:gd name="connsiteY326" fmla="*/ 2663957 h 4367388"/>
                <a:gd name="connsiteX327" fmla="*/ 3301881 w 8389021"/>
                <a:gd name="connsiteY327" fmla="*/ 2664558 h 4367388"/>
                <a:gd name="connsiteX328" fmla="*/ 3301279 w 8389021"/>
                <a:gd name="connsiteY328" fmla="*/ 2665157 h 4367388"/>
                <a:gd name="connsiteX329" fmla="*/ 3301290 w 8389021"/>
                <a:gd name="connsiteY329" fmla="*/ 2665166 h 4367388"/>
                <a:gd name="connsiteX330" fmla="*/ 3301279 w 8389021"/>
                <a:gd name="connsiteY330" fmla="*/ 2665176 h 4367388"/>
                <a:gd name="connsiteX331" fmla="*/ 3311501 w 8389021"/>
                <a:gd name="connsiteY331" fmla="*/ 2672977 h 4367388"/>
                <a:gd name="connsiteX332" fmla="*/ 3322325 w 8389021"/>
                <a:gd name="connsiteY332" fmla="*/ 2680178 h 4367388"/>
                <a:gd name="connsiteX333" fmla="*/ 3332547 w 8389021"/>
                <a:gd name="connsiteY333" fmla="*/ 2687979 h 4367388"/>
                <a:gd name="connsiteX334" fmla="*/ 3343370 w 8389021"/>
                <a:gd name="connsiteY334" fmla="*/ 2695779 h 4367388"/>
                <a:gd name="connsiteX335" fmla="*/ 3368024 w 8389021"/>
                <a:gd name="connsiteY335" fmla="*/ 2712583 h 4367388"/>
                <a:gd name="connsiteX336" fmla="*/ 3393278 w 8389021"/>
                <a:gd name="connsiteY336" fmla="*/ 2729385 h 4367388"/>
                <a:gd name="connsiteX337" fmla="*/ 3418533 w 8389021"/>
                <a:gd name="connsiteY337" fmla="*/ 2744989 h 4367388"/>
                <a:gd name="connsiteX338" fmla="*/ 3444389 w 8389021"/>
                <a:gd name="connsiteY338" fmla="*/ 2761192 h 4367388"/>
                <a:gd name="connsiteX339" fmla="*/ 3445591 w 8389021"/>
                <a:gd name="connsiteY339" fmla="*/ 2761793 h 4367388"/>
                <a:gd name="connsiteX340" fmla="*/ 3461826 w 8389021"/>
                <a:gd name="connsiteY340" fmla="*/ 2752789 h 4367388"/>
                <a:gd name="connsiteX341" fmla="*/ 3470244 w 8389021"/>
                <a:gd name="connsiteY341" fmla="*/ 2747988 h 4367388"/>
                <a:gd name="connsiteX342" fmla="*/ 3473251 w 8389021"/>
                <a:gd name="connsiteY342" fmla="*/ 2746787 h 4367388"/>
                <a:gd name="connsiteX343" fmla="*/ 3473852 w 8389021"/>
                <a:gd name="connsiteY343" fmla="*/ 2746189 h 4367388"/>
                <a:gd name="connsiteX344" fmla="*/ 3473844 w 8389021"/>
                <a:gd name="connsiteY344" fmla="*/ 2746181 h 4367388"/>
                <a:gd name="connsiteX345" fmla="*/ 3473852 w 8389021"/>
                <a:gd name="connsiteY345" fmla="*/ 2746172 h 4367388"/>
                <a:gd name="connsiteX346" fmla="*/ 3473251 w 8389021"/>
                <a:gd name="connsiteY346" fmla="*/ 2745573 h 4367388"/>
                <a:gd name="connsiteX347" fmla="*/ 3447395 w 8389021"/>
                <a:gd name="connsiteY347" fmla="*/ 2729969 h 4367388"/>
                <a:gd name="connsiteX348" fmla="*/ 3422742 w 8389021"/>
                <a:gd name="connsiteY348" fmla="*/ 2714367 h 4367388"/>
                <a:gd name="connsiteX349" fmla="*/ 3398690 w 8389021"/>
                <a:gd name="connsiteY349" fmla="*/ 2698163 h 4367388"/>
                <a:gd name="connsiteX350" fmla="*/ 3375239 w 8389021"/>
                <a:gd name="connsiteY350" fmla="*/ 2681961 h 4367388"/>
                <a:gd name="connsiteX351" fmla="*/ 3365017 w 8389021"/>
                <a:gd name="connsiteY351" fmla="*/ 2674759 h 4367388"/>
                <a:gd name="connsiteX352" fmla="*/ 3354795 w 8389021"/>
                <a:gd name="connsiteY352" fmla="*/ 2667558 h 4367388"/>
                <a:gd name="connsiteX353" fmla="*/ 3344573 w 8389021"/>
                <a:gd name="connsiteY353" fmla="*/ 2660357 h 4367388"/>
                <a:gd name="connsiteX354" fmla="*/ 3334351 w 8389021"/>
                <a:gd name="connsiteY354" fmla="*/ 2652556 h 4367388"/>
                <a:gd name="connsiteX355" fmla="*/ 3142357 w 8389021"/>
                <a:gd name="connsiteY355" fmla="*/ 2473675 h 4367388"/>
                <a:gd name="connsiteX356" fmla="*/ 3122505 w 8389021"/>
                <a:gd name="connsiteY356" fmla="*/ 2477285 h 4367388"/>
                <a:gd name="connsiteX357" fmla="*/ 3112277 w 8389021"/>
                <a:gd name="connsiteY357" fmla="*/ 2479087 h 4367388"/>
                <a:gd name="connsiteX358" fmla="*/ 3108066 w 8389021"/>
                <a:gd name="connsiteY358" fmla="*/ 2479690 h 4367388"/>
                <a:gd name="connsiteX359" fmla="*/ 3108082 w 8389021"/>
                <a:gd name="connsiteY359" fmla="*/ 2479706 h 4367388"/>
                <a:gd name="connsiteX360" fmla="*/ 3108066 w 8389021"/>
                <a:gd name="connsiteY360" fmla="*/ 2479708 h 4367388"/>
                <a:gd name="connsiteX361" fmla="*/ 3108668 w 8389021"/>
                <a:gd name="connsiteY361" fmla="*/ 2480309 h 4367388"/>
                <a:gd name="connsiteX362" fmla="*/ 3129122 w 8389021"/>
                <a:gd name="connsiteY362" fmla="*/ 2505574 h 4367388"/>
                <a:gd name="connsiteX363" fmla="*/ 3151381 w 8389021"/>
                <a:gd name="connsiteY363" fmla="*/ 2531442 h 4367388"/>
                <a:gd name="connsiteX364" fmla="*/ 3176047 w 8389021"/>
                <a:gd name="connsiteY364" fmla="*/ 2557306 h 4367388"/>
                <a:gd name="connsiteX365" fmla="*/ 3202517 w 8389021"/>
                <a:gd name="connsiteY365" fmla="*/ 2582571 h 4367388"/>
                <a:gd name="connsiteX366" fmla="*/ 3204322 w 8389021"/>
                <a:gd name="connsiteY366" fmla="*/ 2583773 h 4367388"/>
                <a:gd name="connsiteX367" fmla="*/ 3222370 w 8389021"/>
                <a:gd name="connsiteY367" fmla="*/ 2578359 h 4367388"/>
                <a:gd name="connsiteX368" fmla="*/ 3231995 w 8389021"/>
                <a:gd name="connsiteY368" fmla="*/ 2575352 h 4367388"/>
                <a:gd name="connsiteX369" fmla="*/ 3235605 w 8389021"/>
                <a:gd name="connsiteY369" fmla="*/ 2574149 h 4367388"/>
                <a:gd name="connsiteX370" fmla="*/ 3236206 w 8389021"/>
                <a:gd name="connsiteY370" fmla="*/ 2574149 h 4367388"/>
                <a:gd name="connsiteX371" fmla="*/ 3236206 w 8389021"/>
                <a:gd name="connsiteY371" fmla="*/ 2574131 h 4367388"/>
                <a:gd name="connsiteX372" fmla="*/ 3236206 w 8389021"/>
                <a:gd name="connsiteY372" fmla="*/ 2572946 h 4367388"/>
                <a:gd name="connsiteX373" fmla="*/ 3236206 w 8389021"/>
                <a:gd name="connsiteY373" fmla="*/ 2572928 h 4367388"/>
                <a:gd name="connsiteX374" fmla="*/ 3209736 w 8389021"/>
                <a:gd name="connsiteY374" fmla="*/ 2548264 h 4367388"/>
                <a:gd name="connsiteX375" fmla="*/ 3185071 w 8389021"/>
                <a:gd name="connsiteY375" fmla="*/ 2523602 h 4367388"/>
                <a:gd name="connsiteX376" fmla="*/ 3162812 w 8389021"/>
                <a:gd name="connsiteY376" fmla="*/ 2498338 h 4367388"/>
                <a:gd name="connsiteX377" fmla="*/ 3142959 w 8389021"/>
                <a:gd name="connsiteY377" fmla="*/ 2474277 h 4367388"/>
                <a:gd name="connsiteX378" fmla="*/ 3142357 w 8389021"/>
                <a:gd name="connsiteY378" fmla="*/ 2473675 h 4367388"/>
                <a:gd name="connsiteX379" fmla="*/ 3043756 w 8389021"/>
                <a:gd name="connsiteY379" fmla="*/ 2292215 h 4367388"/>
                <a:gd name="connsiteX380" fmla="*/ 3023913 w 8389021"/>
                <a:gd name="connsiteY380" fmla="*/ 2292815 h 4367388"/>
                <a:gd name="connsiteX381" fmla="*/ 3013089 w 8389021"/>
                <a:gd name="connsiteY381" fmla="*/ 2293415 h 4367388"/>
                <a:gd name="connsiteX382" fmla="*/ 3009482 w 8389021"/>
                <a:gd name="connsiteY382" fmla="*/ 2293415 h 4367388"/>
                <a:gd name="connsiteX383" fmla="*/ 3008880 w 8389021"/>
                <a:gd name="connsiteY383" fmla="*/ 2293415 h 4367388"/>
                <a:gd name="connsiteX384" fmla="*/ 3008894 w 8389021"/>
                <a:gd name="connsiteY384" fmla="*/ 2293430 h 4367388"/>
                <a:gd name="connsiteX385" fmla="*/ 3008880 w 8389021"/>
                <a:gd name="connsiteY385" fmla="*/ 2293430 h 4367388"/>
                <a:gd name="connsiteX386" fmla="*/ 3009482 w 8389021"/>
                <a:gd name="connsiteY386" fmla="*/ 2294030 h 4367388"/>
                <a:gd name="connsiteX387" fmla="*/ 3016096 w 8389021"/>
                <a:gd name="connsiteY387" fmla="*/ 2319235 h 4367388"/>
                <a:gd name="connsiteX388" fmla="*/ 3025115 w 8389021"/>
                <a:gd name="connsiteY388" fmla="*/ 2344441 h 4367388"/>
                <a:gd name="connsiteX389" fmla="*/ 3035337 w 8389021"/>
                <a:gd name="connsiteY389" fmla="*/ 2369048 h 4367388"/>
                <a:gd name="connsiteX390" fmla="*/ 3047364 w 8389021"/>
                <a:gd name="connsiteY390" fmla="*/ 2393653 h 4367388"/>
                <a:gd name="connsiteX391" fmla="*/ 3048566 w 8389021"/>
                <a:gd name="connsiteY391" fmla="*/ 2394854 h 4367388"/>
                <a:gd name="connsiteX392" fmla="*/ 3068409 w 8389021"/>
                <a:gd name="connsiteY392" fmla="*/ 2392453 h 4367388"/>
                <a:gd name="connsiteX393" fmla="*/ 3078631 w 8389021"/>
                <a:gd name="connsiteY393" fmla="*/ 2391253 h 4367388"/>
                <a:gd name="connsiteX394" fmla="*/ 3082840 w 8389021"/>
                <a:gd name="connsiteY394" fmla="*/ 2390655 h 4367388"/>
                <a:gd name="connsiteX395" fmla="*/ 3082827 w 8389021"/>
                <a:gd name="connsiteY395" fmla="*/ 2390642 h 4367388"/>
                <a:gd name="connsiteX396" fmla="*/ 3082840 w 8389021"/>
                <a:gd name="connsiteY396" fmla="*/ 2390640 h 4367388"/>
                <a:gd name="connsiteX397" fmla="*/ 3082239 w 8389021"/>
                <a:gd name="connsiteY397" fmla="*/ 2390040 h 4367388"/>
                <a:gd name="connsiteX398" fmla="*/ 3070814 w 8389021"/>
                <a:gd name="connsiteY398" fmla="*/ 2366034 h 4367388"/>
                <a:gd name="connsiteX399" fmla="*/ 3059991 w 8389021"/>
                <a:gd name="connsiteY399" fmla="*/ 2341427 h 4367388"/>
                <a:gd name="connsiteX400" fmla="*/ 3050971 w 8389021"/>
                <a:gd name="connsiteY400" fmla="*/ 2316822 h 4367388"/>
                <a:gd name="connsiteX401" fmla="*/ 3043756 w 8389021"/>
                <a:gd name="connsiteY401" fmla="*/ 2292815 h 4367388"/>
                <a:gd name="connsiteX402" fmla="*/ 3043756 w 8389021"/>
                <a:gd name="connsiteY402" fmla="*/ 2292230 h 4367388"/>
                <a:gd name="connsiteX403" fmla="*/ 2995569 w 8389021"/>
                <a:gd name="connsiteY403" fmla="*/ 2116488 h 4367388"/>
                <a:gd name="connsiteX404" fmla="*/ 2994963 w 8389021"/>
                <a:gd name="connsiteY404" fmla="*/ 2116488 h 4367388"/>
                <a:gd name="connsiteX405" fmla="*/ 2994963 w 8389021"/>
                <a:gd name="connsiteY405" fmla="*/ 2116503 h 4367388"/>
                <a:gd name="connsiteX406" fmla="*/ 2994963 w 8389021"/>
                <a:gd name="connsiteY406" fmla="*/ 2117089 h 4367388"/>
                <a:gd name="connsiteX407" fmla="*/ 2993146 w 8389021"/>
                <a:gd name="connsiteY407" fmla="*/ 2141163 h 4367388"/>
                <a:gd name="connsiteX408" fmla="*/ 2992540 w 8389021"/>
                <a:gd name="connsiteY408" fmla="*/ 2164634 h 4367388"/>
                <a:gd name="connsiteX409" fmla="*/ 2992540 w 8389021"/>
                <a:gd name="connsiteY409" fmla="*/ 2164649 h 4367388"/>
                <a:gd name="connsiteX410" fmla="*/ 2992540 w 8389021"/>
                <a:gd name="connsiteY410" fmla="*/ 2188706 h 4367388"/>
                <a:gd name="connsiteX411" fmla="*/ 2992540 w 8389021"/>
                <a:gd name="connsiteY411" fmla="*/ 2188721 h 4367388"/>
                <a:gd name="connsiteX412" fmla="*/ 2994357 w 8389021"/>
                <a:gd name="connsiteY412" fmla="*/ 2211592 h 4367388"/>
                <a:gd name="connsiteX413" fmla="*/ 2994357 w 8389021"/>
                <a:gd name="connsiteY413" fmla="*/ 2212178 h 4367388"/>
                <a:gd name="connsiteX414" fmla="*/ 2994357 w 8389021"/>
                <a:gd name="connsiteY414" fmla="*/ 2212194 h 4367388"/>
                <a:gd name="connsiteX415" fmla="*/ 3014345 w 8389021"/>
                <a:gd name="connsiteY415" fmla="*/ 2212795 h 4367388"/>
                <a:gd name="connsiteX416" fmla="*/ 3024642 w 8389021"/>
                <a:gd name="connsiteY416" fmla="*/ 2213396 h 4367388"/>
                <a:gd name="connsiteX417" fmla="*/ 3028882 w 8389021"/>
                <a:gd name="connsiteY417" fmla="*/ 2213396 h 4367388"/>
                <a:gd name="connsiteX418" fmla="*/ 3029488 w 8389021"/>
                <a:gd name="connsiteY418" fmla="*/ 2213396 h 4367388"/>
                <a:gd name="connsiteX419" fmla="*/ 3029488 w 8389021"/>
                <a:gd name="connsiteY419" fmla="*/ 2213381 h 4367388"/>
                <a:gd name="connsiteX420" fmla="*/ 3029488 w 8389021"/>
                <a:gd name="connsiteY420" fmla="*/ 2212795 h 4367388"/>
                <a:gd name="connsiteX421" fmla="*/ 3029488 w 8389021"/>
                <a:gd name="connsiteY421" fmla="*/ 2212780 h 4367388"/>
                <a:gd name="connsiteX422" fmla="*/ 3027670 w 8389021"/>
                <a:gd name="connsiteY422" fmla="*/ 2189910 h 4367388"/>
                <a:gd name="connsiteX423" fmla="*/ 3027065 w 8389021"/>
                <a:gd name="connsiteY423" fmla="*/ 2167048 h 4367388"/>
                <a:gd name="connsiteX424" fmla="*/ 3027670 w 8389021"/>
                <a:gd name="connsiteY424" fmla="*/ 2143586 h 4367388"/>
                <a:gd name="connsiteX425" fmla="*/ 3030093 w 8389021"/>
                <a:gd name="connsiteY425" fmla="*/ 2120717 h 4367388"/>
                <a:gd name="connsiteX426" fmla="*/ 3030092 w 8389021"/>
                <a:gd name="connsiteY426" fmla="*/ 2120712 h 4367388"/>
                <a:gd name="connsiteX427" fmla="*/ 3030093 w 8389021"/>
                <a:gd name="connsiteY427" fmla="*/ 2120701 h 4367388"/>
                <a:gd name="connsiteX428" fmla="*/ 3029488 w 8389021"/>
                <a:gd name="connsiteY428" fmla="*/ 2118896 h 4367388"/>
                <a:gd name="connsiteX429" fmla="*/ 3009500 w 8389021"/>
                <a:gd name="connsiteY429" fmla="*/ 2117691 h 4367388"/>
                <a:gd name="connsiteX430" fmla="*/ 2999203 w 8389021"/>
                <a:gd name="connsiteY430" fmla="*/ 2117089 h 4367388"/>
                <a:gd name="connsiteX431" fmla="*/ 2995569 w 8389021"/>
                <a:gd name="connsiteY431" fmla="*/ 2116488 h 4367388"/>
                <a:gd name="connsiteX432" fmla="*/ 3038980 w 8389021"/>
                <a:gd name="connsiteY432" fmla="*/ 1955955 h 4367388"/>
                <a:gd name="connsiteX433" fmla="*/ 3035371 w 8389021"/>
                <a:gd name="connsiteY433" fmla="*/ 1955955 h 4367388"/>
                <a:gd name="connsiteX434" fmla="*/ 3034770 w 8389021"/>
                <a:gd name="connsiteY434" fmla="*/ 1955955 h 4367388"/>
                <a:gd name="connsiteX435" fmla="*/ 3034168 w 8389021"/>
                <a:gd name="connsiteY435" fmla="*/ 1955955 h 4367388"/>
                <a:gd name="connsiteX436" fmla="*/ 3026349 w 8389021"/>
                <a:gd name="connsiteY436" fmla="*/ 1978810 h 4367388"/>
                <a:gd name="connsiteX437" fmla="*/ 3019734 w 8389021"/>
                <a:gd name="connsiteY437" fmla="*/ 2000462 h 4367388"/>
                <a:gd name="connsiteX438" fmla="*/ 3014321 w 8389021"/>
                <a:gd name="connsiteY438" fmla="*/ 2022114 h 4367388"/>
                <a:gd name="connsiteX439" fmla="*/ 3008908 w 8389021"/>
                <a:gd name="connsiteY439" fmla="*/ 2043164 h 4367388"/>
                <a:gd name="connsiteX440" fmla="*/ 3008306 w 8389021"/>
                <a:gd name="connsiteY440" fmla="*/ 2043164 h 4367388"/>
                <a:gd name="connsiteX441" fmla="*/ 3008406 w 8389021"/>
                <a:gd name="connsiteY441" fmla="*/ 2043179 h 4367388"/>
                <a:gd name="connsiteX442" fmla="*/ 3008306 w 8389021"/>
                <a:gd name="connsiteY442" fmla="*/ 2043179 h 4367388"/>
                <a:gd name="connsiteX443" fmla="*/ 3028154 w 8389021"/>
                <a:gd name="connsiteY443" fmla="*/ 2046186 h 4367388"/>
                <a:gd name="connsiteX444" fmla="*/ 3038378 w 8389021"/>
                <a:gd name="connsiteY444" fmla="*/ 2047388 h 4367388"/>
                <a:gd name="connsiteX445" fmla="*/ 3041987 w 8389021"/>
                <a:gd name="connsiteY445" fmla="*/ 2047989 h 4367388"/>
                <a:gd name="connsiteX446" fmla="*/ 3042588 w 8389021"/>
                <a:gd name="connsiteY446" fmla="*/ 2047989 h 4367388"/>
                <a:gd name="connsiteX447" fmla="*/ 3042588 w 8389021"/>
                <a:gd name="connsiteY447" fmla="*/ 2047975 h 4367388"/>
                <a:gd name="connsiteX448" fmla="*/ 3042588 w 8389021"/>
                <a:gd name="connsiteY448" fmla="*/ 2047388 h 4367388"/>
                <a:gd name="connsiteX449" fmla="*/ 3048001 w 8389021"/>
                <a:gd name="connsiteY449" fmla="*/ 2026339 h 4367388"/>
                <a:gd name="connsiteX450" fmla="*/ 3054016 w 8389021"/>
                <a:gd name="connsiteY450" fmla="*/ 2005287 h 4367388"/>
                <a:gd name="connsiteX451" fmla="*/ 3060632 w 8389021"/>
                <a:gd name="connsiteY451" fmla="*/ 1983635 h 4367388"/>
                <a:gd name="connsiteX452" fmla="*/ 3068450 w 8389021"/>
                <a:gd name="connsiteY452" fmla="*/ 1960782 h 4367388"/>
                <a:gd name="connsiteX453" fmla="*/ 3069653 w 8389021"/>
                <a:gd name="connsiteY453" fmla="*/ 1960782 h 4367388"/>
                <a:gd name="connsiteX454" fmla="*/ 3069551 w 8389021"/>
                <a:gd name="connsiteY454" fmla="*/ 1960766 h 4367388"/>
                <a:gd name="connsiteX455" fmla="*/ 3069653 w 8389021"/>
                <a:gd name="connsiteY455" fmla="*/ 1960766 h 4367388"/>
                <a:gd name="connsiteX456" fmla="*/ 3049806 w 8389021"/>
                <a:gd name="connsiteY456" fmla="*/ 1957758 h 4367388"/>
                <a:gd name="connsiteX457" fmla="*/ 3038980 w 8389021"/>
                <a:gd name="connsiteY457" fmla="*/ 1955955 h 4367388"/>
                <a:gd name="connsiteX458" fmla="*/ 3091870 w 8389021"/>
                <a:gd name="connsiteY458" fmla="*/ 1806603 h 4367388"/>
                <a:gd name="connsiteX459" fmla="*/ 3091888 w 8389021"/>
                <a:gd name="connsiteY459" fmla="*/ 1806620 h 4367388"/>
                <a:gd name="connsiteX460" fmla="*/ 3091870 w 8389021"/>
                <a:gd name="connsiteY460" fmla="*/ 1806618 h 4367388"/>
                <a:gd name="connsiteX461" fmla="*/ 3092472 w 8389021"/>
                <a:gd name="connsiteY461" fmla="*/ 1807220 h 4367388"/>
                <a:gd name="connsiteX462" fmla="*/ 3093074 w 8389021"/>
                <a:gd name="connsiteY462" fmla="*/ 1807822 h 4367388"/>
                <a:gd name="connsiteX463" fmla="*/ 3093669 w 8389021"/>
                <a:gd name="connsiteY463" fmla="*/ 1807822 h 4367388"/>
                <a:gd name="connsiteX464" fmla="*/ 3090666 w 8389021"/>
                <a:gd name="connsiteY464" fmla="*/ 1813826 h 4367388"/>
                <a:gd name="connsiteX465" fmla="*/ 3088258 w 8389021"/>
                <a:gd name="connsiteY465" fmla="*/ 1819244 h 4367388"/>
                <a:gd name="connsiteX466" fmla="*/ 3085248 w 8389021"/>
                <a:gd name="connsiteY466" fmla="*/ 1825264 h 4367388"/>
                <a:gd name="connsiteX467" fmla="*/ 3082840 w 8389021"/>
                <a:gd name="connsiteY467" fmla="*/ 1831284 h 4367388"/>
                <a:gd name="connsiteX468" fmla="*/ 3076820 w 8389021"/>
                <a:gd name="connsiteY468" fmla="*/ 1844529 h 4367388"/>
                <a:gd name="connsiteX469" fmla="*/ 3070800 w 8389021"/>
                <a:gd name="connsiteY469" fmla="*/ 1858373 h 4367388"/>
                <a:gd name="connsiteX470" fmla="*/ 3064780 w 8389021"/>
                <a:gd name="connsiteY470" fmla="*/ 1872221 h 4367388"/>
                <a:gd name="connsiteX471" fmla="*/ 3058760 w 8389021"/>
                <a:gd name="connsiteY471" fmla="*/ 1886067 h 4367388"/>
                <a:gd name="connsiteX472" fmla="*/ 3058760 w 8389021"/>
                <a:gd name="connsiteY472" fmla="*/ 1886081 h 4367388"/>
                <a:gd name="connsiteX473" fmla="*/ 3058760 w 8389021"/>
                <a:gd name="connsiteY473" fmla="*/ 1886668 h 4367388"/>
                <a:gd name="connsiteX474" fmla="*/ 3058760 w 8389021"/>
                <a:gd name="connsiteY474" fmla="*/ 1886683 h 4367388"/>
                <a:gd name="connsiteX475" fmla="*/ 3077422 w 8389021"/>
                <a:gd name="connsiteY475" fmla="*/ 1889090 h 4367388"/>
                <a:gd name="connsiteX476" fmla="*/ 3087054 w 8389021"/>
                <a:gd name="connsiteY476" fmla="*/ 1890296 h 4367388"/>
                <a:gd name="connsiteX477" fmla="*/ 3090666 w 8389021"/>
                <a:gd name="connsiteY477" fmla="*/ 1890897 h 4367388"/>
                <a:gd name="connsiteX478" fmla="*/ 3090666 w 8389021"/>
                <a:gd name="connsiteY478" fmla="*/ 1890883 h 4367388"/>
                <a:gd name="connsiteX479" fmla="*/ 3090666 w 8389021"/>
                <a:gd name="connsiteY479" fmla="*/ 1890296 h 4367388"/>
                <a:gd name="connsiteX480" fmla="*/ 3096686 w 8389021"/>
                <a:gd name="connsiteY480" fmla="*/ 1877050 h 4367388"/>
                <a:gd name="connsiteX481" fmla="*/ 3102104 w 8389021"/>
                <a:gd name="connsiteY481" fmla="*/ 1863807 h 4367388"/>
                <a:gd name="connsiteX482" fmla="*/ 3107522 w 8389021"/>
                <a:gd name="connsiteY482" fmla="*/ 1851166 h 4367388"/>
                <a:gd name="connsiteX483" fmla="*/ 3113542 w 8389021"/>
                <a:gd name="connsiteY483" fmla="*/ 1837922 h 4367388"/>
                <a:gd name="connsiteX484" fmla="*/ 3116552 w 8389021"/>
                <a:gd name="connsiteY484" fmla="*/ 1831301 h 4367388"/>
                <a:gd name="connsiteX485" fmla="*/ 3118960 w 8389021"/>
                <a:gd name="connsiteY485" fmla="*/ 1825282 h 4367388"/>
                <a:gd name="connsiteX486" fmla="*/ 3121368 w 8389021"/>
                <a:gd name="connsiteY486" fmla="*/ 1818657 h 4367388"/>
                <a:gd name="connsiteX487" fmla="*/ 3124378 w 8389021"/>
                <a:gd name="connsiteY487" fmla="*/ 1812036 h 4367388"/>
                <a:gd name="connsiteX488" fmla="*/ 3124980 w 8389021"/>
                <a:gd name="connsiteY488" fmla="*/ 1811433 h 4367388"/>
                <a:gd name="connsiteX489" fmla="*/ 3124968 w 8389021"/>
                <a:gd name="connsiteY489" fmla="*/ 1811431 h 4367388"/>
                <a:gd name="connsiteX490" fmla="*/ 3124980 w 8389021"/>
                <a:gd name="connsiteY490" fmla="*/ 1811419 h 4367388"/>
                <a:gd name="connsiteX491" fmla="*/ 3105716 w 8389021"/>
                <a:gd name="connsiteY491" fmla="*/ 1808408 h 4367388"/>
                <a:gd name="connsiteX492" fmla="*/ 3096084 w 8389021"/>
                <a:gd name="connsiteY492" fmla="*/ 1807204 h 4367388"/>
                <a:gd name="connsiteX493" fmla="*/ 3091870 w 8389021"/>
                <a:gd name="connsiteY493" fmla="*/ 1806603 h 4367388"/>
                <a:gd name="connsiteX494" fmla="*/ 3143702 w 8389021"/>
                <a:gd name="connsiteY494" fmla="*/ 1669003 h 4367388"/>
                <a:gd name="connsiteX495" fmla="*/ 3143101 w 8389021"/>
                <a:gd name="connsiteY495" fmla="*/ 1669003 h 4367388"/>
                <a:gd name="connsiteX496" fmla="*/ 3142501 w 8389021"/>
                <a:gd name="connsiteY496" fmla="*/ 1670206 h 4367388"/>
                <a:gd name="connsiteX497" fmla="*/ 3137694 w 8389021"/>
                <a:gd name="connsiteY497" fmla="*/ 1686443 h 4367388"/>
                <a:gd name="connsiteX498" fmla="*/ 3131687 w 8389021"/>
                <a:gd name="connsiteY498" fmla="*/ 1704484 h 4367388"/>
                <a:gd name="connsiteX499" fmla="*/ 3124477 w 8389021"/>
                <a:gd name="connsiteY499" fmla="*/ 1723126 h 4367388"/>
                <a:gd name="connsiteX500" fmla="*/ 3117268 w 8389021"/>
                <a:gd name="connsiteY500" fmla="*/ 1743571 h 4367388"/>
                <a:gd name="connsiteX501" fmla="*/ 3116667 w 8389021"/>
                <a:gd name="connsiteY501" fmla="*/ 1744173 h 4367388"/>
                <a:gd name="connsiteX502" fmla="*/ 3116678 w 8389021"/>
                <a:gd name="connsiteY502" fmla="*/ 1744174 h 4367388"/>
                <a:gd name="connsiteX503" fmla="*/ 3116667 w 8389021"/>
                <a:gd name="connsiteY503" fmla="*/ 1744185 h 4367388"/>
                <a:gd name="connsiteX504" fmla="*/ 3134691 w 8389021"/>
                <a:gd name="connsiteY504" fmla="*/ 1746590 h 4367388"/>
                <a:gd name="connsiteX505" fmla="*/ 3144303 w 8389021"/>
                <a:gd name="connsiteY505" fmla="*/ 1748395 h 4367388"/>
                <a:gd name="connsiteX506" fmla="*/ 3147307 w 8389021"/>
                <a:gd name="connsiteY506" fmla="*/ 1748395 h 4367388"/>
                <a:gd name="connsiteX507" fmla="*/ 3147908 w 8389021"/>
                <a:gd name="connsiteY507" fmla="*/ 1748995 h 4367388"/>
                <a:gd name="connsiteX508" fmla="*/ 3147908 w 8389021"/>
                <a:gd name="connsiteY508" fmla="*/ 1748985 h 4367388"/>
                <a:gd name="connsiteX509" fmla="*/ 3147908 w 8389021"/>
                <a:gd name="connsiteY509" fmla="*/ 1747794 h 4367388"/>
                <a:gd name="connsiteX510" fmla="*/ 3155718 w 8389021"/>
                <a:gd name="connsiteY510" fmla="*/ 1727949 h 4367388"/>
                <a:gd name="connsiteX511" fmla="*/ 3162326 w 8389021"/>
                <a:gd name="connsiteY511" fmla="*/ 1708706 h 4367388"/>
                <a:gd name="connsiteX512" fmla="*/ 3168334 w 8389021"/>
                <a:gd name="connsiteY512" fmla="*/ 1690665 h 4367388"/>
                <a:gd name="connsiteX513" fmla="*/ 3173140 w 8389021"/>
                <a:gd name="connsiteY513" fmla="*/ 1673226 h 4367388"/>
                <a:gd name="connsiteX514" fmla="*/ 3173140 w 8389021"/>
                <a:gd name="connsiteY514" fmla="*/ 1673214 h 4367388"/>
                <a:gd name="connsiteX515" fmla="*/ 3173140 w 8389021"/>
                <a:gd name="connsiteY515" fmla="*/ 1672623 h 4367388"/>
                <a:gd name="connsiteX516" fmla="*/ 3173140 w 8389021"/>
                <a:gd name="connsiteY516" fmla="*/ 1672612 h 4367388"/>
                <a:gd name="connsiteX517" fmla="*/ 3155718 w 8389021"/>
                <a:gd name="connsiteY517" fmla="*/ 1670808 h 4367388"/>
                <a:gd name="connsiteX518" fmla="*/ 3146706 w 8389021"/>
                <a:gd name="connsiteY518" fmla="*/ 1669605 h 4367388"/>
                <a:gd name="connsiteX519" fmla="*/ 3143702 w 8389021"/>
                <a:gd name="connsiteY519" fmla="*/ 1669003 h 4367388"/>
                <a:gd name="connsiteX520" fmla="*/ 3161668 w 8389021"/>
                <a:gd name="connsiteY520" fmla="*/ 1534845 h 4367388"/>
                <a:gd name="connsiteX521" fmla="*/ 3161668 w 8389021"/>
                <a:gd name="connsiteY521" fmla="*/ 1534856 h 4367388"/>
                <a:gd name="connsiteX522" fmla="*/ 3161668 w 8389021"/>
                <a:gd name="connsiteY522" fmla="*/ 1535446 h 4367388"/>
                <a:gd name="connsiteX523" fmla="*/ 3161668 w 8389021"/>
                <a:gd name="connsiteY523" fmla="*/ 1535456 h 4367388"/>
                <a:gd name="connsiteX524" fmla="*/ 3161668 w 8389021"/>
                <a:gd name="connsiteY524" fmla="*/ 1552858 h 4367388"/>
                <a:gd name="connsiteX525" fmla="*/ 3161067 w 8389021"/>
                <a:gd name="connsiteY525" fmla="*/ 1570270 h 4367388"/>
                <a:gd name="connsiteX526" fmla="*/ 3159262 w 8389021"/>
                <a:gd name="connsiteY526" fmla="*/ 1588282 h 4367388"/>
                <a:gd name="connsiteX527" fmla="*/ 3156255 w 8389021"/>
                <a:gd name="connsiteY527" fmla="*/ 1607496 h 4367388"/>
                <a:gd name="connsiteX528" fmla="*/ 3155653 w 8389021"/>
                <a:gd name="connsiteY528" fmla="*/ 1608097 h 4367388"/>
                <a:gd name="connsiteX529" fmla="*/ 3155662 w 8389021"/>
                <a:gd name="connsiteY529" fmla="*/ 1608098 h 4367388"/>
                <a:gd name="connsiteX530" fmla="*/ 3155653 w 8389021"/>
                <a:gd name="connsiteY530" fmla="*/ 1608107 h 4367388"/>
                <a:gd name="connsiteX531" fmla="*/ 3173699 w 8389021"/>
                <a:gd name="connsiteY531" fmla="*/ 1609908 h 4367388"/>
                <a:gd name="connsiteX532" fmla="*/ 3183323 w 8389021"/>
                <a:gd name="connsiteY532" fmla="*/ 1610509 h 4367388"/>
                <a:gd name="connsiteX533" fmla="*/ 3186933 w 8389021"/>
                <a:gd name="connsiteY533" fmla="*/ 1611108 h 4367388"/>
                <a:gd name="connsiteX534" fmla="*/ 3187534 w 8389021"/>
                <a:gd name="connsiteY534" fmla="*/ 1610509 h 4367388"/>
                <a:gd name="connsiteX535" fmla="*/ 3189940 w 8389021"/>
                <a:gd name="connsiteY535" fmla="*/ 1591295 h 4367388"/>
                <a:gd name="connsiteX536" fmla="*/ 3191745 w 8389021"/>
                <a:gd name="connsiteY536" fmla="*/ 1572681 h 4367388"/>
                <a:gd name="connsiteX537" fmla="*/ 3192346 w 8389021"/>
                <a:gd name="connsiteY537" fmla="*/ 1554669 h 4367388"/>
                <a:gd name="connsiteX538" fmla="*/ 3192346 w 8389021"/>
                <a:gd name="connsiteY538" fmla="*/ 1554658 h 4367388"/>
                <a:gd name="connsiteX539" fmla="*/ 3192346 w 8389021"/>
                <a:gd name="connsiteY539" fmla="*/ 1537258 h 4367388"/>
                <a:gd name="connsiteX540" fmla="*/ 3192346 w 8389021"/>
                <a:gd name="connsiteY540" fmla="*/ 1537248 h 4367388"/>
                <a:gd name="connsiteX541" fmla="*/ 3192346 w 8389021"/>
                <a:gd name="connsiteY541" fmla="*/ 1536657 h 4367388"/>
                <a:gd name="connsiteX542" fmla="*/ 3192346 w 8389021"/>
                <a:gd name="connsiteY542" fmla="*/ 1536646 h 4367388"/>
                <a:gd name="connsiteX543" fmla="*/ 3174301 w 8389021"/>
                <a:gd name="connsiteY543" fmla="*/ 1536046 h 4367388"/>
                <a:gd name="connsiteX544" fmla="*/ 3165278 w 8389021"/>
                <a:gd name="connsiteY544" fmla="*/ 1535446 h 4367388"/>
                <a:gd name="connsiteX545" fmla="*/ 3161668 w 8389021"/>
                <a:gd name="connsiteY545" fmla="*/ 1534845 h 4367388"/>
                <a:gd name="connsiteX546" fmla="*/ 3156957 w 8389021"/>
                <a:gd name="connsiteY546" fmla="*/ 1406707 h 4367388"/>
                <a:gd name="connsiteX547" fmla="*/ 3140143 w 8389021"/>
                <a:gd name="connsiteY547" fmla="*/ 1407912 h 4367388"/>
                <a:gd name="connsiteX548" fmla="*/ 3131736 w 8389021"/>
                <a:gd name="connsiteY548" fmla="*/ 1408514 h 4367388"/>
                <a:gd name="connsiteX549" fmla="*/ 3128734 w 8389021"/>
                <a:gd name="connsiteY549" fmla="*/ 1408514 h 4367388"/>
                <a:gd name="connsiteX550" fmla="*/ 3128133 w 8389021"/>
                <a:gd name="connsiteY550" fmla="*/ 1408514 h 4367388"/>
                <a:gd name="connsiteX551" fmla="*/ 3128133 w 8389021"/>
                <a:gd name="connsiteY551" fmla="*/ 1408523 h 4367388"/>
                <a:gd name="connsiteX552" fmla="*/ 3128133 w 8389021"/>
                <a:gd name="connsiteY552" fmla="*/ 1409117 h 4367388"/>
                <a:gd name="connsiteX553" fmla="*/ 3128133 w 8389021"/>
                <a:gd name="connsiteY553" fmla="*/ 1409127 h 4367388"/>
                <a:gd name="connsiteX554" fmla="*/ 3137141 w 8389021"/>
                <a:gd name="connsiteY554" fmla="*/ 1425401 h 4367388"/>
                <a:gd name="connsiteX555" fmla="*/ 3144347 w 8389021"/>
                <a:gd name="connsiteY555" fmla="*/ 1442278 h 4367388"/>
                <a:gd name="connsiteX556" fmla="*/ 3150352 w 8389021"/>
                <a:gd name="connsiteY556" fmla="*/ 1459153 h 4367388"/>
                <a:gd name="connsiteX557" fmla="*/ 3155156 w 8389021"/>
                <a:gd name="connsiteY557" fmla="*/ 1476634 h 4367388"/>
                <a:gd name="connsiteX558" fmla="*/ 3155156 w 8389021"/>
                <a:gd name="connsiteY558" fmla="*/ 1477225 h 4367388"/>
                <a:gd name="connsiteX559" fmla="*/ 3155156 w 8389021"/>
                <a:gd name="connsiteY559" fmla="*/ 1477236 h 4367388"/>
                <a:gd name="connsiteX560" fmla="*/ 3171969 w 8389021"/>
                <a:gd name="connsiteY560" fmla="*/ 1477236 h 4367388"/>
                <a:gd name="connsiteX561" fmla="*/ 3180977 w 8389021"/>
                <a:gd name="connsiteY561" fmla="*/ 1477236 h 4367388"/>
                <a:gd name="connsiteX562" fmla="*/ 3184580 w 8389021"/>
                <a:gd name="connsiteY562" fmla="*/ 1477236 h 4367388"/>
                <a:gd name="connsiteX563" fmla="*/ 3185180 w 8389021"/>
                <a:gd name="connsiteY563" fmla="*/ 1476634 h 4367388"/>
                <a:gd name="connsiteX564" fmla="*/ 3185178 w 8389021"/>
                <a:gd name="connsiteY564" fmla="*/ 1476625 h 4367388"/>
                <a:gd name="connsiteX565" fmla="*/ 3185180 w 8389021"/>
                <a:gd name="connsiteY565" fmla="*/ 1476624 h 4367388"/>
                <a:gd name="connsiteX566" fmla="*/ 3179776 w 8389021"/>
                <a:gd name="connsiteY566" fmla="*/ 1458542 h 4367388"/>
                <a:gd name="connsiteX567" fmla="*/ 3173170 w 8389021"/>
                <a:gd name="connsiteY567" fmla="*/ 1441061 h 4367388"/>
                <a:gd name="connsiteX568" fmla="*/ 3165964 w 8389021"/>
                <a:gd name="connsiteY568" fmla="*/ 1424185 h 4367388"/>
                <a:gd name="connsiteX569" fmla="*/ 3156957 w 8389021"/>
                <a:gd name="connsiteY569" fmla="*/ 1407309 h 4367388"/>
                <a:gd name="connsiteX570" fmla="*/ 3156957 w 8389021"/>
                <a:gd name="connsiteY570" fmla="*/ 1406717 h 4367388"/>
                <a:gd name="connsiteX571" fmla="*/ 3052761 w 8389021"/>
                <a:gd name="connsiteY571" fmla="*/ 1288311 h 4367388"/>
                <a:gd name="connsiteX572" fmla="*/ 3038920 w 8389021"/>
                <a:gd name="connsiteY572" fmla="*/ 1291319 h 4367388"/>
                <a:gd name="connsiteX573" fmla="*/ 3031096 w 8389021"/>
                <a:gd name="connsiteY573" fmla="*/ 1292523 h 4367388"/>
                <a:gd name="connsiteX574" fmla="*/ 3028689 w 8389021"/>
                <a:gd name="connsiteY574" fmla="*/ 1293123 h 4367388"/>
                <a:gd name="connsiteX575" fmla="*/ 3028087 w 8389021"/>
                <a:gd name="connsiteY575" fmla="*/ 1293123 h 4367388"/>
                <a:gd name="connsiteX576" fmla="*/ 3028087 w 8389021"/>
                <a:gd name="connsiteY576" fmla="*/ 1293132 h 4367388"/>
                <a:gd name="connsiteX577" fmla="*/ 3028087 w 8389021"/>
                <a:gd name="connsiteY577" fmla="*/ 1293725 h 4367388"/>
                <a:gd name="connsiteX578" fmla="*/ 3028087 w 8389021"/>
                <a:gd name="connsiteY578" fmla="*/ 1293733 h 4367388"/>
                <a:gd name="connsiteX579" fmla="*/ 3045540 w 8389021"/>
                <a:gd name="connsiteY579" fmla="*/ 1308771 h 4367388"/>
                <a:gd name="connsiteX580" fmla="*/ 3061788 w 8389021"/>
                <a:gd name="connsiteY580" fmla="*/ 1323808 h 4367388"/>
                <a:gd name="connsiteX581" fmla="*/ 3076834 w 8389021"/>
                <a:gd name="connsiteY581" fmla="*/ 1339446 h 4367388"/>
                <a:gd name="connsiteX582" fmla="*/ 3090675 w 8389021"/>
                <a:gd name="connsiteY582" fmla="*/ 1355085 h 4367388"/>
                <a:gd name="connsiteX583" fmla="*/ 3091277 w 8389021"/>
                <a:gd name="connsiteY583" fmla="*/ 1355686 h 4367388"/>
                <a:gd name="connsiteX584" fmla="*/ 3106924 w 8389021"/>
                <a:gd name="connsiteY584" fmla="*/ 1353883 h 4367388"/>
                <a:gd name="connsiteX585" fmla="*/ 3115349 w 8389021"/>
                <a:gd name="connsiteY585" fmla="*/ 1352679 h 4367388"/>
                <a:gd name="connsiteX586" fmla="*/ 3118358 w 8389021"/>
                <a:gd name="connsiteY586" fmla="*/ 1352679 h 4367388"/>
                <a:gd name="connsiteX587" fmla="*/ 3118960 w 8389021"/>
                <a:gd name="connsiteY587" fmla="*/ 1352679 h 4367388"/>
                <a:gd name="connsiteX588" fmla="*/ 3118952 w 8389021"/>
                <a:gd name="connsiteY588" fmla="*/ 1352672 h 4367388"/>
                <a:gd name="connsiteX589" fmla="*/ 3118960 w 8389021"/>
                <a:gd name="connsiteY589" fmla="*/ 1352672 h 4367388"/>
                <a:gd name="connsiteX590" fmla="*/ 3118358 w 8389021"/>
                <a:gd name="connsiteY590" fmla="*/ 1352069 h 4367388"/>
                <a:gd name="connsiteX591" fmla="*/ 3104517 w 8389021"/>
                <a:gd name="connsiteY591" fmla="*/ 1335829 h 4367388"/>
                <a:gd name="connsiteX592" fmla="*/ 3088870 w 8389021"/>
                <a:gd name="connsiteY592" fmla="*/ 1319589 h 4367388"/>
                <a:gd name="connsiteX593" fmla="*/ 3072019 w 8389021"/>
                <a:gd name="connsiteY593" fmla="*/ 1303950 h 4367388"/>
                <a:gd name="connsiteX594" fmla="*/ 3053363 w 8389021"/>
                <a:gd name="connsiteY594" fmla="*/ 1288914 h 4367388"/>
                <a:gd name="connsiteX595" fmla="*/ 3052761 w 8389021"/>
                <a:gd name="connsiteY595" fmla="*/ 1288311 h 4367388"/>
                <a:gd name="connsiteX596" fmla="*/ 2893555 w 8389021"/>
                <a:gd name="connsiteY596" fmla="*/ 1187692 h 4367388"/>
                <a:gd name="connsiteX597" fmla="*/ 2892954 w 8389021"/>
                <a:gd name="connsiteY597" fmla="*/ 1187692 h 4367388"/>
                <a:gd name="connsiteX598" fmla="*/ 2879726 w 8389021"/>
                <a:gd name="connsiteY598" fmla="*/ 1191906 h 4367388"/>
                <a:gd name="connsiteX599" fmla="*/ 2873714 w 8389021"/>
                <a:gd name="connsiteY599" fmla="*/ 1193712 h 4367388"/>
                <a:gd name="connsiteX600" fmla="*/ 2871309 w 8389021"/>
                <a:gd name="connsiteY600" fmla="*/ 1194916 h 4367388"/>
                <a:gd name="connsiteX601" fmla="*/ 2871315 w 8389021"/>
                <a:gd name="connsiteY601" fmla="*/ 1194920 h 4367388"/>
                <a:gd name="connsiteX602" fmla="*/ 2871309 w 8389021"/>
                <a:gd name="connsiteY602" fmla="*/ 1194923 h 4367388"/>
                <a:gd name="connsiteX603" fmla="*/ 2876720 w 8389021"/>
                <a:gd name="connsiteY603" fmla="*/ 1197933 h 4367388"/>
                <a:gd name="connsiteX604" fmla="*/ 2882732 w 8389021"/>
                <a:gd name="connsiteY604" fmla="*/ 1201546 h 4367388"/>
                <a:gd name="connsiteX605" fmla="*/ 2888745 w 8389021"/>
                <a:gd name="connsiteY605" fmla="*/ 1204555 h 4367388"/>
                <a:gd name="connsiteX606" fmla="*/ 2894758 w 8389021"/>
                <a:gd name="connsiteY606" fmla="*/ 1207566 h 4367388"/>
                <a:gd name="connsiteX607" fmla="*/ 2912796 w 8389021"/>
                <a:gd name="connsiteY607" fmla="*/ 1217800 h 4367388"/>
                <a:gd name="connsiteX608" fmla="*/ 2930232 w 8389021"/>
                <a:gd name="connsiteY608" fmla="*/ 1227431 h 4367388"/>
                <a:gd name="connsiteX609" fmla="*/ 2947067 w 8389021"/>
                <a:gd name="connsiteY609" fmla="*/ 1237665 h 4367388"/>
                <a:gd name="connsiteX610" fmla="*/ 2962700 w 8389021"/>
                <a:gd name="connsiteY610" fmla="*/ 1247900 h 4367388"/>
                <a:gd name="connsiteX611" fmla="*/ 2963302 w 8389021"/>
                <a:gd name="connsiteY611" fmla="*/ 1247900 h 4367388"/>
                <a:gd name="connsiteX612" fmla="*/ 2977732 w 8389021"/>
                <a:gd name="connsiteY612" fmla="*/ 1244890 h 4367388"/>
                <a:gd name="connsiteX613" fmla="*/ 2984947 w 8389021"/>
                <a:gd name="connsiteY613" fmla="*/ 1243083 h 4367388"/>
                <a:gd name="connsiteX614" fmla="*/ 2987352 w 8389021"/>
                <a:gd name="connsiteY614" fmla="*/ 1241879 h 4367388"/>
                <a:gd name="connsiteX615" fmla="*/ 2987953 w 8389021"/>
                <a:gd name="connsiteY615" fmla="*/ 1241879 h 4367388"/>
                <a:gd name="connsiteX616" fmla="*/ 2987940 w 8389021"/>
                <a:gd name="connsiteY616" fmla="*/ 1241873 h 4367388"/>
                <a:gd name="connsiteX617" fmla="*/ 2987953 w 8389021"/>
                <a:gd name="connsiteY617" fmla="*/ 1241873 h 4367388"/>
                <a:gd name="connsiteX618" fmla="*/ 2986751 w 8389021"/>
                <a:gd name="connsiteY618" fmla="*/ 1241271 h 4367388"/>
                <a:gd name="connsiteX619" fmla="*/ 2970517 w 8389021"/>
                <a:gd name="connsiteY619" fmla="*/ 1231036 h 4367388"/>
                <a:gd name="connsiteX620" fmla="*/ 2953681 w 8389021"/>
                <a:gd name="connsiteY620" fmla="*/ 1220802 h 4367388"/>
                <a:gd name="connsiteX621" fmla="*/ 2936245 w 8389021"/>
                <a:gd name="connsiteY621" fmla="*/ 1210568 h 4367388"/>
                <a:gd name="connsiteX622" fmla="*/ 2918207 w 8389021"/>
                <a:gd name="connsiteY622" fmla="*/ 1200334 h 4367388"/>
                <a:gd name="connsiteX623" fmla="*/ 2912194 w 8389021"/>
                <a:gd name="connsiteY623" fmla="*/ 1197324 h 4367388"/>
                <a:gd name="connsiteX624" fmla="*/ 2906783 w 8389021"/>
                <a:gd name="connsiteY624" fmla="*/ 1194314 h 4367388"/>
                <a:gd name="connsiteX625" fmla="*/ 2900169 w 8389021"/>
                <a:gd name="connsiteY625" fmla="*/ 1191305 h 4367388"/>
                <a:gd name="connsiteX626" fmla="*/ 2893555 w 8389021"/>
                <a:gd name="connsiteY626" fmla="*/ 1187692 h 4367388"/>
                <a:gd name="connsiteX627" fmla="*/ 2696830 w 8389021"/>
                <a:gd name="connsiteY627" fmla="*/ 1107139 h 4367388"/>
                <a:gd name="connsiteX628" fmla="*/ 2695629 w 8389021"/>
                <a:gd name="connsiteY628" fmla="*/ 1107139 h 4367388"/>
                <a:gd name="connsiteX629" fmla="*/ 2687224 w 8389021"/>
                <a:gd name="connsiteY629" fmla="*/ 1111947 h 4367388"/>
                <a:gd name="connsiteX630" fmla="*/ 2683021 w 8389021"/>
                <a:gd name="connsiteY630" fmla="*/ 1114952 h 4367388"/>
                <a:gd name="connsiteX631" fmla="*/ 2681220 w 8389021"/>
                <a:gd name="connsiteY631" fmla="*/ 1115553 h 4367388"/>
                <a:gd name="connsiteX632" fmla="*/ 2681226 w 8389021"/>
                <a:gd name="connsiteY632" fmla="*/ 1115558 h 4367388"/>
                <a:gd name="connsiteX633" fmla="*/ 2681220 w 8389021"/>
                <a:gd name="connsiteY633" fmla="*/ 1115560 h 4367388"/>
                <a:gd name="connsiteX634" fmla="*/ 2681821 w 8389021"/>
                <a:gd name="connsiteY634" fmla="*/ 1116161 h 4367388"/>
                <a:gd name="connsiteX635" fmla="*/ 2709438 w 8389021"/>
                <a:gd name="connsiteY635" fmla="*/ 1125778 h 4367388"/>
                <a:gd name="connsiteX636" fmla="*/ 2736455 w 8389021"/>
                <a:gd name="connsiteY636" fmla="*/ 1135392 h 4367388"/>
                <a:gd name="connsiteX637" fmla="*/ 2762872 w 8389021"/>
                <a:gd name="connsiteY637" fmla="*/ 1145610 h 4367388"/>
                <a:gd name="connsiteX638" fmla="*/ 2789288 w 8389021"/>
                <a:gd name="connsiteY638" fmla="*/ 1156427 h 4367388"/>
                <a:gd name="connsiteX639" fmla="*/ 2790489 w 8389021"/>
                <a:gd name="connsiteY639" fmla="*/ 1157027 h 4367388"/>
                <a:gd name="connsiteX640" fmla="*/ 2800695 w 8389021"/>
                <a:gd name="connsiteY640" fmla="*/ 1152820 h 4367388"/>
                <a:gd name="connsiteX641" fmla="*/ 2806099 w 8389021"/>
                <a:gd name="connsiteY641" fmla="*/ 1150417 h 4367388"/>
                <a:gd name="connsiteX642" fmla="*/ 2808500 w 8389021"/>
                <a:gd name="connsiteY642" fmla="*/ 1149816 h 4367388"/>
                <a:gd name="connsiteX643" fmla="*/ 2808490 w 8389021"/>
                <a:gd name="connsiteY643" fmla="*/ 1149810 h 4367388"/>
                <a:gd name="connsiteX644" fmla="*/ 2808500 w 8389021"/>
                <a:gd name="connsiteY644" fmla="*/ 1149807 h 4367388"/>
                <a:gd name="connsiteX645" fmla="*/ 2807299 w 8389021"/>
                <a:gd name="connsiteY645" fmla="*/ 1149207 h 4367388"/>
                <a:gd name="connsiteX646" fmla="*/ 2780883 w 8389021"/>
                <a:gd name="connsiteY646" fmla="*/ 1137788 h 4367388"/>
                <a:gd name="connsiteX647" fmla="*/ 2753266 w 8389021"/>
                <a:gd name="connsiteY647" fmla="*/ 1126971 h 4367388"/>
                <a:gd name="connsiteX648" fmla="*/ 2725048 w 8389021"/>
                <a:gd name="connsiteY648" fmla="*/ 1117356 h 4367388"/>
                <a:gd name="connsiteX649" fmla="*/ 2696830 w 8389021"/>
                <a:gd name="connsiteY649" fmla="*/ 1107139 h 4367388"/>
                <a:gd name="connsiteX650" fmla="*/ 2465761 w 8389021"/>
                <a:gd name="connsiteY650" fmla="*/ 1050666 h 4367388"/>
                <a:gd name="connsiteX651" fmla="*/ 2460946 w 8389021"/>
                <a:gd name="connsiteY651" fmla="*/ 1056672 h 4367388"/>
                <a:gd name="connsiteX652" fmla="*/ 2457937 w 8389021"/>
                <a:gd name="connsiteY652" fmla="*/ 1059676 h 4367388"/>
                <a:gd name="connsiteX653" fmla="*/ 2457335 w 8389021"/>
                <a:gd name="connsiteY653" fmla="*/ 1060878 h 4367388"/>
                <a:gd name="connsiteX654" fmla="*/ 2457340 w 8389021"/>
                <a:gd name="connsiteY654" fmla="*/ 1060878 h 4367388"/>
                <a:gd name="connsiteX655" fmla="*/ 2457335 w 8389021"/>
                <a:gd name="connsiteY655" fmla="*/ 1060886 h 4367388"/>
                <a:gd name="connsiteX656" fmla="*/ 2457937 w 8389021"/>
                <a:gd name="connsiteY656" fmla="*/ 1060886 h 4367388"/>
                <a:gd name="connsiteX657" fmla="*/ 2489836 w 8389021"/>
                <a:gd name="connsiteY657" fmla="*/ 1067494 h 4367388"/>
                <a:gd name="connsiteX658" fmla="*/ 2521134 w 8389021"/>
                <a:gd name="connsiteY658" fmla="*/ 1074099 h 4367388"/>
                <a:gd name="connsiteX659" fmla="*/ 2552431 w 8389021"/>
                <a:gd name="connsiteY659" fmla="*/ 1080706 h 4367388"/>
                <a:gd name="connsiteX660" fmla="*/ 2583127 w 8389021"/>
                <a:gd name="connsiteY660" fmla="*/ 1088516 h 4367388"/>
                <a:gd name="connsiteX661" fmla="*/ 2590951 w 8389021"/>
                <a:gd name="connsiteY661" fmla="*/ 1083109 h 4367388"/>
                <a:gd name="connsiteX662" fmla="*/ 2594563 w 8389021"/>
                <a:gd name="connsiteY662" fmla="*/ 1080706 h 4367388"/>
                <a:gd name="connsiteX663" fmla="*/ 2596368 w 8389021"/>
                <a:gd name="connsiteY663" fmla="*/ 1079505 h 4367388"/>
                <a:gd name="connsiteX664" fmla="*/ 2596361 w 8389021"/>
                <a:gd name="connsiteY664" fmla="*/ 1079502 h 4367388"/>
                <a:gd name="connsiteX665" fmla="*/ 2596368 w 8389021"/>
                <a:gd name="connsiteY665" fmla="*/ 1079497 h 4367388"/>
                <a:gd name="connsiteX666" fmla="*/ 2595164 w 8389021"/>
                <a:gd name="connsiteY666" fmla="*/ 1078897 h 4367388"/>
                <a:gd name="connsiteX667" fmla="*/ 2563867 w 8389021"/>
                <a:gd name="connsiteY667" fmla="*/ 1071087 h 4367388"/>
                <a:gd name="connsiteX668" fmla="*/ 2532570 w 8389021"/>
                <a:gd name="connsiteY668" fmla="*/ 1063880 h 4367388"/>
                <a:gd name="connsiteX669" fmla="*/ 2500068 w 8389021"/>
                <a:gd name="connsiteY669" fmla="*/ 1057274 h 4367388"/>
                <a:gd name="connsiteX670" fmla="*/ 2466965 w 8389021"/>
                <a:gd name="connsiteY670" fmla="*/ 1051266 h 4367388"/>
                <a:gd name="connsiteX671" fmla="*/ 2465761 w 8389021"/>
                <a:gd name="connsiteY671" fmla="*/ 1050666 h 4367388"/>
                <a:gd name="connsiteX672" fmla="*/ 2219117 w 8389021"/>
                <a:gd name="connsiteY672" fmla="*/ 1019419 h 4367388"/>
                <a:gd name="connsiteX673" fmla="*/ 2217913 w 8389021"/>
                <a:gd name="connsiteY673" fmla="*/ 1019419 h 4367388"/>
                <a:gd name="connsiteX674" fmla="*/ 2214903 w 8389021"/>
                <a:gd name="connsiteY674" fmla="*/ 1025431 h 4367388"/>
                <a:gd name="connsiteX675" fmla="*/ 2213698 w 8389021"/>
                <a:gd name="connsiteY675" fmla="*/ 1028438 h 4367388"/>
                <a:gd name="connsiteX676" fmla="*/ 2213096 w 8389021"/>
                <a:gd name="connsiteY676" fmla="*/ 1029640 h 4367388"/>
                <a:gd name="connsiteX677" fmla="*/ 2213100 w 8389021"/>
                <a:gd name="connsiteY677" fmla="*/ 1029645 h 4367388"/>
                <a:gd name="connsiteX678" fmla="*/ 2213096 w 8389021"/>
                <a:gd name="connsiteY678" fmla="*/ 1029652 h 4367388"/>
                <a:gd name="connsiteX679" fmla="*/ 2213698 w 8389021"/>
                <a:gd name="connsiteY679" fmla="*/ 1030252 h 4367388"/>
                <a:gd name="connsiteX680" fmla="*/ 2214300 w 8389021"/>
                <a:gd name="connsiteY680" fmla="*/ 1030252 h 4367388"/>
                <a:gd name="connsiteX681" fmla="*/ 2214903 w 8389021"/>
                <a:gd name="connsiteY681" fmla="*/ 1030853 h 4367388"/>
                <a:gd name="connsiteX682" fmla="*/ 2214903 w 8389021"/>
                <a:gd name="connsiteY682" fmla="*/ 1030843 h 4367388"/>
                <a:gd name="connsiteX683" fmla="*/ 2214903 w 8389021"/>
                <a:gd name="connsiteY683" fmla="*/ 1030252 h 4367388"/>
                <a:gd name="connsiteX684" fmla="*/ 2249825 w 8389021"/>
                <a:gd name="connsiteY684" fmla="*/ 1033259 h 4367388"/>
                <a:gd name="connsiteX685" fmla="*/ 2283544 w 8389021"/>
                <a:gd name="connsiteY685" fmla="*/ 1036867 h 4367388"/>
                <a:gd name="connsiteX686" fmla="*/ 2316058 w 8389021"/>
                <a:gd name="connsiteY686" fmla="*/ 1040475 h 4367388"/>
                <a:gd name="connsiteX687" fmla="*/ 2347970 w 8389021"/>
                <a:gd name="connsiteY687" fmla="*/ 1044082 h 4367388"/>
                <a:gd name="connsiteX688" fmla="*/ 2349175 w 8389021"/>
                <a:gd name="connsiteY688" fmla="*/ 1044082 h 4367388"/>
                <a:gd name="connsiteX689" fmla="*/ 2353390 w 8389021"/>
                <a:gd name="connsiteY689" fmla="*/ 1038671 h 4367388"/>
                <a:gd name="connsiteX690" fmla="*/ 2355798 w 8389021"/>
                <a:gd name="connsiteY690" fmla="*/ 1035063 h 4367388"/>
                <a:gd name="connsiteX691" fmla="*/ 2357002 w 8389021"/>
                <a:gd name="connsiteY691" fmla="*/ 1034461 h 4367388"/>
                <a:gd name="connsiteX692" fmla="*/ 2357002 w 8389021"/>
                <a:gd name="connsiteY692" fmla="*/ 1034451 h 4367388"/>
                <a:gd name="connsiteX693" fmla="*/ 2357002 w 8389021"/>
                <a:gd name="connsiteY693" fmla="*/ 1033860 h 4367388"/>
                <a:gd name="connsiteX694" fmla="*/ 2357002 w 8389021"/>
                <a:gd name="connsiteY694" fmla="*/ 1033849 h 4367388"/>
                <a:gd name="connsiteX695" fmla="*/ 2355798 w 8389021"/>
                <a:gd name="connsiteY695" fmla="*/ 1033849 h 4367388"/>
                <a:gd name="connsiteX696" fmla="*/ 2323284 w 8389021"/>
                <a:gd name="connsiteY696" fmla="*/ 1030242 h 4367388"/>
                <a:gd name="connsiteX697" fmla="*/ 2289565 w 8389021"/>
                <a:gd name="connsiteY697" fmla="*/ 1026033 h 4367388"/>
                <a:gd name="connsiteX698" fmla="*/ 2255244 w 8389021"/>
                <a:gd name="connsiteY698" fmla="*/ 1023026 h 4367388"/>
                <a:gd name="connsiteX699" fmla="*/ 2219117 w 8389021"/>
                <a:gd name="connsiteY699" fmla="*/ 1019419 h 4367388"/>
                <a:gd name="connsiteX700" fmla="*/ 1964669 w 8389021"/>
                <a:gd name="connsiteY700" fmla="*/ 1003652 h 4367388"/>
                <a:gd name="connsiteX701" fmla="*/ 1964067 w 8389021"/>
                <a:gd name="connsiteY701" fmla="*/ 1003652 h 4367388"/>
                <a:gd name="connsiteX702" fmla="*/ 1962865 w 8389021"/>
                <a:gd name="connsiteY702" fmla="*/ 1009672 h 4367388"/>
                <a:gd name="connsiteX703" fmla="*/ 1962263 w 8389021"/>
                <a:gd name="connsiteY703" fmla="*/ 1013285 h 4367388"/>
                <a:gd name="connsiteX704" fmla="*/ 1962263 w 8389021"/>
                <a:gd name="connsiteY704" fmla="*/ 1013295 h 4367388"/>
                <a:gd name="connsiteX705" fmla="*/ 1962263 w 8389021"/>
                <a:gd name="connsiteY705" fmla="*/ 1014488 h 4367388"/>
                <a:gd name="connsiteX706" fmla="*/ 1962263 w 8389021"/>
                <a:gd name="connsiteY706" fmla="*/ 1014499 h 4367388"/>
                <a:gd name="connsiteX707" fmla="*/ 1962865 w 8389021"/>
                <a:gd name="connsiteY707" fmla="*/ 1014499 h 4367388"/>
                <a:gd name="connsiteX708" fmla="*/ 1998948 w 8389021"/>
                <a:gd name="connsiteY708" fmla="*/ 1016305 h 4367388"/>
                <a:gd name="connsiteX709" fmla="*/ 2033828 w 8389021"/>
                <a:gd name="connsiteY709" fmla="*/ 1018111 h 4367388"/>
                <a:gd name="connsiteX710" fmla="*/ 2066905 w 8389021"/>
                <a:gd name="connsiteY710" fmla="*/ 1019918 h 4367388"/>
                <a:gd name="connsiteX711" fmla="*/ 2099380 w 8389021"/>
                <a:gd name="connsiteY711" fmla="*/ 1021723 h 4367388"/>
                <a:gd name="connsiteX712" fmla="*/ 2099981 w 8389021"/>
                <a:gd name="connsiteY712" fmla="*/ 1021723 h 4367388"/>
                <a:gd name="connsiteX713" fmla="*/ 2101785 w 8389021"/>
                <a:gd name="connsiteY713" fmla="*/ 1015703 h 4367388"/>
                <a:gd name="connsiteX714" fmla="*/ 2102988 w 8389021"/>
                <a:gd name="connsiteY714" fmla="*/ 1012693 h 4367388"/>
                <a:gd name="connsiteX715" fmla="*/ 2102988 w 8389021"/>
                <a:gd name="connsiteY715" fmla="*/ 1012682 h 4367388"/>
                <a:gd name="connsiteX716" fmla="*/ 2102988 w 8389021"/>
                <a:gd name="connsiteY716" fmla="*/ 1011490 h 4367388"/>
                <a:gd name="connsiteX717" fmla="*/ 2103589 w 8389021"/>
                <a:gd name="connsiteY717" fmla="*/ 1011490 h 4367388"/>
                <a:gd name="connsiteX718" fmla="*/ 2103579 w 8389021"/>
                <a:gd name="connsiteY718" fmla="*/ 1011479 h 4367388"/>
                <a:gd name="connsiteX719" fmla="*/ 2103589 w 8389021"/>
                <a:gd name="connsiteY719" fmla="*/ 1011479 h 4367388"/>
                <a:gd name="connsiteX720" fmla="*/ 2102988 w 8389021"/>
                <a:gd name="connsiteY720" fmla="*/ 1010876 h 4367388"/>
                <a:gd name="connsiteX721" fmla="*/ 2069912 w 8389021"/>
                <a:gd name="connsiteY721" fmla="*/ 1009070 h 4367388"/>
                <a:gd name="connsiteX722" fmla="*/ 2036835 w 8389021"/>
                <a:gd name="connsiteY722" fmla="*/ 1007264 h 4367388"/>
                <a:gd name="connsiteX723" fmla="*/ 2001955 w 8389021"/>
                <a:gd name="connsiteY723" fmla="*/ 1005458 h 4367388"/>
                <a:gd name="connsiteX724" fmla="*/ 1964669 w 8389021"/>
                <a:gd name="connsiteY724" fmla="*/ 1003652 h 4367388"/>
                <a:gd name="connsiteX725" fmla="*/ 1712143 w 8389021"/>
                <a:gd name="connsiteY725" fmla="*/ 995912 h 4367388"/>
                <a:gd name="connsiteX726" fmla="*/ 1711541 w 8389021"/>
                <a:gd name="connsiteY726" fmla="*/ 995912 h 4367388"/>
                <a:gd name="connsiteX727" fmla="*/ 1709738 w 8389021"/>
                <a:gd name="connsiteY727" fmla="*/ 1002462 h 4367388"/>
                <a:gd name="connsiteX728" fmla="*/ 1709136 w 8389021"/>
                <a:gd name="connsiteY728" fmla="*/ 1005439 h 4367388"/>
                <a:gd name="connsiteX729" fmla="*/ 1709136 w 8389021"/>
                <a:gd name="connsiteY729" fmla="*/ 1005450 h 4367388"/>
                <a:gd name="connsiteX730" fmla="*/ 1709136 w 8389021"/>
                <a:gd name="connsiteY730" fmla="*/ 1006629 h 4367388"/>
                <a:gd name="connsiteX731" fmla="*/ 1709136 w 8389021"/>
                <a:gd name="connsiteY731" fmla="*/ 1006640 h 4367388"/>
                <a:gd name="connsiteX732" fmla="*/ 1709136 w 8389021"/>
                <a:gd name="connsiteY732" fmla="*/ 1007225 h 4367388"/>
                <a:gd name="connsiteX733" fmla="*/ 1709136 w 8389021"/>
                <a:gd name="connsiteY733" fmla="*/ 1007236 h 4367388"/>
                <a:gd name="connsiteX734" fmla="*/ 1724168 w 8389021"/>
                <a:gd name="connsiteY734" fmla="*/ 1007831 h 4367388"/>
                <a:gd name="connsiteX735" fmla="*/ 1731383 w 8389021"/>
                <a:gd name="connsiteY735" fmla="*/ 1007831 h 4367388"/>
                <a:gd name="connsiteX736" fmla="*/ 1734390 w 8389021"/>
                <a:gd name="connsiteY736" fmla="*/ 1007831 h 4367388"/>
                <a:gd name="connsiteX737" fmla="*/ 1734991 w 8389021"/>
                <a:gd name="connsiteY737" fmla="*/ 1007831 h 4367388"/>
                <a:gd name="connsiteX738" fmla="*/ 1762649 w 8389021"/>
                <a:gd name="connsiteY738" fmla="*/ 1009022 h 4367388"/>
                <a:gd name="connsiteX739" fmla="*/ 1790308 w 8389021"/>
                <a:gd name="connsiteY739" fmla="*/ 1009619 h 4367388"/>
                <a:gd name="connsiteX740" fmla="*/ 1819169 w 8389021"/>
                <a:gd name="connsiteY740" fmla="*/ 1010808 h 4367388"/>
                <a:gd name="connsiteX741" fmla="*/ 1847429 w 8389021"/>
                <a:gd name="connsiteY741" fmla="*/ 1011403 h 4367388"/>
                <a:gd name="connsiteX742" fmla="*/ 1848030 w 8389021"/>
                <a:gd name="connsiteY742" fmla="*/ 1011403 h 4367388"/>
                <a:gd name="connsiteX743" fmla="*/ 1849834 w 8389021"/>
                <a:gd name="connsiteY743" fmla="*/ 1005450 h 4367388"/>
                <a:gd name="connsiteX744" fmla="*/ 1850435 w 8389021"/>
                <a:gd name="connsiteY744" fmla="*/ 1002472 h 4367388"/>
                <a:gd name="connsiteX745" fmla="*/ 1851036 w 8389021"/>
                <a:gd name="connsiteY745" fmla="*/ 1001283 h 4367388"/>
                <a:gd name="connsiteX746" fmla="*/ 1851030 w 8389021"/>
                <a:gd name="connsiteY746" fmla="*/ 1001283 h 4367388"/>
                <a:gd name="connsiteX747" fmla="*/ 1851036 w 8389021"/>
                <a:gd name="connsiteY747" fmla="*/ 1001270 h 4367388"/>
                <a:gd name="connsiteX748" fmla="*/ 1849834 w 8389021"/>
                <a:gd name="connsiteY748" fmla="*/ 1001270 h 4367388"/>
                <a:gd name="connsiteX749" fmla="*/ 1819169 w 8389021"/>
                <a:gd name="connsiteY749" fmla="*/ 1000080 h 4367388"/>
                <a:gd name="connsiteX750" fmla="*/ 1789105 w 8389021"/>
                <a:gd name="connsiteY750" fmla="*/ 999484 h 4367388"/>
                <a:gd name="connsiteX751" fmla="*/ 1759042 w 8389021"/>
                <a:gd name="connsiteY751" fmla="*/ 998294 h 4367388"/>
                <a:gd name="connsiteX752" fmla="*/ 1728978 w 8389021"/>
                <a:gd name="connsiteY752" fmla="*/ 997103 h 4367388"/>
                <a:gd name="connsiteX753" fmla="*/ 1719959 w 8389021"/>
                <a:gd name="connsiteY753" fmla="*/ 997103 h 4367388"/>
                <a:gd name="connsiteX754" fmla="*/ 1715149 w 8389021"/>
                <a:gd name="connsiteY754" fmla="*/ 997103 h 4367388"/>
                <a:gd name="connsiteX755" fmla="*/ 1713946 w 8389021"/>
                <a:gd name="connsiteY755" fmla="*/ 997103 h 4367388"/>
                <a:gd name="connsiteX756" fmla="*/ 1713345 w 8389021"/>
                <a:gd name="connsiteY756" fmla="*/ 997103 h 4367388"/>
                <a:gd name="connsiteX757" fmla="*/ 1712143 w 8389021"/>
                <a:gd name="connsiteY757" fmla="*/ 996507 h 4367388"/>
                <a:gd name="connsiteX758" fmla="*/ 1712143 w 8389021"/>
                <a:gd name="connsiteY758" fmla="*/ 995923 h 4367388"/>
                <a:gd name="connsiteX759" fmla="*/ 1462022 w 8389021"/>
                <a:gd name="connsiteY759" fmla="*/ 988750 h 4367388"/>
                <a:gd name="connsiteX760" fmla="*/ 1460820 w 8389021"/>
                <a:gd name="connsiteY760" fmla="*/ 988750 h 4367388"/>
                <a:gd name="connsiteX761" fmla="*/ 1457814 w 8389021"/>
                <a:gd name="connsiteY761" fmla="*/ 994703 h 4367388"/>
                <a:gd name="connsiteX762" fmla="*/ 1456612 w 8389021"/>
                <a:gd name="connsiteY762" fmla="*/ 997680 h 4367388"/>
                <a:gd name="connsiteX763" fmla="*/ 1456011 w 8389021"/>
                <a:gd name="connsiteY763" fmla="*/ 998872 h 4367388"/>
                <a:gd name="connsiteX764" fmla="*/ 1456015 w 8389021"/>
                <a:gd name="connsiteY764" fmla="*/ 998872 h 4367388"/>
                <a:gd name="connsiteX765" fmla="*/ 1456011 w 8389021"/>
                <a:gd name="connsiteY765" fmla="*/ 998880 h 4367388"/>
                <a:gd name="connsiteX766" fmla="*/ 1458415 w 8389021"/>
                <a:gd name="connsiteY766" fmla="*/ 999475 h 4367388"/>
                <a:gd name="connsiteX767" fmla="*/ 1489669 w 8389021"/>
                <a:gd name="connsiteY767" fmla="*/ 1000667 h 4367388"/>
                <a:gd name="connsiteX768" fmla="*/ 1522726 w 8389021"/>
                <a:gd name="connsiteY768" fmla="*/ 1001857 h 4367388"/>
                <a:gd name="connsiteX769" fmla="*/ 1557586 w 8389021"/>
                <a:gd name="connsiteY769" fmla="*/ 1003048 h 4367388"/>
                <a:gd name="connsiteX770" fmla="*/ 1595451 w 8389021"/>
                <a:gd name="connsiteY770" fmla="*/ 1004239 h 4367388"/>
                <a:gd name="connsiteX771" fmla="*/ 1596653 w 8389021"/>
                <a:gd name="connsiteY771" fmla="*/ 1004239 h 4367388"/>
                <a:gd name="connsiteX772" fmla="*/ 1597855 w 8389021"/>
                <a:gd name="connsiteY772" fmla="*/ 998285 h 4367388"/>
                <a:gd name="connsiteX773" fmla="*/ 1598456 w 8389021"/>
                <a:gd name="connsiteY773" fmla="*/ 995307 h 4367388"/>
                <a:gd name="connsiteX774" fmla="*/ 1598456 w 8389021"/>
                <a:gd name="connsiteY774" fmla="*/ 995300 h 4367388"/>
                <a:gd name="connsiteX775" fmla="*/ 1598456 w 8389021"/>
                <a:gd name="connsiteY775" fmla="*/ 994117 h 4367388"/>
                <a:gd name="connsiteX776" fmla="*/ 1599057 w 8389021"/>
                <a:gd name="connsiteY776" fmla="*/ 994117 h 4367388"/>
                <a:gd name="connsiteX777" fmla="*/ 1599040 w 8389021"/>
                <a:gd name="connsiteY777" fmla="*/ 994108 h 4367388"/>
                <a:gd name="connsiteX778" fmla="*/ 1599057 w 8389021"/>
                <a:gd name="connsiteY778" fmla="*/ 994108 h 4367388"/>
                <a:gd name="connsiteX779" fmla="*/ 1597855 w 8389021"/>
                <a:gd name="connsiteY779" fmla="*/ 993513 h 4367388"/>
                <a:gd name="connsiteX780" fmla="*/ 1559990 w 8389021"/>
                <a:gd name="connsiteY780" fmla="*/ 992918 h 4367388"/>
                <a:gd name="connsiteX781" fmla="*/ 1525130 w 8389021"/>
                <a:gd name="connsiteY781" fmla="*/ 991727 h 4367388"/>
                <a:gd name="connsiteX782" fmla="*/ 1493275 w 8389021"/>
                <a:gd name="connsiteY782" fmla="*/ 989940 h 4367388"/>
                <a:gd name="connsiteX783" fmla="*/ 1462022 w 8389021"/>
                <a:gd name="connsiteY783" fmla="*/ 988750 h 4367388"/>
                <a:gd name="connsiteX784" fmla="*/ 1221941 w 8389021"/>
                <a:gd name="connsiteY784" fmla="*/ 971838 h 4367388"/>
                <a:gd name="connsiteX785" fmla="*/ 1220738 w 8389021"/>
                <a:gd name="connsiteY785" fmla="*/ 971838 h 4367388"/>
                <a:gd name="connsiteX786" fmla="*/ 1215926 w 8389021"/>
                <a:gd name="connsiteY786" fmla="*/ 977284 h 4367388"/>
                <a:gd name="connsiteX787" fmla="*/ 1213520 w 8389021"/>
                <a:gd name="connsiteY787" fmla="*/ 980310 h 4367388"/>
                <a:gd name="connsiteX788" fmla="*/ 1212918 w 8389021"/>
                <a:gd name="connsiteY788" fmla="*/ 981521 h 4367388"/>
                <a:gd name="connsiteX789" fmla="*/ 1212922 w 8389021"/>
                <a:gd name="connsiteY789" fmla="*/ 981521 h 4367388"/>
                <a:gd name="connsiteX790" fmla="*/ 1212918 w 8389021"/>
                <a:gd name="connsiteY790" fmla="*/ 981528 h 4367388"/>
                <a:gd name="connsiteX791" fmla="*/ 1213520 w 8389021"/>
                <a:gd name="connsiteY791" fmla="*/ 981528 h 4367388"/>
                <a:gd name="connsiteX792" fmla="*/ 1245400 w 8389021"/>
                <a:gd name="connsiteY792" fmla="*/ 985160 h 4367388"/>
                <a:gd name="connsiteX793" fmla="*/ 1277881 w 8389021"/>
                <a:gd name="connsiteY793" fmla="*/ 988185 h 4367388"/>
                <a:gd name="connsiteX794" fmla="*/ 1311566 w 8389021"/>
                <a:gd name="connsiteY794" fmla="*/ 991212 h 4367388"/>
                <a:gd name="connsiteX795" fmla="*/ 1346453 w 8389021"/>
                <a:gd name="connsiteY795" fmla="*/ 993632 h 4367388"/>
                <a:gd name="connsiteX796" fmla="*/ 1347656 w 8389021"/>
                <a:gd name="connsiteY796" fmla="*/ 993632 h 4367388"/>
                <a:gd name="connsiteX797" fmla="*/ 1351265 w 8389021"/>
                <a:gd name="connsiteY797" fmla="*/ 987580 h 4367388"/>
                <a:gd name="connsiteX798" fmla="*/ 1353070 w 8389021"/>
                <a:gd name="connsiteY798" fmla="*/ 984554 h 4367388"/>
                <a:gd name="connsiteX799" fmla="*/ 1353671 w 8389021"/>
                <a:gd name="connsiteY799" fmla="*/ 983344 h 4367388"/>
                <a:gd name="connsiteX800" fmla="*/ 1353671 w 8389021"/>
                <a:gd name="connsiteY800" fmla="*/ 983336 h 4367388"/>
                <a:gd name="connsiteX801" fmla="*/ 1353671 w 8389021"/>
                <a:gd name="connsiteY801" fmla="*/ 982739 h 4367388"/>
                <a:gd name="connsiteX802" fmla="*/ 1353671 w 8389021"/>
                <a:gd name="connsiteY802" fmla="*/ 982731 h 4367388"/>
                <a:gd name="connsiteX803" fmla="*/ 1352468 w 8389021"/>
                <a:gd name="connsiteY803" fmla="*/ 982731 h 4367388"/>
                <a:gd name="connsiteX804" fmla="*/ 1318182 w 8389021"/>
                <a:gd name="connsiteY804" fmla="*/ 980310 h 4367388"/>
                <a:gd name="connsiteX805" fmla="*/ 1285099 w 8389021"/>
                <a:gd name="connsiteY805" fmla="*/ 977891 h 4367388"/>
                <a:gd name="connsiteX806" fmla="*/ 1253219 w 8389021"/>
                <a:gd name="connsiteY806" fmla="*/ 974864 h 4367388"/>
                <a:gd name="connsiteX807" fmla="*/ 1221941 w 8389021"/>
                <a:gd name="connsiteY807" fmla="*/ 971838 h 4367388"/>
                <a:gd name="connsiteX808" fmla="*/ 1002330 w 8389021"/>
                <a:gd name="connsiteY808" fmla="*/ 936292 h 4367388"/>
                <a:gd name="connsiteX809" fmla="*/ 993904 w 8389021"/>
                <a:gd name="connsiteY809" fmla="*/ 941700 h 4367388"/>
                <a:gd name="connsiteX810" fmla="*/ 989691 w 8389021"/>
                <a:gd name="connsiteY810" fmla="*/ 944104 h 4367388"/>
                <a:gd name="connsiteX811" fmla="*/ 988487 w 8389021"/>
                <a:gd name="connsiteY811" fmla="*/ 945305 h 4367388"/>
                <a:gd name="connsiteX812" fmla="*/ 987885 w 8389021"/>
                <a:gd name="connsiteY812" fmla="*/ 945305 h 4367388"/>
                <a:gd name="connsiteX813" fmla="*/ 987885 w 8389021"/>
                <a:gd name="connsiteY813" fmla="*/ 945315 h 4367388"/>
                <a:gd name="connsiteX814" fmla="*/ 987885 w 8389021"/>
                <a:gd name="connsiteY814" fmla="*/ 945906 h 4367388"/>
                <a:gd name="connsiteX815" fmla="*/ 987885 w 8389021"/>
                <a:gd name="connsiteY815" fmla="*/ 945915 h 4367388"/>
                <a:gd name="connsiteX816" fmla="*/ 989089 w 8389021"/>
                <a:gd name="connsiteY816" fmla="*/ 945915 h 4367388"/>
                <a:gd name="connsiteX817" fmla="*/ 1016775 w 8389021"/>
                <a:gd name="connsiteY817" fmla="*/ 951924 h 4367388"/>
                <a:gd name="connsiteX818" fmla="*/ 1046267 w 8389021"/>
                <a:gd name="connsiteY818" fmla="*/ 957332 h 4367388"/>
                <a:gd name="connsiteX819" fmla="*/ 1076360 w 8389021"/>
                <a:gd name="connsiteY819" fmla="*/ 962740 h 4367388"/>
                <a:gd name="connsiteX820" fmla="*/ 1107657 w 8389021"/>
                <a:gd name="connsiteY820" fmla="*/ 967547 h 4367388"/>
                <a:gd name="connsiteX821" fmla="*/ 1108861 w 8389021"/>
                <a:gd name="connsiteY821" fmla="*/ 967547 h 4367388"/>
                <a:gd name="connsiteX822" fmla="*/ 1115481 w 8389021"/>
                <a:gd name="connsiteY822" fmla="*/ 962140 h 4367388"/>
                <a:gd name="connsiteX823" fmla="*/ 1119093 w 8389021"/>
                <a:gd name="connsiteY823" fmla="*/ 959134 h 4367388"/>
                <a:gd name="connsiteX824" fmla="*/ 1120296 w 8389021"/>
                <a:gd name="connsiteY824" fmla="*/ 957933 h 4367388"/>
                <a:gd name="connsiteX825" fmla="*/ 1120288 w 8389021"/>
                <a:gd name="connsiteY825" fmla="*/ 957933 h 4367388"/>
                <a:gd name="connsiteX826" fmla="*/ 1120296 w 8389021"/>
                <a:gd name="connsiteY826" fmla="*/ 957924 h 4367388"/>
                <a:gd name="connsiteX827" fmla="*/ 1119695 w 8389021"/>
                <a:gd name="connsiteY827" fmla="*/ 957924 h 4367388"/>
                <a:gd name="connsiteX828" fmla="*/ 1088999 w 8389021"/>
                <a:gd name="connsiteY828" fmla="*/ 953118 h 4367388"/>
                <a:gd name="connsiteX829" fmla="*/ 1059508 w 8389021"/>
                <a:gd name="connsiteY829" fmla="*/ 947709 h 4367388"/>
                <a:gd name="connsiteX830" fmla="*/ 1030618 w 8389021"/>
                <a:gd name="connsiteY830" fmla="*/ 942301 h 4367388"/>
                <a:gd name="connsiteX831" fmla="*/ 1002932 w 8389021"/>
                <a:gd name="connsiteY831" fmla="*/ 936893 h 4367388"/>
                <a:gd name="connsiteX832" fmla="*/ 1002330 w 8389021"/>
                <a:gd name="connsiteY832" fmla="*/ 936292 h 4367388"/>
                <a:gd name="connsiteX833" fmla="*/ 820816 w 8389021"/>
                <a:gd name="connsiteY833" fmla="*/ 882685 h 4367388"/>
                <a:gd name="connsiteX834" fmla="*/ 809378 w 8389021"/>
                <a:gd name="connsiteY834" fmla="*/ 886906 h 4367388"/>
                <a:gd name="connsiteX835" fmla="*/ 803960 w 8389021"/>
                <a:gd name="connsiteY835" fmla="*/ 889317 h 4367388"/>
                <a:gd name="connsiteX836" fmla="*/ 801552 w 8389021"/>
                <a:gd name="connsiteY836" fmla="*/ 889920 h 4367388"/>
                <a:gd name="connsiteX837" fmla="*/ 801552 w 8389021"/>
                <a:gd name="connsiteY837" fmla="*/ 889928 h 4367388"/>
                <a:gd name="connsiteX838" fmla="*/ 801552 w 8389021"/>
                <a:gd name="connsiteY838" fmla="*/ 890523 h 4367388"/>
                <a:gd name="connsiteX839" fmla="*/ 801552 w 8389021"/>
                <a:gd name="connsiteY839" fmla="*/ 890531 h 4367388"/>
                <a:gd name="connsiteX840" fmla="*/ 823826 w 8389021"/>
                <a:gd name="connsiteY840" fmla="*/ 898972 h 4367388"/>
                <a:gd name="connsiteX841" fmla="*/ 847304 w 8389021"/>
                <a:gd name="connsiteY841" fmla="*/ 907411 h 4367388"/>
                <a:gd name="connsiteX842" fmla="*/ 871384 w 8389021"/>
                <a:gd name="connsiteY842" fmla="*/ 915850 h 4367388"/>
                <a:gd name="connsiteX843" fmla="*/ 897270 w 8389021"/>
                <a:gd name="connsiteY843" fmla="*/ 923688 h 4367388"/>
                <a:gd name="connsiteX844" fmla="*/ 908106 w 8389021"/>
                <a:gd name="connsiteY844" fmla="*/ 918864 h 4367388"/>
                <a:gd name="connsiteX845" fmla="*/ 913524 w 8389021"/>
                <a:gd name="connsiteY845" fmla="*/ 916453 h 4367388"/>
                <a:gd name="connsiteX846" fmla="*/ 915330 w 8389021"/>
                <a:gd name="connsiteY846" fmla="*/ 915850 h 4367388"/>
                <a:gd name="connsiteX847" fmla="*/ 915932 w 8389021"/>
                <a:gd name="connsiteY847" fmla="*/ 915247 h 4367388"/>
                <a:gd name="connsiteX848" fmla="*/ 915923 w 8389021"/>
                <a:gd name="connsiteY848" fmla="*/ 915247 h 4367388"/>
                <a:gd name="connsiteX849" fmla="*/ 915932 w 8389021"/>
                <a:gd name="connsiteY849" fmla="*/ 915239 h 4367388"/>
                <a:gd name="connsiteX850" fmla="*/ 914728 w 8389021"/>
                <a:gd name="connsiteY850" fmla="*/ 915239 h 4367388"/>
                <a:gd name="connsiteX851" fmla="*/ 890046 w 8389021"/>
                <a:gd name="connsiteY851" fmla="*/ 908004 h 4367388"/>
                <a:gd name="connsiteX852" fmla="*/ 866568 w 8389021"/>
                <a:gd name="connsiteY852" fmla="*/ 899566 h 4367388"/>
                <a:gd name="connsiteX853" fmla="*/ 843692 w 8389021"/>
                <a:gd name="connsiteY853" fmla="*/ 891729 h 4367388"/>
                <a:gd name="connsiteX854" fmla="*/ 822622 w 8389021"/>
                <a:gd name="connsiteY854" fmla="*/ 883288 h 4367388"/>
                <a:gd name="connsiteX855" fmla="*/ 820816 w 8389021"/>
                <a:gd name="connsiteY855" fmla="*/ 882685 h 4367388"/>
                <a:gd name="connsiteX856" fmla="*/ 693965 w 8389021"/>
                <a:gd name="connsiteY856" fmla="*/ 811881 h 4367388"/>
                <a:gd name="connsiteX857" fmla="*/ 681339 w 8389021"/>
                <a:gd name="connsiteY857" fmla="*/ 814894 h 4367388"/>
                <a:gd name="connsiteX858" fmla="*/ 674726 w 8389021"/>
                <a:gd name="connsiteY858" fmla="*/ 816099 h 4367388"/>
                <a:gd name="connsiteX859" fmla="*/ 672321 w 8389021"/>
                <a:gd name="connsiteY859" fmla="*/ 816702 h 4367388"/>
                <a:gd name="connsiteX860" fmla="*/ 671119 w 8389021"/>
                <a:gd name="connsiteY860" fmla="*/ 817305 h 4367388"/>
                <a:gd name="connsiteX861" fmla="*/ 671126 w 8389021"/>
                <a:gd name="connsiteY861" fmla="*/ 817311 h 4367388"/>
                <a:gd name="connsiteX862" fmla="*/ 671119 w 8389021"/>
                <a:gd name="connsiteY862" fmla="*/ 817315 h 4367388"/>
                <a:gd name="connsiteX863" fmla="*/ 673524 w 8389021"/>
                <a:gd name="connsiteY863" fmla="*/ 819121 h 4367388"/>
                <a:gd name="connsiteX864" fmla="*/ 675929 w 8389021"/>
                <a:gd name="connsiteY864" fmla="*/ 820930 h 4367388"/>
                <a:gd name="connsiteX865" fmla="*/ 678333 w 8389021"/>
                <a:gd name="connsiteY865" fmla="*/ 823340 h 4367388"/>
                <a:gd name="connsiteX866" fmla="*/ 681339 w 8389021"/>
                <a:gd name="connsiteY866" fmla="*/ 825150 h 4367388"/>
                <a:gd name="connsiteX867" fmla="*/ 693965 w 8389021"/>
                <a:gd name="connsiteY867" fmla="*/ 833588 h 4367388"/>
                <a:gd name="connsiteX868" fmla="*/ 707191 w 8389021"/>
                <a:gd name="connsiteY868" fmla="*/ 842025 h 4367388"/>
                <a:gd name="connsiteX869" fmla="*/ 721019 w 8389021"/>
                <a:gd name="connsiteY869" fmla="*/ 850463 h 4367388"/>
                <a:gd name="connsiteX870" fmla="*/ 735448 w 8389021"/>
                <a:gd name="connsiteY870" fmla="*/ 858299 h 4367388"/>
                <a:gd name="connsiteX871" fmla="*/ 736049 w 8389021"/>
                <a:gd name="connsiteY871" fmla="*/ 858902 h 4367388"/>
                <a:gd name="connsiteX872" fmla="*/ 748674 w 8389021"/>
                <a:gd name="connsiteY872" fmla="*/ 854683 h 4367388"/>
                <a:gd name="connsiteX873" fmla="*/ 755287 w 8389021"/>
                <a:gd name="connsiteY873" fmla="*/ 852875 h 4367388"/>
                <a:gd name="connsiteX874" fmla="*/ 757091 w 8389021"/>
                <a:gd name="connsiteY874" fmla="*/ 852272 h 4367388"/>
                <a:gd name="connsiteX875" fmla="*/ 757692 w 8389021"/>
                <a:gd name="connsiteY875" fmla="*/ 852272 h 4367388"/>
                <a:gd name="connsiteX876" fmla="*/ 757683 w 8389021"/>
                <a:gd name="connsiteY876" fmla="*/ 852262 h 4367388"/>
                <a:gd name="connsiteX877" fmla="*/ 757692 w 8389021"/>
                <a:gd name="connsiteY877" fmla="*/ 852262 h 4367388"/>
                <a:gd name="connsiteX878" fmla="*/ 757091 w 8389021"/>
                <a:gd name="connsiteY878" fmla="*/ 851660 h 4367388"/>
                <a:gd name="connsiteX879" fmla="*/ 743864 w 8389021"/>
                <a:gd name="connsiteY879" fmla="*/ 843824 h 4367388"/>
                <a:gd name="connsiteX880" fmla="*/ 730037 w 8389021"/>
                <a:gd name="connsiteY880" fmla="*/ 835988 h 4367388"/>
                <a:gd name="connsiteX881" fmla="*/ 717412 w 8389021"/>
                <a:gd name="connsiteY881" fmla="*/ 827550 h 4367388"/>
                <a:gd name="connsiteX882" fmla="*/ 704786 w 8389021"/>
                <a:gd name="connsiteY882" fmla="*/ 819715 h 4367388"/>
                <a:gd name="connsiteX883" fmla="*/ 702381 w 8389021"/>
                <a:gd name="connsiteY883" fmla="*/ 817305 h 4367388"/>
                <a:gd name="connsiteX884" fmla="*/ 699375 w 8389021"/>
                <a:gd name="connsiteY884" fmla="*/ 815497 h 4367388"/>
                <a:gd name="connsiteX885" fmla="*/ 696971 w 8389021"/>
                <a:gd name="connsiteY885" fmla="*/ 813688 h 4367388"/>
                <a:gd name="connsiteX886" fmla="*/ 693965 w 8389021"/>
                <a:gd name="connsiteY886" fmla="*/ 811881 h 4367388"/>
                <a:gd name="connsiteX887" fmla="*/ 620578 w 8389021"/>
                <a:gd name="connsiteY887" fmla="*/ 733618 h 4367388"/>
                <a:gd name="connsiteX888" fmla="*/ 619978 w 8389021"/>
                <a:gd name="connsiteY888" fmla="*/ 733618 h 4367388"/>
                <a:gd name="connsiteX889" fmla="*/ 607367 w 8389021"/>
                <a:gd name="connsiteY889" fmla="*/ 735425 h 4367388"/>
                <a:gd name="connsiteX890" fmla="*/ 600762 w 8389021"/>
                <a:gd name="connsiteY890" fmla="*/ 736026 h 4367388"/>
                <a:gd name="connsiteX891" fmla="*/ 598360 w 8389021"/>
                <a:gd name="connsiteY891" fmla="*/ 736026 h 4367388"/>
                <a:gd name="connsiteX892" fmla="*/ 597759 w 8389021"/>
                <a:gd name="connsiteY892" fmla="*/ 736026 h 4367388"/>
                <a:gd name="connsiteX893" fmla="*/ 597159 w 8389021"/>
                <a:gd name="connsiteY893" fmla="*/ 736628 h 4367388"/>
                <a:gd name="connsiteX894" fmla="*/ 597162 w 8389021"/>
                <a:gd name="connsiteY894" fmla="*/ 736635 h 4367388"/>
                <a:gd name="connsiteX895" fmla="*/ 597159 w 8389021"/>
                <a:gd name="connsiteY895" fmla="*/ 736638 h 4367388"/>
                <a:gd name="connsiteX896" fmla="*/ 603164 w 8389021"/>
                <a:gd name="connsiteY896" fmla="*/ 748077 h 4367388"/>
                <a:gd name="connsiteX897" fmla="*/ 611571 w 8389021"/>
                <a:gd name="connsiteY897" fmla="*/ 759514 h 4367388"/>
                <a:gd name="connsiteX898" fmla="*/ 620578 w 8389021"/>
                <a:gd name="connsiteY898" fmla="*/ 770350 h 4367388"/>
                <a:gd name="connsiteX899" fmla="*/ 631294 w 8389021"/>
                <a:gd name="connsiteY899" fmla="*/ 781690 h 4367388"/>
                <a:gd name="connsiteX900" fmla="*/ 630787 w 8389021"/>
                <a:gd name="connsiteY900" fmla="*/ 781778 h 4367388"/>
                <a:gd name="connsiteX901" fmla="*/ 630844 w 8389021"/>
                <a:gd name="connsiteY901" fmla="*/ 781778 h 4367388"/>
                <a:gd name="connsiteX902" fmla="*/ 630787 w 8389021"/>
                <a:gd name="connsiteY902" fmla="*/ 781789 h 4367388"/>
                <a:gd name="connsiteX903" fmla="*/ 631387 w 8389021"/>
                <a:gd name="connsiteY903" fmla="*/ 781789 h 4367388"/>
                <a:gd name="connsiteX904" fmla="*/ 631378 w 8389021"/>
                <a:gd name="connsiteY904" fmla="*/ 781778 h 4367388"/>
                <a:gd name="connsiteX905" fmla="*/ 631387 w 8389021"/>
                <a:gd name="connsiteY905" fmla="*/ 781778 h 4367388"/>
                <a:gd name="connsiteX906" fmla="*/ 631310 w 8389021"/>
                <a:gd name="connsiteY906" fmla="*/ 781697 h 4367388"/>
                <a:gd name="connsiteX907" fmla="*/ 644598 w 8389021"/>
                <a:gd name="connsiteY907" fmla="*/ 779380 h 4367388"/>
                <a:gd name="connsiteX908" fmla="*/ 651204 w 8389021"/>
                <a:gd name="connsiteY908" fmla="*/ 778176 h 4367388"/>
                <a:gd name="connsiteX909" fmla="*/ 654206 w 8389021"/>
                <a:gd name="connsiteY909" fmla="*/ 777574 h 4367388"/>
                <a:gd name="connsiteX910" fmla="*/ 654198 w 8389021"/>
                <a:gd name="connsiteY910" fmla="*/ 777566 h 4367388"/>
                <a:gd name="connsiteX911" fmla="*/ 654206 w 8389021"/>
                <a:gd name="connsiteY911" fmla="*/ 777565 h 4367388"/>
                <a:gd name="connsiteX912" fmla="*/ 643998 w 8389021"/>
                <a:gd name="connsiteY912" fmla="*/ 766729 h 4367388"/>
                <a:gd name="connsiteX913" fmla="*/ 634990 w 8389021"/>
                <a:gd name="connsiteY913" fmla="*/ 755892 h 4367388"/>
                <a:gd name="connsiteX914" fmla="*/ 627184 w 8389021"/>
                <a:gd name="connsiteY914" fmla="*/ 745056 h 4367388"/>
                <a:gd name="connsiteX915" fmla="*/ 620578 w 8389021"/>
                <a:gd name="connsiteY915" fmla="*/ 733618 h 4367388"/>
                <a:gd name="connsiteX916" fmla="*/ 608314 w 8389021"/>
                <a:gd name="connsiteY916" fmla="*/ 650774 h 4367388"/>
                <a:gd name="connsiteX917" fmla="*/ 595140 w 8389021"/>
                <a:gd name="connsiteY917" fmla="*/ 651371 h 4367388"/>
                <a:gd name="connsiteX918" fmla="*/ 587954 w 8389021"/>
                <a:gd name="connsiteY918" fmla="*/ 651371 h 4367388"/>
                <a:gd name="connsiteX919" fmla="*/ 585559 w 8389021"/>
                <a:gd name="connsiteY919" fmla="*/ 651371 h 4367388"/>
                <a:gd name="connsiteX920" fmla="*/ 584960 w 8389021"/>
                <a:gd name="connsiteY920" fmla="*/ 651371 h 4367388"/>
                <a:gd name="connsiteX921" fmla="*/ 584960 w 8389021"/>
                <a:gd name="connsiteY921" fmla="*/ 651382 h 4367388"/>
                <a:gd name="connsiteX922" fmla="*/ 584960 w 8389021"/>
                <a:gd name="connsiteY922" fmla="*/ 651971 h 4367388"/>
                <a:gd name="connsiteX923" fmla="*/ 583164 w 8389021"/>
                <a:gd name="connsiteY923" fmla="*/ 663346 h 4367388"/>
                <a:gd name="connsiteX924" fmla="*/ 582565 w 8389021"/>
                <a:gd name="connsiteY924" fmla="*/ 674723 h 4367388"/>
                <a:gd name="connsiteX925" fmla="*/ 582565 w 8389021"/>
                <a:gd name="connsiteY925" fmla="*/ 674731 h 4367388"/>
                <a:gd name="connsiteX926" fmla="*/ 582565 w 8389021"/>
                <a:gd name="connsiteY926" fmla="*/ 686097 h 4367388"/>
                <a:gd name="connsiteX927" fmla="*/ 582565 w 8389021"/>
                <a:gd name="connsiteY927" fmla="*/ 686107 h 4367388"/>
                <a:gd name="connsiteX928" fmla="*/ 584958 w 8389021"/>
                <a:gd name="connsiteY928" fmla="*/ 697475 h 4367388"/>
                <a:gd name="connsiteX929" fmla="*/ 584361 w 8389021"/>
                <a:gd name="connsiteY929" fmla="*/ 698072 h 4367388"/>
                <a:gd name="connsiteX930" fmla="*/ 584371 w 8389021"/>
                <a:gd name="connsiteY930" fmla="*/ 698071 h 4367388"/>
                <a:gd name="connsiteX931" fmla="*/ 584361 w 8389021"/>
                <a:gd name="connsiteY931" fmla="*/ 698082 h 4367388"/>
                <a:gd name="connsiteX932" fmla="*/ 598134 w 8389021"/>
                <a:gd name="connsiteY932" fmla="*/ 696884 h 4367388"/>
                <a:gd name="connsiteX933" fmla="*/ 605320 w 8389021"/>
                <a:gd name="connsiteY933" fmla="*/ 696285 h 4367388"/>
                <a:gd name="connsiteX934" fmla="*/ 607715 w 8389021"/>
                <a:gd name="connsiteY934" fmla="*/ 696285 h 4367388"/>
                <a:gd name="connsiteX935" fmla="*/ 608314 w 8389021"/>
                <a:gd name="connsiteY935" fmla="*/ 696285 h 4367388"/>
                <a:gd name="connsiteX936" fmla="*/ 608913 w 8389021"/>
                <a:gd name="connsiteY936" fmla="*/ 695686 h 4367388"/>
                <a:gd name="connsiteX937" fmla="*/ 608912 w 8389021"/>
                <a:gd name="connsiteY937" fmla="*/ 695679 h 4367388"/>
                <a:gd name="connsiteX938" fmla="*/ 608913 w 8389021"/>
                <a:gd name="connsiteY938" fmla="*/ 695678 h 4367388"/>
                <a:gd name="connsiteX939" fmla="*/ 607117 w 8389021"/>
                <a:gd name="connsiteY939" fmla="*/ 684900 h 4367388"/>
                <a:gd name="connsiteX940" fmla="*/ 606518 w 8389021"/>
                <a:gd name="connsiteY940" fmla="*/ 673530 h 4367388"/>
                <a:gd name="connsiteX941" fmla="*/ 607117 w 8389021"/>
                <a:gd name="connsiteY941" fmla="*/ 662159 h 4367388"/>
                <a:gd name="connsiteX942" fmla="*/ 608913 w 8389021"/>
                <a:gd name="connsiteY942" fmla="*/ 651382 h 4367388"/>
                <a:gd name="connsiteX943" fmla="*/ 608912 w 8389021"/>
                <a:gd name="connsiteY943" fmla="*/ 651380 h 4367388"/>
                <a:gd name="connsiteX944" fmla="*/ 608913 w 8389021"/>
                <a:gd name="connsiteY944" fmla="*/ 651371 h 4367388"/>
                <a:gd name="connsiteX945" fmla="*/ 608314 w 8389021"/>
                <a:gd name="connsiteY945" fmla="*/ 650774 h 4367388"/>
                <a:gd name="connsiteX946" fmla="*/ 634360 w 8389021"/>
                <a:gd name="connsiteY946" fmla="*/ 569359 h 4367388"/>
                <a:gd name="connsiteX947" fmla="*/ 631955 w 8389021"/>
                <a:gd name="connsiteY947" fmla="*/ 569359 h 4367388"/>
                <a:gd name="connsiteX948" fmla="*/ 631354 w 8389021"/>
                <a:gd name="connsiteY948" fmla="*/ 569359 h 4367388"/>
                <a:gd name="connsiteX949" fmla="*/ 630752 w 8389021"/>
                <a:gd name="connsiteY949" fmla="*/ 569359 h 4367388"/>
                <a:gd name="connsiteX950" fmla="*/ 621731 w 8389021"/>
                <a:gd name="connsiteY950" fmla="*/ 580833 h 4367388"/>
                <a:gd name="connsiteX951" fmla="*/ 613312 w 8389021"/>
                <a:gd name="connsiteY951" fmla="*/ 592307 h 4367388"/>
                <a:gd name="connsiteX952" fmla="*/ 605494 w 8389021"/>
                <a:gd name="connsiteY952" fmla="*/ 603177 h 4367388"/>
                <a:gd name="connsiteX953" fmla="*/ 598879 w 8389021"/>
                <a:gd name="connsiteY953" fmla="*/ 614048 h 4367388"/>
                <a:gd name="connsiteX954" fmla="*/ 598879 w 8389021"/>
                <a:gd name="connsiteY954" fmla="*/ 614055 h 4367388"/>
                <a:gd name="connsiteX955" fmla="*/ 598879 w 8389021"/>
                <a:gd name="connsiteY955" fmla="*/ 614651 h 4367388"/>
                <a:gd name="connsiteX956" fmla="*/ 598879 w 8389021"/>
                <a:gd name="connsiteY956" fmla="*/ 614659 h 4367388"/>
                <a:gd name="connsiteX957" fmla="*/ 612109 w 8389021"/>
                <a:gd name="connsiteY957" fmla="*/ 614659 h 4367388"/>
                <a:gd name="connsiteX958" fmla="*/ 619326 w 8389021"/>
                <a:gd name="connsiteY958" fmla="*/ 614659 h 4367388"/>
                <a:gd name="connsiteX959" fmla="*/ 622333 w 8389021"/>
                <a:gd name="connsiteY959" fmla="*/ 614659 h 4367388"/>
                <a:gd name="connsiteX960" fmla="*/ 622333 w 8389021"/>
                <a:gd name="connsiteY960" fmla="*/ 614651 h 4367388"/>
                <a:gd name="connsiteX961" fmla="*/ 622333 w 8389021"/>
                <a:gd name="connsiteY961" fmla="*/ 614055 h 4367388"/>
                <a:gd name="connsiteX962" fmla="*/ 628948 w 8389021"/>
                <a:gd name="connsiteY962" fmla="*/ 603789 h 4367388"/>
                <a:gd name="connsiteX963" fmla="*/ 636165 w 8389021"/>
                <a:gd name="connsiteY963" fmla="*/ 592919 h 4367388"/>
                <a:gd name="connsiteX964" fmla="*/ 644584 w 8389021"/>
                <a:gd name="connsiteY964" fmla="*/ 582050 h 4367388"/>
                <a:gd name="connsiteX965" fmla="*/ 654206 w 8389021"/>
                <a:gd name="connsiteY965" fmla="*/ 570575 h 4367388"/>
                <a:gd name="connsiteX966" fmla="*/ 654206 w 8389021"/>
                <a:gd name="connsiteY966" fmla="*/ 570567 h 4367388"/>
                <a:gd name="connsiteX967" fmla="*/ 654206 w 8389021"/>
                <a:gd name="connsiteY967" fmla="*/ 569971 h 4367388"/>
                <a:gd name="connsiteX968" fmla="*/ 654206 w 8389021"/>
                <a:gd name="connsiteY968" fmla="*/ 569963 h 4367388"/>
                <a:gd name="connsiteX969" fmla="*/ 640976 w 8389021"/>
                <a:gd name="connsiteY969" fmla="*/ 569963 h 4367388"/>
                <a:gd name="connsiteX970" fmla="*/ 634360 w 8389021"/>
                <a:gd name="connsiteY970" fmla="*/ 569359 h 4367388"/>
                <a:gd name="connsiteX971" fmla="*/ 707658 w 8389021"/>
                <a:gd name="connsiteY971" fmla="*/ 492532 h 4367388"/>
                <a:gd name="connsiteX972" fmla="*/ 707057 w 8389021"/>
                <a:gd name="connsiteY972" fmla="*/ 493133 h 4367388"/>
                <a:gd name="connsiteX973" fmla="*/ 694426 w 8389021"/>
                <a:gd name="connsiteY973" fmla="*/ 503949 h 4367388"/>
                <a:gd name="connsiteX974" fmla="*/ 682997 w 8389021"/>
                <a:gd name="connsiteY974" fmla="*/ 514162 h 4367388"/>
                <a:gd name="connsiteX975" fmla="*/ 672170 w 8389021"/>
                <a:gd name="connsiteY975" fmla="*/ 524376 h 4367388"/>
                <a:gd name="connsiteX976" fmla="*/ 662546 w 8389021"/>
                <a:gd name="connsiteY976" fmla="*/ 533989 h 4367388"/>
                <a:gd name="connsiteX977" fmla="*/ 661945 w 8389021"/>
                <a:gd name="connsiteY977" fmla="*/ 534590 h 4367388"/>
                <a:gd name="connsiteX978" fmla="*/ 661952 w 8389021"/>
                <a:gd name="connsiteY978" fmla="*/ 534592 h 4367388"/>
                <a:gd name="connsiteX979" fmla="*/ 661945 w 8389021"/>
                <a:gd name="connsiteY979" fmla="*/ 534597 h 4367388"/>
                <a:gd name="connsiteX980" fmla="*/ 674576 w 8389021"/>
                <a:gd name="connsiteY980" fmla="*/ 535799 h 4367388"/>
                <a:gd name="connsiteX981" fmla="*/ 681193 w 8389021"/>
                <a:gd name="connsiteY981" fmla="*/ 535799 h 4367388"/>
                <a:gd name="connsiteX982" fmla="*/ 683599 w 8389021"/>
                <a:gd name="connsiteY982" fmla="*/ 536400 h 4367388"/>
                <a:gd name="connsiteX983" fmla="*/ 684200 w 8389021"/>
                <a:gd name="connsiteY983" fmla="*/ 536400 h 4367388"/>
                <a:gd name="connsiteX984" fmla="*/ 684200 w 8389021"/>
                <a:gd name="connsiteY984" fmla="*/ 536392 h 4367388"/>
                <a:gd name="connsiteX985" fmla="*/ 684200 w 8389021"/>
                <a:gd name="connsiteY985" fmla="*/ 535799 h 4367388"/>
                <a:gd name="connsiteX986" fmla="*/ 693824 w 8389021"/>
                <a:gd name="connsiteY986" fmla="*/ 526186 h 4367388"/>
                <a:gd name="connsiteX987" fmla="*/ 704651 w 8389021"/>
                <a:gd name="connsiteY987" fmla="*/ 515972 h 4367388"/>
                <a:gd name="connsiteX988" fmla="*/ 716079 w 8389021"/>
                <a:gd name="connsiteY988" fmla="*/ 505758 h 4367388"/>
                <a:gd name="connsiteX989" fmla="*/ 728109 w 8389021"/>
                <a:gd name="connsiteY989" fmla="*/ 495544 h 4367388"/>
                <a:gd name="connsiteX990" fmla="*/ 729312 w 8389021"/>
                <a:gd name="connsiteY990" fmla="*/ 494944 h 4367388"/>
                <a:gd name="connsiteX991" fmla="*/ 729300 w 8389021"/>
                <a:gd name="connsiteY991" fmla="*/ 494941 h 4367388"/>
                <a:gd name="connsiteX992" fmla="*/ 729312 w 8389021"/>
                <a:gd name="connsiteY992" fmla="*/ 494936 h 4367388"/>
                <a:gd name="connsiteX993" fmla="*/ 716681 w 8389021"/>
                <a:gd name="connsiteY993" fmla="*/ 493734 h 4367388"/>
                <a:gd name="connsiteX994" fmla="*/ 710064 w 8389021"/>
                <a:gd name="connsiteY994" fmla="*/ 493133 h 4367388"/>
                <a:gd name="connsiteX995" fmla="*/ 707658 w 8389021"/>
                <a:gd name="connsiteY995" fmla="*/ 493133 h 4367388"/>
                <a:gd name="connsiteX996" fmla="*/ 707658 w 8389021"/>
                <a:gd name="connsiteY996" fmla="*/ 492540 h 4367388"/>
                <a:gd name="connsiteX997" fmla="*/ 798571 w 8389021"/>
                <a:gd name="connsiteY997" fmla="*/ 420867 h 4367388"/>
                <a:gd name="connsiteX998" fmla="*/ 796765 w 8389021"/>
                <a:gd name="connsiteY998" fmla="*/ 420867 h 4367388"/>
                <a:gd name="connsiteX999" fmla="*/ 796765 w 8389021"/>
                <a:gd name="connsiteY999" fmla="*/ 420872 h 4367388"/>
                <a:gd name="connsiteX1000" fmla="*/ 796765 w 8389021"/>
                <a:gd name="connsiteY1000" fmla="*/ 421469 h 4367388"/>
                <a:gd name="connsiteX1001" fmla="*/ 796765 w 8389021"/>
                <a:gd name="connsiteY1001" fmla="*/ 421475 h 4367388"/>
                <a:gd name="connsiteX1002" fmla="*/ 797359 w 8389021"/>
                <a:gd name="connsiteY1002" fmla="*/ 421475 h 4367388"/>
                <a:gd name="connsiteX1003" fmla="*/ 794357 w 8389021"/>
                <a:gd name="connsiteY1003" fmla="*/ 423276 h 4367388"/>
                <a:gd name="connsiteX1004" fmla="*/ 793153 w 8389021"/>
                <a:gd name="connsiteY1004" fmla="*/ 424481 h 4367388"/>
                <a:gd name="connsiteX1005" fmla="*/ 792551 w 8389021"/>
                <a:gd name="connsiteY1005" fmla="*/ 424481 h 4367388"/>
                <a:gd name="connsiteX1006" fmla="*/ 781715 w 8389021"/>
                <a:gd name="connsiteY1006" fmla="*/ 433509 h 4367388"/>
                <a:gd name="connsiteX1007" fmla="*/ 769675 w 8389021"/>
                <a:gd name="connsiteY1007" fmla="*/ 442539 h 4367388"/>
                <a:gd name="connsiteX1008" fmla="*/ 758237 w 8389021"/>
                <a:gd name="connsiteY1008" fmla="*/ 451570 h 4367388"/>
                <a:gd name="connsiteX1009" fmla="*/ 746799 w 8389021"/>
                <a:gd name="connsiteY1009" fmla="*/ 460599 h 4367388"/>
                <a:gd name="connsiteX1010" fmla="*/ 746804 w 8389021"/>
                <a:gd name="connsiteY1010" fmla="*/ 460600 h 4367388"/>
                <a:gd name="connsiteX1011" fmla="*/ 746799 w 8389021"/>
                <a:gd name="connsiteY1011" fmla="*/ 460605 h 4367388"/>
                <a:gd name="connsiteX1012" fmla="*/ 758839 w 8389021"/>
                <a:gd name="connsiteY1012" fmla="*/ 462411 h 4367388"/>
                <a:gd name="connsiteX1013" fmla="*/ 764859 w 8389021"/>
                <a:gd name="connsiteY1013" fmla="*/ 463012 h 4367388"/>
                <a:gd name="connsiteX1014" fmla="*/ 767267 w 8389021"/>
                <a:gd name="connsiteY1014" fmla="*/ 463012 h 4367388"/>
                <a:gd name="connsiteX1015" fmla="*/ 767869 w 8389021"/>
                <a:gd name="connsiteY1015" fmla="*/ 462411 h 4367388"/>
                <a:gd name="connsiteX1016" fmla="*/ 778103 w 8389021"/>
                <a:gd name="connsiteY1016" fmla="*/ 454584 h 4367388"/>
                <a:gd name="connsiteX1017" fmla="*/ 788337 w 8389021"/>
                <a:gd name="connsiteY1017" fmla="*/ 446156 h 4367388"/>
                <a:gd name="connsiteX1018" fmla="*/ 798571 w 8389021"/>
                <a:gd name="connsiteY1018" fmla="*/ 438331 h 4367388"/>
                <a:gd name="connsiteX1019" fmla="*/ 808203 w 8389021"/>
                <a:gd name="connsiteY1019" fmla="*/ 430504 h 4367388"/>
                <a:gd name="connsiteX1020" fmla="*/ 813621 w 8389021"/>
                <a:gd name="connsiteY1020" fmla="*/ 426290 h 4367388"/>
                <a:gd name="connsiteX1021" fmla="*/ 816029 w 8389021"/>
                <a:gd name="connsiteY1021" fmla="*/ 424484 h 4367388"/>
                <a:gd name="connsiteX1022" fmla="*/ 817233 w 8389021"/>
                <a:gd name="connsiteY1022" fmla="*/ 423882 h 4367388"/>
                <a:gd name="connsiteX1023" fmla="*/ 817233 w 8389021"/>
                <a:gd name="connsiteY1023" fmla="*/ 423879 h 4367388"/>
                <a:gd name="connsiteX1024" fmla="*/ 817233 w 8389021"/>
                <a:gd name="connsiteY1024" fmla="*/ 423281 h 4367388"/>
                <a:gd name="connsiteX1025" fmla="*/ 818437 w 8389021"/>
                <a:gd name="connsiteY1025" fmla="*/ 423281 h 4367388"/>
                <a:gd name="connsiteX1026" fmla="*/ 819039 w 8389021"/>
                <a:gd name="connsiteY1026" fmla="*/ 423281 h 4367388"/>
                <a:gd name="connsiteX1027" fmla="*/ 819002 w 8389021"/>
                <a:gd name="connsiteY1027" fmla="*/ 423276 h 4367388"/>
                <a:gd name="connsiteX1028" fmla="*/ 819039 w 8389021"/>
                <a:gd name="connsiteY1028" fmla="*/ 423276 h 4367388"/>
                <a:gd name="connsiteX1029" fmla="*/ 805795 w 8389021"/>
                <a:gd name="connsiteY1029" fmla="*/ 421469 h 4367388"/>
                <a:gd name="connsiteX1030" fmla="*/ 798571 w 8389021"/>
                <a:gd name="connsiteY1030" fmla="*/ 420867 h 4367388"/>
                <a:gd name="connsiteX1031" fmla="*/ 882813 w 8389021"/>
                <a:gd name="connsiteY1031" fmla="*/ 351781 h 4367388"/>
                <a:gd name="connsiteX1032" fmla="*/ 882211 w 8389021"/>
                <a:gd name="connsiteY1032" fmla="*/ 351781 h 4367388"/>
                <a:gd name="connsiteX1033" fmla="*/ 882211 w 8389021"/>
                <a:gd name="connsiteY1033" fmla="*/ 351785 h 4367388"/>
                <a:gd name="connsiteX1034" fmla="*/ 882211 w 8389021"/>
                <a:gd name="connsiteY1034" fmla="*/ 352380 h 4367388"/>
                <a:gd name="connsiteX1035" fmla="*/ 872574 w 8389021"/>
                <a:gd name="connsiteY1035" fmla="*/ 360767 h 4367388"/>
                <a:gd name="connsiteX1036" fmla="*/ 862336 w 8389021"/>
                <a:gd name="connsiteY1036" fmla="*/ 369751 h 4367388"/>
                <a:gd name="connsiteX1037" fmla="*/ 850893 w 8389021"/>
                <a:gd name="connsiteY1037" fmla="*/ 378736 h 4367388"/>
                <a:gd name="connsiteX1038" fmla="*/ 838245 w 8389021"/>
                <a:gd name="connsiteY1038" fmla="*/ 388919 h 4367388"/>
                <a:gd name="connsiteX1039" fmla="*/ 838245 w 8389021"/>
                <a:gd name="connsiteY1039" fmla="*/ 388923 h 4367388"/>
                <a:gd name="connsiteX1040" fmla="*/ 838245 w 8389021"/>
                <a:gd name="connsiteY1040" fmla="*/ 389518 h 4367388"/>
                <a:gd name="connsiteX1041" fmla="*/ 838245 w 8389021"/>
                <a:gd name="connsiteY1041" fmla="*/ 389522 h 4367388"/>
                <a:gd name="connsiteX1042" fmla="*/ 850291 w 8389021"/>
                <a:gd name="connsiteY1042" fmla="*/ 390720 h 4367388"/>
                <a:gd name="connsiteX1043" fmla="*/ 856313 w 8389021"/>
                <a:gd name="connsiteY1043" fmla="*/ 391319 h 4367388"/>
                <a:gd name="connsiteX1044" fmla="*/ 858722 w 8389021"/>
                <a:gd name="connsiteY1044" fmla="*/ 391319 h 4367388"/>
                <a:gd name="connsiteX1045" fmla="*/ 858722 w 8389021"/>
                <a:gd name="connsiteY1045" fmla="*/ 391915 h 4367388"/>
                <a:gd name="connsiteX1046" fmla="*/ 858722 w 8389021"/>
                <a:gd name="connsiteY1046" fmla="*/ 391918 h 4367388"/>
                <a:gd name="connsiteX1047" fmla="*/ 859325 w 8389021"/>
                <a:gd name="connsiteY1047" fmla="*/ 391319 h 4367388"/>
                <a:gd name="connsiteX1048" fmla="*/ 871370 w 8389021"/>
                <a:gd name="connsiteY1048" fmla="*/ 381136 h 4367388"/>
                <a:gd name="connsiteX1049" fmla="*/ 882211 w 8389021"/>
                <a:gd name="connsiteY1049" fmla="*/ 372151 h 4367388"/>
                <a:gd name="connsiteX1050" fmla="*/ 892449 w 8389021"/>
                <a:gd name="connsiteY1050" fmla="*/ 362567 h 4367388"/>
                <a:gd name="connsiteX1051" fmla="*/ 902085 w 8389021"/>
                <a:gd name="connsiteY1051" fmla="*/ 354181 h 4367388"/>
                <a:gd name="connsiteX1052" fmla="*/ 903290 w 8389021"/>
                <a:gd name="connsiteY1052" fmla="*/ 354181 h 4367388"/>
                <a:gd name="connsiteX1053" fmla="*/ 903892 w 8389021"/>
                <a:gd name="connsiteY1053" fmla="*/ 353582 h 4367388"/>
                <a:gd name="connsiteX1054" fmla="*/ 903888 w 8389021"/>
                <a:gd name="connsiteY1054" fmla="*/ 353582 h 4367388"/>
                <a:gd name="connsiteX1055" fmla="*/ 903892 w 8389021"/>
                <a:gd name="connsiteY1055" fmla="*/ 353579 h 4367388"/>
                <a:gd name="connsiteX1056" fmla="*/ 891245 w 8389021"/>
                <a:gd name="connsiteY1056" fmla="*/ 352979 h 4367388"/>
                <a:gd name="connsiteX1057" fmla="*/ 885222 w 8389021"/>
                <a:gd name="connsiteY1057" fmla="*/ 352380 h 4367388"/>
                <a:gd name="connsiteX1058" fmla="*/ 882813 w 8389021"/>
                <a:gd name="connsiteY1058" fmla="*/ 351781 h 4367388"/>
                <a:gd name="connsiteX1059" fmla="*/ 953149 w 8389021"/>
                <a:gd name="connsiteY1059" fmla="*/ 284987 h 4367388"/>
                <a:gd name="connsiteX1060" fmla="*/ 946517 w 8389021"/>
                <a:gd name="connsiteY1060" fmla="*/ 284987 h 4367388"/>
                <a:gd name="connsiteX1061" fmla="*/ 944708 w 8389021"/>
                <a:gd name="connsiteY1061" fmla="*/ 284987 h 4367388"/>
                <a:gd name="connsiteX1062" fmla="*/ 938075 w 8389021"/>
                <a:gd name="connsiteY1062" fmla="*/ 293990 h 4367388"/>
                <a:gd name="connsiteX1063" fmla="*/ 930839 w 8389021"/>
                <a:gd name="connsiteY1063" fmla="*/ 302993 h 4367388"/>
                <a:gd name="connsiteX1064" fmla="*/ 922397 w 8389021"/>
                <a:gd name="connsiteY1064" fmla="*/ 311996 h 4367388"/>
                <a:gd name="connsiteX1065" fmla="*/ 913352 w 8389021"/>
                <a:gd name="connsiteY1065" fmla="*/ 321599 h 4367388"/>
                <a:gd name="connsiteX1066" fmla="*/ 913352 w 8389021"/>
                <a:gd name="connsiteY1066" fmla="*/ 321602 h 4367388"/>
                <a:gd name="connsiteX1067" fmla="*/ 913352 w 8389021"/>
                <a:gd name="connsiteY1067" fmla="*/ 322199 h 4367388"/>
                <a:gd name="connsiteX1068" fmla="*/ 913352 w 8389021"/>
                <a:gd name="connsiteY1068" fmla="*/ 322202 h 4367388"/>
                <a:gd name="connsiteX1069" fmla="*/ 924809 w 8389021"/>
                <a:gd name="connsiteY1069" fmla="*/ 322803 h 4367388"/>
                <a:gd name="connsiteX1070" fmla="*/ 930839 w 8389021"/>
                <a:gd name="connsiteY1070" fmla="*/ 323403 h 4367388"/>
                <a:gd name="connsiteX1071" fmla="*/ 933251 w 8389021"/>
                <a:gd name="connsiteY1071" fmla="*/ 323403 h 4367388"/>
                <a:gd name="connsiteX1072" fmla="*/ 933854 w 8389021"/>
                <a:gd name="connsiteY1072" fmla="*/ 322803 h 4367388"/>
                <a:gd name="connsiteX1073" fmla="*/ 943502 w 8389021"/>
                <a:gd name="connsiteY1073" fmla="*/ 313200 h 4367388"/>
                <a:gd name="connsiteX1074" fmla="*/ 951944 w 8389021"/>
                <a:gd name="connsiteY1074" fmla="*/ 303596 h 4367388"/>
                <a:gd name="connsiteX1075" fmla="*/ 959179 w 8389021"/>
                <a:gd name="connsiteY1075" fmla="*/ 294593 h 4367388"/>
                <a:gd name="connsiteX1076" fmla="*/ 965812 w 8389021"/>
                <a:gd name="connsiteY1076" fmla="*/ 285590 h 4367388"/>
                <a:gd name="connsiteX1077" fmla="*/ 965810 w 8389021"/>
                <a:gd name="connsiteY1077" fmla="*/ 285590 h 4367388"/>
                <a:gd name="connsiteX1078" fmla="*/ 965812 w 8389021"/>
                <a:gd name="connsiteY1078" fmla="*/ 285588 h 4367388"/>
                <a:gd name="connsiteX1079" fmla="*/ 953149 w 8389021"/>
                <a:gd name="connsiteY1079" fmla="*/ 284987 h 4367388"/>
                <a:gd name="connsiteX1080" fmla="*/ 988458 w 8389021"/>
                <a:gd name="connsiteY1080" fmla="*/ 219340 h 4367388"/>
                <a:gd name="connsiteX1081" fmla="*/ 976514 w 8389021"/>
                <a:gd name="connsiteY1081" fmla="*/ 219941 h 4367388"/>
                <a:gd name="connsiteX1082" fmla="*/ 969944 w 8389021"/>
                <a:gd name="connsiteY1082" fmla="*/ 219941 h 4367388"/>
                <a:gd name="connsiteX1083" fmla="*/ 968152 w 8389021"/>
                <a:gd name="connsiteY1083" fmla="*/ 219941 h 4367388"/>
                <a:gd name="connsiteX1084" fmla="*/ 967555 w 8389021"/>
                <a:gd name="connsiteY1084" fmla="*/ 219941 h 4367388"/>
                <a:gd name="connsiteX1085" fmla="*/ 967555 w 8389021"/>
                <a:gd name="connsiteY1085" fmla="*/ 219943 h 4367388"/>
                <a:gd name="connsiteX1086" fmla="*/ 967555 w 8389021"/>
                <a:gd name="connsiteY1086" fmla="*/ 220543 h 4367388"/>
                <a:gd name="connsiteX1087" fmla="*/ 966958 w 8389021"/>
                <a:gd name="connsiteY1087" fmla="*/ 228964 h 4367388"/>
                <a:gd name="connsiteX1088" fmla="*/ 965764 w 8389021"/>
                <a:gd name="connsiteY1088" fmla="*/ 237386 h 4367388"/>
                <a:gd name="connsiteX1089" fmla="*/ 963375 w 8389021"/>
                <a:gd name="connsiteY1089" fmla="*/ 246409 h 4367388"/>
                <a:gd name="connsiteX1090" fmla="*/ 959791 w 8389021"/>
                <a:gd name="connsiteY1090" fmla="*/ 255431 h 4367388"/>
                <a:gd name="connsiteX1091" fmla="*/ 959791 w 8389021"/>
                <a:gd name="connsiteY1091" fmla="*/ 255433 h 4367388"/>
                <a:gd name="connsiteX1092" fmla="*/ 959791 w 8389021"/>
                <a:gd name="connsiteY1092" fmla="*/ 256034 h 4367388"/>
                <a:gd name="connsiteX1093" fmla="*/ 959791 w 8389021"/>
                <a:gd name="connsiteY1093" fmla="*/ 256035 h 4367388"/>
                <a:gd name="connsiteX1094" fmla="*/ 971736 w 8389021"/>
                <a:gd name="connsiteY1094" fmla="*/ 256035 h 4367388"/>
                <a:gd name="connsiteX1095" fmla="*/ 977708 w 8389021"/>
                <a:gd name="connsiteY1095" fmla="*/ 256035 h 4367388"/>
                <a:gd name="connsiteX1096" fmla="*/ 980097 w 8389021"/>
                <a:gd name="connsiteY1096" fmla="*/ 256035 h 4367388"/>
                <a:gd name="connsiteX1097" fmla="*/ 980694 w 8389021"/>
                <a:gd name="connsiteY1097" fmla="*/ 256035 h 4367388"/>
                <a:gd name="connsiteX1098" fmla="*/ 980694 w 8389021"/>
                <a:gd name="connsiteY1098" fmla="*/ 256034 h 4367388"/>
                <a:gd name="connsiteX1099" fmla="*/ 980694 w 8389021"/>
                <a:gd name="connsiteY1099" fmla="*/ 255433 h 4367388"/>
                <a:gd name="connsiteX1100" fmla="*/ 984278 w 8389021"/>
                <a:gd name="connsiteY1100" fmla="*/ 246411 h 4367388"/>
                <a:gd name="connsiteX1101" fmla="*/ 986667 w 8389021"/>
                <a:gd name="connsiteY1101" fmla="*/ 237389 h 4367388"/>
                <a:gd name="connsiteX1102" fmla="*/ 987861 w 8389021"/>
                <a:gd name="connsiteY1102" fmla="*/ 228365 h 4367388"/>
                <a:gd name="connsiteX1103" fmla="*/ 988458 w 8389021"/>
                <a:gd name="connsiteY1103" fmla="*/ 219943 h 4367388"/>
                <a:gd name="connsiteX1104" fmla="*/ 988458 w 8389021"/>
                <a:gd name="connsiteY1104" fmla="*/ 219941 h 4367388"/>
                <a:gd name="connsiteX1105" fmla="*/ 988458 w 8389021"/>
                <a:gd name="connsiteY1105" fmla="*/ 219342 h 4367388"/>
                <a:gd name="connsiteX1106" fmla="*/ 961613 w 8389021"/>
                <a:gd name="connsiteY1106" fmla="*/ 157993 h 4367388"/>
                <a:gd name="connsiteX1107" fmla="*/ 961012 w 8389021"/>
                <a:gd name="connsiteY1107" fmla="*/ 157993 h 4367388"/>
                <a:gd name="connsiteX1108" fmla="*/ 949582 w 8389021"/>
                <a:gd name="connsiteY1108" fmla="*/ 159198 h 4367388"/>
                <a:gd name="connsiteX1109" fmla="*/ 943566 w 8389021"/>
                <a:gd name="connsiteY1109" fmla="*/ 159801 h 4367388"/>
                <a:gd name="connsiteX1110" fmla="*/ 941761 w 8389021"/>
                <a:gd name="connsiteY1110" fmla="*/ 159801 h 4367388"/>
                <a:gd name="connsiteX1111" fmla="*/ 941159 w 8389021"/>
                <a:gd name="connsiteY1111" fmla="*/ 159801 h 4367388"/>
                <a:gd name="connsiteX1112" fmla="*/ 941159 w 8389021"/>
                <a:gd name="connsiteY1112" fmla="*/ 159804 h 4367388"/>
                <a:gd name="connsiteX1113" fmla="*/ 941159 w 8389021"/>
                <a:gd name="connsiteY1113" fmla="*/ 160404 h 4367388"/>
                <a:gd name="connsiteX1114" fmla="*/ 941159 w 8389021"/>
                <a:gd name="connsiteY1114" fmla="*/ 160407 h 4367388"/>
                <a:gd name="connsiteX1115" fmla="*/ 947777 w 8389021"/>
                <a:gd name="connsiteY1115" fmla="*/ 168246 h 4367388"/>
                <a:gd name="connsiteX1116" fmla="*/ 953793 w 8389021"/>
                <a:gd name="connsiteY1116" fmla="*/ 176086 h 4367388"/>
                <a:gd name="connsiteX1117" fmla="*/ 958605 w 8389021"/>
                <a:gd name="connsiteY1117" fmla="*/ 184526 h 4367388"/>
                <a:gd name="connsiteX1118" fmla="*/ 962215 w 8389021"/>
                <a:gd name="connsiteY1118" fmla="*/ 192968 h 4367388"/>
                <a:gd name="connsiteX1119" fmla="*/ 962817 w 8389021"/>
                <a:gd name="connsiteY1119" fmla="*/ 192968 h 4367388"/>
                <a:gd name="connsiteX1120" fmla="*/ 974848 w 8389021"/>
                <a:gd name="connsiteY1120" fmla="*/ 192365 h 4367388"/>
                <a:gd name="connsiteX1121" fmla="*/ 980864 w 8389021"/>
                <a:gd name="connsiteY1121" fmla="*/ 191762 h 4367388"/>
                <a:gd name="connsiteX1122" fmla="*/ 983271 w 8389021"/>
                <a:gd name="connsiteY1122" fmla="*/ 191762 h 4367388"/>
                <a:gd name="connsiteX1123" fmla="*/ 983872 w 8389021"/>
                <a:gd name="connsiteY1123" fmla="*/ 191762 h 4367388"/>
                <a:gd name="connsiteX1124" fmla="*/ 983872 w 8389021"/>
                <a:gd name="connsiteY1124" fmla="*/ 191759 h 4367388"/>
                <a:gd name="connsiteX1125" fmla="*/ 983872 w 8389021"/>
                <a:gd name="connsiteY1125" fmla="*/ 191159 h 4367388"/>
                <a:gd name="connsiteX1126" fmla="*/ 983872 w 8389021"/>
                <a:gd name="connsiteY1126" fmla="*/ 191156 h 4367388"/>
                <a:gd name="connsiteX1127" fmla="*/ 979661 w 8389021"/>
                <a:gd name="connsiteY1127" fmla="*/ 182715 h 4367388"/>
                <a:gd name="connsiteX1128" fmla="*/ 974247 w 8389021"/>
                <a:gd name="connsiteY1128" fmla="*/ 174273 h 4367388"/>
                <a:gd name="connsiteX1129" fmla="*/ 968832 w 8389021"/>
                <a:gd name="connsiteY1129" fmla="*/ 165831 h 4367388"/>
                <a:gd name="connsiteX1130" fmla="*/ 961613 w 8389021"/>
                <a:gd name="connsiteY1130" fmla="*/ 157993 h 4367388"/>
                <a:gd name="connsiteX1131" fmla="*/ 886931 w 8389021"/>
                <a:gd name="connsiteY1131" fmla="*/ 104961 h 4367388"/>
                <a:gd name="connsiteX1132" fmla="*/ 876724 w 8389021"/>
                <a:gd name="connsiteY1132" fmla="*/ 106765 h 4367388"/>
                <a:gd name="connsiteX1133" fmla="*/ 871321 w 8389021"/>
                <a:gd name="connsiteY1133" fmla="*/ 107969 h 4367388"/>
                <a:gd name="connsiteX1134" fmla="*/ 869520 w 8389021"/>
                <a:gd name="connsiteY1134" fmla="*/ 107969 h 4367388"/>
                <a:gd name="connsiteX1135" fmla="*/ 868919 w 8389021"/>
                <a:gd name="connsiteY1135" fmla="*/ 108569 h 4367388"/>
                <a:gd name="connsiteX1136" fmla="*/ 868920 w 8389021"/>
                <a:gd name="connsiteY1136" fmla="*/ 108569 h 4367388"/>
                <a:gd name="connsiteX1137" fmla="*/ 868919 w 8389021"/>
                <a:gd name="connsiteY1137" fmla="*/ 108570 h 4367388"/>
                <a:gd name="connsiteX1138" fmla="*/ 869520 w 8389021"/>
                <a:gd name="connsiteY1138" fmla="*/ 108570 h 4367388"/>
                <a:gd name="connsiteX1139" fmla="*/ 870120 w 8389021"/>
                <a:gd name="connsiteY1139" fmla="*/ 109171 h 4367388"/>
                <a:gd name="connsiteX1140" fmla="*/ 871921 w 8389021"/>
                <a:gd name="connsiteY1140" fmla="*/ 109773 h 4367388"/>
                <a:gd name="connsiteX1141" fmla="*/ 873722 w 8389021"/>
                <a:gd name="connsiteY1141" fmla="*/ 110976 h 4367388"/>
                <a:gd name="connsiteX1142" fmla="*/ 875523 w 8389021"/>
                <a:gd name="connsiteY1142" fmla="*/ 111577 h 4367388"/>
                <a:gd name="connsiteX1143" fmla="*/ 877325 w 8389021"/>
                <a:gd name="connsiteY1143" fmla="*/ 112780 h 4367388"/>
                <a:gd name="connsiteX1144" fmla="*/ 887531 w 8389021"/>
                <a:gd name="connsiteY1144" fmla="*/ 118193 h 4367388"/>
                <a:gd name="connsiteX1145" fmla="*/ 896537 w 8389021"/>
                <a:gd name="connsiteY1145" fmla="*/ 124207 h 4367388"/>
                <a:gd name="connsiteX1146" fmla="*/ 905542 w 8389021"/>
                <a:gd name="connsiteY1146" fmla="*/ 129620 h 4367388"/>
                <a:gd name="connsiteX1147" fmla="*/ 913948 w 8389021"/>
                <a:gd name="connsiteY1147" fmla="*/ 135634 h 4367388"/>
                <a:gd name="connsiteX1148" fmla="*/ 924754 w 8389021"/>
                <a:gd name="connsiteY1148" fmla="*/ 133830 h 4367388"/>
                <a:gd name="connsiteX1149" fmla="*/ 930158 w 8389021"/>
                <a:gd name="connsiteY1149" fmla="*/ 133229 h 4367388"/>
                <a:gd name="connsiteX1150" fmla="*/ 931959 w 8389021"/>
                <a:gd name="connsiteY1150" fmla="*/ 132627 h 4367388"/>
                <a:gd name="connsiteX1151" fmla="*/ 931958 w 8389021"/>
                <a:gd name="connsiteY1151" fmla="*/ 132627 h 4367388"/>
                <a:gd name="connsiteX1152" fmla="*/ 931959 w 8389021"/>
                <a:gd name="connsiteY1152" fmla="*/ 132626 h 4367388"/>
                <a:gd name="connsiteX1153" fmla="*/ 923554 w 8389021"/>
                <a:gd name="connsiteY1153" fmla="*/ 126612 h 4367388"/>
                <a:gd name="connsiteX1154" fmla="*/ 914548 w 8389021"/>
                <a:gd name="connsiteY1154" fmla="*/ 120598 h 4367388"/>
                <a:gd name="connsiteX1155" fmla="*/ 904342 w 8389021"/>
                <a:gd name="connsiteY1155" fmla="*/ 114584 h 4367388"/>
                <a:gd name="connsiteX1156" fmla="*/ 894135 w 8389021"/>
                <a:gd name="connsiteY1156" fmla="*/ 108569 h 4367388"/>
                <a:gd name="connsiteX1157" fmla="*/ 892334 w 8389021"/>
                <a:gd name="connsiteY1157" fmla="*/ 107366 h 4367388"/>
                <a:gd name="connsiteX1158" fmla="*/ 890533 w 8389021"/>
                <a:gd name="connsiteY1158" fmla="*/ 106765 h 4367388"/>
                <a:gd name="connsiteX1159" fmla="*/ 888732 w 8389021"/>
                <a:gd name="connsiteY1159" fmla="*/ 105562 h 4367388"/>
                <a:gd name="connsiteX1160" fmla="*/ 886931 w 8389021"/>
                <a:gd name="connsiteY1160" fmla="*/ 104961 h 4367388"/>
                <a:gd name="connsiteX1161" fmla="*/ 776204 w 8389021"/>
                <a:gd name="connsiteY1161" fmla="*/ 61100 h 4367388"/>
                <a:gd name="connsiteX1162" fmla="*/ 774999 w 8389021"/>
                <a:gd name="connsiteY1162" fmla="*/ 61100 h 4367388"/>
                <a:gd name="connsiteX1163" fmla="*/ 767162 w 8389021"/>
                <a:gd name="connsiteY1163" fmla="*/ 63521 h 4367388"/>
                <a:gd name="connsiteX1164" fmla="*/ 763545 w 8389021"/>
                <a:gd name="connsiteY1164" fmla="*/ 64731 h 4367388"/>
                <a:gd name="connsiteX1165" fmla="*/ 761736 w 8389021"/>
                <a:gd name="connsiteY1165" fmla="*/ 65337 h 4367388"/>
                <a:gd name="connsiteX1166" fmla="*/ 761133 w 8389021"/>
                <a:gd name="connsiteY1166" fmla="*/ 65942 h 4367388"/>
                <a:gd name="connsiteX1167" fmla="*/ 761135 w 8389021"/>
                <a:gd name="connsiteY1167" fmla="*/ 65942 h 4367388"/>
                <a:gd name="connsiteX1168" fmla="*/ 761133 w 8389021"/>
                <a:gd name="connsiteY1168" fmla="*/ 65943 h 4367388"/>
                <a:gd name="connsiteX1169" fmla="*/ 761736 w 8389021"/>
                <a:gd name="connsiteY1169" fmla="*/ 65943 h 4367388"/>
                <a:gd name="connsiteX1170" fmla="*/ 778616 w 8389021"/>
                <a:gd name="connsiteY1170" fmla="*/ 70786 h 4367388"/>
                <a:gd name="connsiteX1171" fmla="*/ 794892 w 8389021"/>
                <a:gd name="connsiteY1171" fmla="*/ 76231 h 4367388"/>
                <a:gd name="connsiteX1172" fmla="*/ 810566 w 8389021"/>
                <a:gd name="connsiteY1172" fmla="*/ 82283 h 4367388"/>
                <a:gd name="connsiteX1173" fmla="*/ 825637 w 8389021"/>
                <a:gd name="connsiteY1173" fmla="*/ 88335 h 4367388"/>
                <a:gd name="connsiteX1174" fmla="*/ 826843 w 8389021"/>
                <a:gd name="connsiteY1174" fmla="*/ 88335 h 4367388"/>
                <a:gd name="connsiteX1175" fmla="*/ 835885 w 8389021"/>
                <a:gd name="connsiteY1175" fmla="*/ 85914 h 4367388"/>
                <a:gd name="connsiteX1176" fmla="*/ 840708 w 8389021"/>
                <a:gd name="connsiteY1176" fmla="*/ 84704 h 4367388"/>
                <a:gd name="connsiteX1177" fmla="*/ 842516 w 8389021"/>
                <a:gd name="connsiteY1177" fmla="*/ 84099 h 4367388"/>
                <a:gd name="connsiteX1178" fmla="*/ 842514 w 8389021"/>
                <a:gd name="connsiteY1178" fmla="*/ 84098 h 4367388"/>
                <a:gd name="connsiteX1179" fmla="*/ 842516 w 8389021"/>
                <a:gd name="connsiteY1179" fmla="*/ 84097 h 4367388"/>
                <a:gd name="connsiteX1180" fmla="*/ 826843 w 8389021"/>
                <a:gd name="connsiteY1180" fmla="*/ 78045 h 4367388"/>
                <a:gd name="connsiteX1181" fmla="*/ 810566 w 8389021"/>
                <a:gd name="connsiteY1181" fmla="*/ 71994 h 4367388"/>
                <a:gd name="connsiteX1182" fmla="*/ 793687 w 8389021"/>
                <a:gd name="connsiteY1182" fmla="*/ 66547 h 4367388"/>
                <a:gd name="connsiteX1183" fmla="*/ 776204 w 8389021"/>
                <a:gd name="connsiteY1183" fmla="*/ 61100 h 4367388"/>
                <a:gd name="connsiteX1184" fmla="*/ 630648 w 8389021"/>
                <a:gd name="connsiteY1184" fmla="*/ 31002 h 4367388"/>
                <a:gd name="connsiteX1185" fmla="*/ 624625 w 8389021"/>
                <a:gd name="connsiteY1185" fmla="*/ 34037 h 4367388"/>
                <a:gd name="connsiteX1186" fmla="*/ 621011 w 8389021"/>
                <a:gd name="connsiteY1186" fmla="*/ 35857 h 4367388"/>
                <a:gd name="connsiteX1187" fmla="*/ 619806 w 8389021"/>
                <a:gd name="connsiteY1187" fmla="*/ 36464 h 4367388"/>
                <a:gd name="connsiteX1188" fmla="*/ 619809 w 8389021"/>
                <a:gd name="connsiteY1188" fmla="*/ 36465 h 4367388"/>
                <a:gd name="connsiteX1189" fmla="*/ 619806 w 8389021"/>
                <a:gd name="connsiteY1189" fmla="*/ 36467 h 4367388"/>
                <a:gd name="connsiteX1190" fmla="*/ 641491 w 8389021"/>
                <a:gd name="connsiteY1190" fmla="*/ 40109 h 4367388"/>
                <a:gd name="connsiteX1191" fmla="*/ 661971 w 8389021"/>
                <a:gd name="connsiteY1191" fmla="*/ 43144 h 4367388"/>
                <a:gd name="connsiteX1192" fmla="*/ 681849 w 8389021"/>
                <a:gd name="connsiteY1192" fmla="*/ 47394 h 4367388"/>
                <a:gd name="connsiteX1193" fmla="*/ 700522 w 8389021"/>
                <a:gd name="connsiteY1193" fmla="*/ 51037 h 4367388"/>
                <a:gd name="connsiteX1194" fmla="*/ 701727 w 8389021"/>
                <a:gd name="connsiteY1194" fmla="*/ 51644 h 4367388"/>
                <a:gd name="connsiteX1195" fmla="*/ 709558 w 8389021"/>
                <a:gd name="connsiteY1195" fmla="*/ 48607 h 4367388"/>
                <a:gd name="connsiteX1196" fmla="*/ 713172 w 8389021"/>
                <a:gd name="connsiteY1196" fmla="*/ 46787 h 4367388"/>
                <a:gd name="connsiteX1197" fmla="*/ 714377 w 8389021"/>
                <a:gd name="connsiteY1197" fmla="*/ 46179 h 4367388"/>
                <a:gd name="connsiteX1198" fmla="*/ 714373 w 8389021"/>
                <a:gd name="connsiteY1198" fmla="*/ 46179 h 4367388"/>
                <a:gd name="connsiteX1199" fmla="*/ 714377 w 8389021"/>
                <a:gd name="connsiteY1199" fmla="*/ 46177 h 4367388"/>
                <a:gd name="connsiteX1200" fmla="*/ 713774 w 8389021"/>
                <a:gd name="connsiteY1200" fmla="*/ 46177 h 4367388"/>
                <a:gd name="connsiteX1201" fmla="*/ 694499 w 8389021"/>
                <a:gd name="connsiteY1201" fmla="*/ 41928 h 4367388"/>
                <a:gd name="connsiteX1202" fmla="*/ 674018 w 8389021"/>
                <a:gd name="connsiteY1202" fmla="*/ 38285 h 4367388"/>
                <a:gd name="connsiteX1203" fmla="*/ 652936 w 8389021"/>
                <a:gd name="connsiteY1203" fmla="*/ 34643 h 4367388"/>
                <a:gd name="connsiteX1204" fmla="*/ 630648 w 8389021"/>
                <a:gd name="connsiteY1204" fmla="*/ 31002 h 4367388"/>
                <a:gd name="connsiteX1205" fmla="*/ 462253 w 8389021"/>
                <a:gd name="connsiteY1205" fmla="*/ 12940 h 4367388"/>
                <a:gd name="connsiteX1206" fmla="*/ 461049 w 8389021"/>
                <a:gd name="connsiteY1206" fmla="*/ 12940 h 4367388"/>
                <a:gd name="connsiteX1207" fmla="*/ 456836 w 8389021"/>
                <a:gd name="connsiteY1207" fmla="*/ 15986 h 4367388"/>
                <a:gd name="connsiteX1208" fmla="*/ 455031 w 8389021"/>
                <a:gd name="connsiteY1208" fmla="*/ 17815 h 4367388"/>
                <a:gd name="connsiteX1209" fmla="*/ 453827 w 8389021"/>
                <a:gd name="connsiteY1209" fmla="*/ 18423 h 4367388"/>
                <a:gd name="connsiteX1210" fmla="*/ 453830 w 8389021"/>
                <a:gd name="connsiteY1210" fmla="*/ 18425 h 4367388"/>
                <a:gd name="connsiteX1211" fmla="*/ 453827 w 8389021"/>
                <a:gd name="connsiteY1211" fmla="*/ 18426 h 4367388"/>
                <a:gd name="connsiteX1212" fmla="*/ 455031 w 8389021"/>
                <a:gd name="connsiteY1212" fmla="*/ 19035 h 4367388"/>
                <a:gd name="connsiteX1213" fmla="*/ 479104 w 8389021"/>
                <a:gd name="connsiteY1213" fmla="*/ 20863 h 4367388"/>
                <a:gd name="connsiteX1214" fmla="*/ 502575 w 8389021"/>
                <a:gd name="connsiteY1214" fmla="*/ 22691 h 4367388"/>
                <a:gd name="connsiteX1215" fmla="*/ 525445 w 8389021"/>
                <a:gd name="connsiteY1215" fmla="*/ 24518 h 4367388"/>
                <a:gd name="connsiteX1216" fmla="*/ 547713 w 8389021"/>
                <a:gd name="connsiteY1216" fmla="*/ 26954 h 4367388"/>
                <a:gd name="connsiteX1217" fmla="*/ 548314 w 8389021"/>
                <a:gd name="connsiteY1217" fmla="*/ 27563 h 4367388"/>
                <a:gd name="connsiteX1218" fmla="*/ 553129 w 8389021"/>
                <a:gd name="connsiteY1218" fmla="*/ 23908 h 4367388"/>
                <a:gd name="connsiteX1219" fmla="*/ 555536 w 8389021"/>
                <a:gd name="connsiteY1219" fmla="*/ 22081 h 4367388"/>
                <a:gd name="connsiteX1220" fmla="*/ 556740 w 8389021"/>
                <a:gd name="connsiteY1220" fmla="*/ 21472 h 4367388"/>
                <a:gd name="connsiteX1221" fmla="*/ 556735 w 8389021"/>
                <a:gd name="connsiteY1221" fmla="*/ 21471 h 4367388"/>
                <a:gd name="connsiteX1222" fmla="*/ 556740 w 8389021"/>
                <a:gd name="connsiteY1222" fmla="*/ 21469 h 4367388"/>
                <a:gd name="connsiteX1223" fmla="*/ 533870 w 8389021"/>
                <a:gd name="connsiteY1223" fmla="*/ 19032 h 4367388"/>
                <a:gd name="connsiteX1224" fmla="*/ 511001 w 8389021"/>
                <a:gd name="connsiteY1224" fmla="*/ 17206 h 4367388"/>
                <a:gd name="connsiteX1225" fmla="*/ 486928 w 8389021"/>
                <a:gd name="connsiteY1225" fmla="*/ 14769 h 4367388"/>
                <a:gd name="connsiteX1226" fmla="*/ 462253 w 8389021"/>
                <a:gd name="connsiteY1226" fmla="*/ 12940 h 4367388"/>
                <a:gd name="connsiteX1227" fmla="*/ 281869 w 8389021"/>
                <a:gd name="connsiteY1227" fmla="*/ 5770 h 4367388"/>
                <a:gd name="connsiteX1228" fmla="*/ 280668 w 8389021"/>
                <a:gd name="connsiteY1228" fmla="*/ 5770 h 4367388"/>
                <a:gd name="connsiteX1229" fmla="*/ 277064 w 8389021"/>
                <a:gd name="connsiteY1229" fmla="*/ 9456 h 4367388"/>
                <a:gd name="connsiteX1230" fmla="*/ 275262 w 8389021"/>
                <a:gd name="connsiteY1230" fmla="*/ 10685 h 4367388"/>
                <a:gd name="connsiteX1231" fmla="*/ 274661 w 8389021"/>
                <a:gd name="connsiteY1231" fmla="*/ 11913 h 4367388"/>
                <a:gd name="connsiteX1232" fmla="*/ 274664 w 8389021"/>
                <a:gd name="connsiteY1232" fmla="*/ 11913 h 4367388"/>
                <a:gd name="connsiteX1233" fmla="*/ 274661 w 8389021"/>
                <a:gd name="connsiteY1233" fmla="*/ 11920 h 4367388"/>
                <a:gd name="connsiteX1234" fmla="*/ 275262 w 8389021"/>
                <a:gd name="connsiteY1234" fmla="*/ 11920 h 4367388"/>
                <a:gd name="connsiteX1235" fmla="*/ 301693 w 8389021"/>
                <a:gd name="connsiteY1235" fmla="*/ 12535 h 4367388"/>
                <a:gd name="connsiteX1236" fmla="*/ 326923 w 8389021"/>
                <a:gd name="connsiteY1236" fmla="*/ 13149 h 4367388"/>
                <a:gd name="connsiteX1237" fmla="*/ 350951 w 8389021"/>
                <a:gd name="connsiteY1237" fmla="*/ 13763 h 4367388"/>
                <a:gd name="connsiteX1238" fmla="*/ 374379 w 8389021"/>
                <a:gd name="connsiteY1238" fmla="*/ 14377 h 4367388"/>
                <a:gd name="connsiteX1239" fmla="*/ 374979 w 8389021"/>
                <a:gd name="connsiteY1239" fmla="*/ 14377 h 4367388"/>
                <a:gd name="connsiteX1240" fmla="*/ 378583 w 8389021"/>
                <a:gd name="connsiteY1240" fmla="*/ 11306 h 4367388"/>
                <a:gd name="connsiteX1241" fmla="*/ 380386 w 8389021"/>
                <a:gd name="connsiteY1241" fmla="*/ 9464 h 4367388"/>
                <a:gd name="connsiteX1242" fmla="*/ 381587 w 8389021"/>
                <a:gd name="connsiteY1242" fmla="*/ 8850 h 4367388"/>
                <a:gd name="connsiteX1243" fmla="*/ 381573 w 8389021"/>
                <a:gd name="connsiteY1243" fmla="*/ 8850 h 4367388"/>
                <a:gd name="connsiteX1244" fmla="*/ 381587 w 8389021"/>
                <a:gd name="connsiteY1244" fmla="*/ 8842 h 4367388"/>
                <a:gd name="connsiteX1245" fmla="*/ 380386 w 8389021"/>
                <a:gd name="connsiteY1245" fmla="*/ 8842 h 4367388"/>
                <a:gd name="connsiteX1246" fmla="*/ 357559 w 8389021"/>
                <a:gd name="connsiteY1246" fmla="*/ 7614 h 4367388"/>
                <a:gd name="connsiteX1247" fmla="*/ 333530 w 8389021"/>
                <a:gd name="connsiteY1247" fmla="*/ 6999 h 4367388"/>
                <a:gd name="connsiteX1248" fmla="*/ 308301 w 8389021"/>
                <a:gd name="connsiteY1248" fmla="*/ 6385 h 4367388"/>
                <a:gd name="connsiteX1249" fmla="*/ 281869 w 8389021"/>
                <a:gd name="connsiteY1249" fmla="*/ 5770 h 4367388"/>
                <a:gd name="connsiteX1250" fmla="*/ 118318 w 8389021"/>
                <a:gd name="connsiteY1250" fmla="*/ 2332 h 4367388"/>
                <a:gd name="connsiteX1251" fmla="*/ 108095 w 8389021"/>
                <a:gd name="connsiteY1251" fmla="*/ 2332 h 4367388"/>
                <a:gd name="connsiteX1252" fmla="*/ 103284 w 8389021"/>
                <a:gd name="connsiteY1252" fmla="*/ 2332 h 4367388"/>
                <a:gd name="connsiteX1253" fmla="*/ 101480 w 8389021"/>
                <a:gd name="connsiteY1253" fmla="*/ 2332 h 4367388"/>
                <a:gd name="connsiteX1254" fmla="*/ 100879 w 8389021"/>
                <a:gd name="connsiteY1254" fmla="*/ 2332 h 4367388"/>
                <a:gd name="connsiteX1255" fmla="*/ 97872 w 8389021"/>
                <a:gd name="connsiteY1255" fmla="*/ 5914 h 4367388"/>
                <a:gd name="connsiteX1256" fmla="*/ 96669 w 8389021"/>
                <a:gd name="connsiteY1256" fmla="*/ 7706 h 4367388"/>
                <a:gd name="connsiteX1257" fmla="*/ 96068 w 8389021"/>
                <a:gd name="connsiteY1257" fmla="*/ 8304 h 4367388"/>
                <a:gd name="connsiteX1258" fmla="*/ 96083 w 8389021"/>
                <a:gd name="connsiteY1258" fmla="*/ 8296 h 4367388"/>
                <a:gd name="connsiteX1259" fmla="*/ 96068 w 8389021"/>
                <a:gd name="connsiteY1259" fmla="*/ 8311 h 4367388"/>
                <a:gd name="connsiteX1260" fmla="*/ 97271 w 8389021"/>
                <a:gd name="connsiteY1260" fmla="*/ 7714 h 4367388"/>
                <a:gd name="connsiteX1261" fmla="*/ 107493 w 8389021"/>
                <a:gd name="connsiteY1261" fmla="*/ 8311 h 4367388"/>
                <a:gd name="connsiteX1262" fmla="*/ 112304 w 8389021"/>
                <a:gd name="connsiteY1262" fmla="*/ 8311 h 4367388"/>
                <a:gd name="connsiteX1263" fmla="*/ 114108 w 8389021"/>
                <a:gd name="connsiteY1263" fmla="*/ 8311 h 4367388"/>
                <a:gd name="connsiteX1264" fmla="*/ 114710 w 8389021"/>
                <a:gd name="connsiteY1264" fmla="*/ 8311 h 4367388"/>
                <a:gd name="connsiteX1265" fmla="*/ 134554 w 8389021"/>
                <a:gd name="connsiteY1265" fmla="*/ 8311 h 4367388"/>
                <a:gd name="connsiteX1266" fmla="*/ 154398 w 8389021"/>
                <a:gd name="connsiteY1266" fmla="*/ 8908 h 4367388"/>
                <a:gd name="connsiteX1267" fmla="*/ 174242 w 8389021"/>
                <a:gd name="connsiteY1267" fmla="*/ 8908 h 4367388"/>
                <a:gd name="connsiteX1268" fmla="*/ 194086 w 8389021"/>
                <a:gd name="connsiteY1268" fmla="*/ 9505 h 4367388"/>
                <a:gd name="connsiteX1269" fmla="*/ 195289 w 8389021"/>
                <a:gd name="connsiteY1269" fmla="*/ 9505 h 4367388"/>
                <a:gd name="connsiteX1270" fmla="*/ 198296 w 8389021"/>
                <a:gd name="connsiteY1270" fmla="*/ 6520 h 4367388"/>
                <a:gd name="connsiteX1271" fmla="*/ 200100 w 8389021"/>
                <a:gd name="connsiteY1271" fmla="*/ 4727 h 4367388"/>
                <a:gd name="connsiteX1272" fmla="*/ 200701 w 8389021"/>
                <a:gd name="connsiteY1272" fmla="*/ 4130 h 4367388"/>
                <a:gd name="connsiteX1273" fmla="*/ 200694 w 8389021"/>
                <a:gd name="connsiteY1273" fmla="*/ 4130 h 4367388"/>
                <a:gd name="connsiteX1274" fmla="*/ 200701 w 8389021"/>
                <a:gd name="connsiteY1274" fmla="*/ 4123 h 4367388"/>
                <a:gd name="connsiteX1275" fmla="*/ 199498 w 8389021"/>
                <a:gd name="connsiteY1275" fmla="*/ 4123 h 4367388"/>
                <a:gd name="connsiteX1276" fmla="*/ 179053 w 8389021"/>
                <a:gd name="connsiteY1276" fmla="*/ 3525 h 4367388"/>
                <a:gd name="connsiteX1277" fmla="*/ 158607 w 8389021"/>
                <a:gd name="connsiteY1277" fmla="*/ 2928 h 4367388"/>
                <a:gd name="connsiteX1278" fmla="*/ 138763 w 8389021"/>
                <a:gd name="connsiteY1278" fmla="*/ 2928 h 4367388"/>
                <a:gd name="connsiteX1279" fmla="*/ 118318 w 8389021"/>
                <a:gd name="connsiteY1279" fmla="*/ 2332 h 4367388"/>
                <a:gd name="connsiteX1280" fmla="*/ 0 w 8389021"/>
                <a:gd name="connsiteY1280" fmla="*/ 0 h 4367388"/>
                <a:gd name="connsiteX1281" fmla="*/ 0 w 8389021"/>
                <a:gd name="connsiteY1281" fmla="*/ 6081 h 4367388"/>
                <a:gd name="connsiteX1282" fmla="*/ 12369 w 8389021"/>
                <a:gd name="connsiteY1282" fmla="*/ 6353 h 4367388"/>
                <a:gd name="connsiteX1283" fmla="*/ 13572 w 8389021"/>
                <a:gd name="connsiteY1283" fmla="*/ 6353 h 4367388"/>
                <a:gd name="connsiteX1284" fmla="*/ 15976 w 8389021"/>
                <a:gd name="connsiteY1284" fmla="*/ 2781 h 4367388"/>
                <a:gd name="connsiteX1285" fmla="*/ 17780 w 8389021"/>
                <a:gd name="connsiteY1285" fmla="*/ 996 h 4367388"/>
                <a:gd name="connsiteX1286" fmla="*/ 18381 w 8389021"/>
                <a:gd name="connsiteY1286" fmla="*/ 399 h 4367388"/>
                <a:gd name="connsiteX1287" fmla="*/ 18373 w 8389021"/>
                <a:gd name="connsiteY1287" fmla="*/ 399 h 4367388"/>
                <a:gd name="connsiteX1288" fmla="*/ 18381 w 8389021"/>
                <a:gd name="connsiteY1288" fmla="*/ 391 h 4367388"/>
                <a:gd name="connsiteX1289" fmla="*/ 17780 w 8389021"/>
                <a:gd name="connsiteY1289" fmla="*/ 391 h 436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Lst>
              <a:rect l="l" t="t" r="r" b="b"/>
              <a:pathLst>
                <a:path w="8389021" h="4367388">
                  <a:moveTo>
                    <a:pt x="8195964" y="4169303"/>
                  </a:moveTo>
                  <a:lnTo>
                    <a:pt x="8195957" y="4169303"/>
                  </a:lnTo>
                  <a:lnTo>
                    <a:pt x="8195956" y="4169303"/>
                  </a:lnTo>
                  <a:cubicBezTo>
                    <a:pt x="8184529" y="4170506"/>
                    <a:pt x="8175508" y="4171109"/>
                    <a:pt x="8168892" y="4172313"/>
                  </a:cubicBezTo>
                  <a:cubicBezTo>
                    <a:pt x="8162878" y="4172916"/>
                    <a:pt x="8158668" y="4173517"/>
                    <a:pt x="8155661" y="4173517"/>
                  </a:cubicBezTo>
                  <a:cubicBezTo>
                    <a:pt x="8152654" y="4174120"/>
                    <a:pt x="8151451" y="4174120"/>
                    <a:pt x="8150248" y="4174120"/>
                  </a:cubicBezTo>
                  <a:lnTo>
                    <a:pt x="8149655" y="4174120"/>
                  </a:lnTo>
                  <a:lnTo>
                    <a:pt x="8149647" y="4174120"/>
                  </a:lnTo>
                  <a:cubicBezTo>
                    <a:pt x="8149647" y="4174120"/>
                    <a:pt x="8149647" y="4174120"/>
                    <a:pt x="8151451" y="4175323"/>
                  </a:cubicBezTo>
                  <a:cubicBezTo>
                    <a:pt x="8167690" y="4190376"/>
                    <a:pt x="8183326" y="4205428"/>
                    <a:pt x="8198963" y="4220480"/>
                  </a:cubicBezTo>
                  <a:cubicBezTo>
                    <a:pt x="8214600" y="4236135"/>
                    <a:pt x="8230237" y="4251788"/>
                    <a:pt x="8245874" y="4267443"/>
                  </a:cubicBezTo>
                  <a:cubicBezTo>
                    <a:pt x="8260910" y="4283699"/>
                    <a:pt x="8276547" y="4299955"/>
                    <a:pt x="8291582" y="4315610"/>
                  </a:cubicBezTo>
                  <a:cubicBezTo>
                    <a:pt x="8306618" y="4331866"/>
                    <a:pt x="8321052" y="4348724"/>
                    <a:pt x="8336086" y="4364980"/>
                  </a:cubicBezTo>
                  <a:cubicBezTo>
                    <a:pt x="8336086" y="4364980"/>
                    <a:pt x="8336086" y="4364980"/>
                    <a:pt x="8337290" y="4366787"/>
                  </a:cubicBezTo>
                  <a:lnTo>
                    <a:pt x="8337299" y="4366787"/>
                  </a:lnTo>
                  <a:lnTo>
                    <a:pt x="8367361" y="4366787"/>
                  </a:lnTo>
                  <a:lnTo>
                    <a:pt x="8367370" y="4366787"/>
                  </a:lnTo>
                  <a:lnTo>
                    <a:pt x="8382397" y="4366787"/>
                  </a:lnTo>
                  <a:cubicBezTo>
                    <a:pt x="8386005" y="4367388"/>
                    <a:pt x="8387208" y="4367388"/>
                    <a:pt x="8388411" y="4367388"/>
                  </a:cubicBezTo>
                  <a:lnTo>
                    <a:pt x="8388419" y="4367388"/>
                  </a:lnTo>
                  <a:lnTo>
                    <a:pt x="8389012" y="4367388"/>
                  </a:lnTo>
                  <a:lnTo>
                    <a:pt x="8389021" y="4367388"/>
                  </a:lnTo>
                  <a:cubicBezTo>
                    <a:pt x="8387818" y="4365583"/>
                    <a:pt x="8387818" y="4365583"/>
                    <a:pt x="8387818" y="4365583"/>
                  </a:cubicBezTo>
                  <a:cubicBezTo>
                    <a:pt x="8372783" y="4348122"/>
                    <a:pt x="8357146" y="4331263"/>
                    <a:pt x="8340907" y="4315007"/>
                  </a:cubicBezTo>
                  <a:cubicBezTo>
                    <a:pt x="8325270" y="4298148"/>
                    <a:pt x="8309633" y="4281892"/>
                    <a:pt x="8293395" y="4265034"/>
                  </a:cubicBezTo>
                  <a:cubicBezTo>
                    <a:pt x="8277758" y="4249380"/>
                    <a:pt x="8261519" y="4233123"/>
                    <a:pt x="8245281" y="4217469"/>
                  </a:cubicBezTo>
                  <a:cubicBezTo>
                    <a:pt x="8229043" y="4201213"/>
                    <a:pt x="8212804" y="4186161"/>
                    <a:pt x="8196566" y="4170506"/>
                  </a:cubicBezTo>
                  <a:cubicBezTo>
                    <a:pt x="8195964" y="4169303"/>
                    <a:pt x="8195964" y="4169303"/>
                    <a:pt x="8195964" y="4169303"/>
                  </a:cubicBezTo>
                  <a:close/>
                  <a:moveTo>
                    <a:pt x="7790458" y="3852537"/>
                  </a:moveTo>
                  <a:lnTo>
                    <a:pt x="7790453" y="3852539"/>
                  </a:lnTo>
                  <a:lnTo>
                    <a:pt x="7790451" y="3852537"/>
                  </a:lnTo>
                  <a:cubicBezTo>
                    <a:pt x="7782632" y="3855544"/>
                    <a:pt x="7777221" y="3858550"/>
                    <a:pt x="7773012" y="3860353"/>
                  </a:cubicBezTo>
                  <a:cubicBezTo>
                    <a:pt x="7768201" y="3862158"/>
                    <a:pt x="7765194" y="3863360"/>
                    <a:pt x="7763390" y="3863961"/>
                  </a:cubicBezTo>
                  <a:cubicBezTo>
                    <a:pt x="7761586" y="3865164"/>
                    <a:pt x="7760384" y="3865765"/>
                    <a:pt x="7760384" y="3865765"/>
                  </a:cubicBezTo>
                  <a:lnTo>
                    <a:pt x="7759789" y="3865765"/>
                  </a:lnTo>
                  <a:lnTo>
                    <a:pt x="7759782" y="3865765"/>
                  </a:lnTo>
                  <a:cubicBezTo>
                    <a:pt x="7759782" y="3865765"/>
                    <a:pt x="7759782" y="3865765"/>
                    <a:pt x="7760384" y="3866969"/>
                  </a:cubicBezTo>
                  <a:cubicBezTo>
                    <a:pt x="7779626" y="3880198"/>
                    <a:pt x="7798869" y="3893426"/>
                    <a:pt x="7817512" y="3906655"/>
                  </a:cubicBezTo>
                  <a:cubicBezTo>
                    <a:pt x="7836754" y="3919885"/>
                    <a:pt x="7855396" y="3933114"/>
                    <a:pt x="7874038" y="3946945"/>
                  </a:cubicBezTo>
                  <a:cubicBezTo>
                    <a:pt x="7892680" y="3960173"/>
                    <a:pt x="7910720" y="3974005"/>
                    <a:pt x="7928761" y="3987834"/>
                  </a:cubicBezTo>
                  <a:cubicBezTo>
                    <a:pt x="7947403" y="4001664"/>
                    <a:pt x="7964842" y="4015495"/>
                    <a:pt x="7982882" y="4029325"/>
                  </a:cubicBezTo>
                  <a:cubicBezTo>
                    <a:pt x="7982882" y="4029325"/>
                    <a:pt x="7982882" y="4029325"/>
                    <a:pt x="7985889" y="4031129"/>
                  </a:cubicBezTo>
                  <a:lnTo>
                    <a:pt x="7985894" y="4031129"/>
                  </a:lnTo>
                  <a:lnTo>
                    <a:pt x="7985896" y="4031129"/>
                  </a:lnTo>
                  <a:cubicBezTo>
                    <a:pt x="7995516" y="4029325"/>
                    <a:pt x="8002734" y="4027521"/>
                    <a:pt x="8008146" y="4026320"/>
                  </a:cubicBezTo>
                  <a:cubicBezTo>
                    <a:pt x="8013558" y="4025116"/>
                    <a:pt x="8017166" y="4024515"/>
                    <a:pt x="8019570" y="4023914"/>
                  </a:cubicBezTo>
                  <a:cubicBezTo>
                    <a:pt x="8021976" y="4023313"/>
                    <a:pt x="8023179" y="4023313"/>
                    <a:pt x="8023781" y="4023313"/>
                  </a:cubicBezTo>
                  <a:cubicBezTo>
                    <a:pt x="8024382" y="4022712"/>
                    <a:pt x="8024382" y="4022712"/>
                    <a:pt x="8024382" y="4022712"/>
                  </a:cubicBezTo>
                  <a:cubicBezTo>
                    <a:pt x="8021375" y="4020305"/>
                    <a:pt x="8021375" y="4020305"/>
                    <a:pt x="8021375" y="4020305"/>
                  </a:cubicBezTo>
                  <a:cubicBezTo>
                    <a:pt x="8003335" y="4005874"/>
                    <a:pt x="7985294" y="3992043"/>
                    <a:pt x="7966653" y="3977611"/>
                  </a:cubicBezTo>
                  <a:cubicBezTo>
                    <a:pt x="7948011" y="3963781"/>
                    <a:pt x="7929369" y="3949952"/>
                    <a:pt x="7910126" y="3936120"/>
                  </a:cubicBezTo>
                  <a:cubicBezTo>
                    <a:pt x="7891484" y="3922291"/>
                    <a:pt x="7872241" y="3908459"/>
                    <a:pt x="7852397" y="3895231"/>
                  </a:cubicBezTo>
                  <a:cubicBezTo>
                    <a:pt x="7833153" y="3881400"/>
                    <a:pt x="7813309" y="3868171"/>
                    <a:pt x="7792863" y="3854943"/>
                  </a:cubicBezTo>
                  <a:cubicBezTo>
                    <a:pt x="7790458" y="3852537"/>
                    <a:pt x="7790458" y="3852537"/>
                    <a:pt x="7790458" y="3852537"/>
                  </a:cubicBezTo>
                  <a:close/>
                  <a:moveTo>
                    <a:pt x="7341369" y="3590811"/>
                  </a:moveTo>
                  <a:lnTo>
                    <a:pt x="7341367" y="3590813"/>
                  </a:lnTo>
                  <a:lnTo>
                    <a:pt x="7341363" y="3590811"/>
                  </a:lnTo>
                  <a:cubicBezTo>
                    <a:pt x="7335953" y="3595020"/>
                    <a:pt x="7332346" y="3598026"/>
                    <a:pt x="7329341" y="3600432"/>
                  </a:cubicBezTo>
                  <a:cubicBezTo>
                    <a:pt x="7326336" y="3602838"/>
                    <a:pt x="7323931" y="3604641"/>
                    <a:pt x="7322728" y="3605843"/>
                  </a:cubicBezTo>
                  <a:cubicBezTo>
                    <a:pt x="7321527" y="3606445"/>
                    <a:pt x="7320925" y="3607046"/>
                    <a:pt x="7320324" y="3607647"/>
                  </a:cubicBezTo>
                  <a:cubicBezTo>
                    <a:pt x="7320925" y="3608250"/>
                    <a:pt x="7321527" y="3608851"/>
                    <a:pt x="7322127" y="3609452"/>
                  </a:cubicBezTo>
                  <a:cubicBezTo>
                    <a:pt x="7322728" y="3610053"/>
                    <a:pt x="7323330" y="3610053"/>
                    <a:pt x="7323330" y="3610053"/>
                  </a:cubicBezTo>
                  <a:cubicBezTo>
                    <a:pt x="7323330" y="3610654"/>
                    <a:pt x="7323931" y="3610654"/>
                    <a:pt x="7323931" y="3610654"/>
                  </a:cubicBezTo>
                  <a:cubicBezTo>
                    <a:pt x="7331745" y="3614863"/>
                    <a:pt x="7340161" y="3619073"/>
                    <a:pt x="7347976" y="3623282"/>
                  </a:cubicBezTo>
                  <a:cubicBezTo>
                    <a:pt x="7355790" y="3627492"/>
                    <a:pt x="7364206" y="3631701"/>
                    <a:pt x="7372020" y="3635911"/>
                  </a:cubicBezTo>
                  <a:cubicBezTo>
                    <a:pt x="7379835" y="3640119"/>
                    <a:pt x="7388250" y="3644328"/>
                    <a:pt x="7396064" y="3648538"/>
                  </a:cubicBezTo>
                  <a:cubicBezTo>
                    <a:pt x="7403879" y="3652747"/>
                    <a:pt x="7411693" y="3656956"/>
                    <a:pt x="7419507" y="3661166"/>
                  </a:cubicBezTo>
                  <a:cubicBezTo>
                    <a:pt x="7432131" y="3667780"/>
                    <a:pt x="7444154" y="3674395"/>
                    <a:pt x="7456777" y="3681612"/>
                  </a:cubicBezTo>
                  <a:cubicBezTo>
                    <a:pt x="7468799" y="3688226"/>
                    <a:pt x="7480821" y="3694840"/>
                    <a:pt x="7492843" y="3702057"/>
                  </a:cubicBezTo>
                  <a:cubicBezTo>
                    <a:pt x="7504866" y="3708671"/>
                    <a:pt x="7516888" y="3715286"/>
                    <a:pt x="7528910" y="3722501"/>
                  </a:cubicBezTo>
                  <a:cubicBezTo>
                    <a:pt x="7540331" y="3729117"/>
                    <a:pt x="7552353" y="3736332"/>
                    <a:pt x="7563775" y="3742946"/>
                  </a:cubicBezTo>
                  <a:cubicBezTo>
                    <a:pt x="7563775" y="3742946"/>
                    <a:pt x="7563775" y="3742946"/>
                    <a:pt x="7566781" y="3744751"/>
                  </a:cubicBezTo>
                  <a:lnTo>
                    <a:pt x="7566784" y="3744749"/>
                  </a:lnTo>
                  <a:lnTo>
                    <a:pt x="7566787" y="3744751"/>
                  </a:lnTo>
                  <a:cubicBezTo>
                    <a:pt x="7573398" y="3740541"/>
                    <a:pt x="7578809" y="3737534"/>
                    <a:pt x="7582416" y="3735731"/>
                  </a:cubicBezTo>
                  <a:cubicBezTo>
                    <a:pt x="7586022" y="3733326"/>
                    <a:pt x="7588427" y="3731521"/>
                    <a:pt x="7590230" y="3730920"/>
                  </a:cubicBezTo>
                  <a:cubicBezTo>
                    <a:pt x="7591433" y="3729718"/>
                    <a:pt x="7592635" y="3729117"/>
                    <a:pt x="7592635" y="3729117"/>
                  </a:cubicBezTo>
                  <a:cubicBezTo>
                    <a:pt x="7593236" y="3728514"/>
                    <a:pt x="7593236" y="3728514"/>
                    <a:pt x="7593236" y="3728514"/>
                  </a:cubicBezTo>
                  <a:cubicBezTo>
                    <a:pt x="7590230" y="3727312"/>
                    <a:pt x="7590230" y="3727312"/>
                    <a:pt x="7590230" y="3727312"/>
                  </a:cubicBezTo>
                  <a:cubicBezTo>
                    <a:pt x="7578809" y="3720097"/>
                    <a:pt x="7566787" y="3713481"/>
                    <a:pt x="7554765" y="3706266"/>
                  </a:cubicBezTo>
                  <a:cubicBezTo>
                    <a:pt x="7542742" y="3699049"/>
                    <a:pt x="7530118" y="3692435"/>
                    <a:pt x="7518097" y="3685219"/>
                  </a:cubicBezTo>
                  <a:cubicBezTo>
                    <a:pt x="7506074" y="3678605"/>
                    <a:pt x="7493451" y="3671388"/>
                    <a:pt x="7481428" y="3664774"/>
                  </a:cubicBezTo>
                  <a:cubicBezTo>
                    <a:pt x="7468805" y="3658159"/>
                    <a:pt x="7456182" y="3650944"/>
                    <a:pt x="7443558" y="3644328"/>
                  </a:cubicBezTo>
                  <a:cubicBezTo>
                    <a:pt x="7435744" y="3640119"/>
                    <a:pt x="7427328" y="3635310"/>
                    <a:pt x="7418912" y="3631100"/>
                  </a:cubicBezTo>
                  <a:cubicBezTo>
                    <a:pt x="7410497" y="3626290"/>
                    <a:pt x="7402081" y="3622080"/>
                    <a:pt x="7393666" y="3617871"/>
                  </a:cubicBezTo>
                  <a:cubicBezTo>
                    <a:pt x="7385250" y="3613060"/>
                    <a:pt x="7376835" y="3608851"/>
                    <a:pt x="7368419" y="3604641"/>
                  </a:cubicBezTo>
                  <a:cubicBezTo>
                    <a:pt x="7360003" y="3600432"/>
                    <a:pt x="7351588" y="3595621"/>
                    <a:pt x="7342571" y="3591412"/>
                  </a:cubicBezTo>
                  <a:cubicBezTo>
                    <a:pt x="7341369" y="3590811"/>
                    <a:pt x="7341369" y="3590811"/>
                    <a:pt x="7341369" y="3590811"/>
                  </a:cubicBezTo>
                  <a:close/>
                  <a:moveTo>
                    <a:pt x="6876223" y="3385563"/>
                  </a:moveTo>
                  <a:lnTo>
                    <a:pt x="6876220" y="3385569"/>
                  </a:lnTo>
                  <a:lnTo>
                    <a:pt x="6876214" y="3385569"/>
                  </a:lnTo>
                  <a:cubicBezTo>
                    <a:pt x="6873807" y="3390985"/>
                    <a:pt x="6871399" y="3395198"/>
                    <a:pt x="6870196" y="3398207"/>
                  </a:cubicBezTo>
                  <a:cubicBezTo>
                    <a:pt x="6868391" y="3401217"/>
                    <a:pt x="6867789" y="3403624"/>
                    <a:pt x="6867187" y="3404828"/>
                  </a:cubicBezTo>
                  <a:cubicBezTo>
                    <a:pt x="6865983" y="3406032"/>
                    <a:pt x="6865983" y="3407236"/>
                    <a:pt x="6865983" y="3407236"/>
                  </a:cubicBezTo>
                  <a:cubicBezTo>
                    <a:pt x="6865381" y="3407837"/>
                    <a:pt x="6865381" y="3407837"/>
                    <a:pt x="6865381" y="3407837"/>
                  </a:cubicBezTo>
                  <a:cubicBezTo>
                    <a:pt x="6865381" y="3407837"/>
                    <a:pt x="6865381" y="3407837"/>
                    <a:pt x="6867789" y="3407837"/>
                  </a:cubicBezTo>
                  <a:cubicBezTo>
                    <a:pt x="6888852" y="3415662"/>
                    <a:pt x="6909314" y="3424088"/>
                    <a:pt x="6930375" y="3431912"/>
                  </a:cubicBezTo>
                  <a:cubicBezTo>
                    <a:pt x="6950839" y="3440337"/>
                    <a:pt x="6971902" y="3448764"/>
                    <a:pt x="6992965" y="3457191"/>
                  </a:cubicBezTo>
                  <a:cubicBezTo>
                    <a:pt x="7013426" y="3466218"/>
                    <a:pt x="7034491" y="3474645"/>
                    <a:pt x="7055557" y="3484263"/>
                  </a:cubicBezTo>
                  <a:cubicBezTo>
                    <a:pt x="7076620" y="3493291"/>
                    <a:pt x="7097683" y="3502320"/>
                    <a:pt x="7118746" y="3511949"/>
                  </a:cubicBezTo>
                  <a:cubicBezTo>
                    <a:pt x="7118746" y="3511949"/>
                    <a:pt x="7118746" y="3511949"/>
                    <a:pt x="7120552" y="3512550"/>
                  </a:cubicBezTo>
                  <a:lnTo>
                    <a:pt x="7120553" y="3512550"/>
                  </a:lnTo>
                  <a:lnTo>
                    <a:pt x="7120558" y="3512550"/>
                  </a:lnTo>
                  <a:cubicBezTo>
                    <a:pt x="7124771" y="3507735"/>
                    <a:pt x="7128382" y="3504125"/>
                    <a:pt x="7130789" y="3501717"/>
                  </a:cubicBezTo>
                  <a:cubicBezTo>
                    <a:pt x="7133196" y="3498707"/>
                    <a:pt x="7135001" y="3496902"/>
                    <a:pt x="7135604" y="3496301"/>
                  </a:cubicBezTo>
                  <a:cubicBezTo>
                    <a:pt x="7136807" y="3494495"/>
                    <a:pt x="7137409" y="3493894"/>
                    <a:pt x="7138011" y="3493894"/>
                  </a:cubicBezTo>
                  <a:cubicBezTo>
                    <a:pt x="7135001" y="3492087"/>
                    <a:pt x="7135001" y="3492087"/>
                    <a:pt x="7135001" y="3492087"/>
                  </a:cubicBezTo>
                  <a:cubicBezTo>
                    <a:pt x="7113337" y="3482457"/>
                    <a:pt x="7092273" y="3472833"/>
                    <a:pt x="7070608" y="3463203"/>
                  </a:cubicBezTo>
                  <a:cubicBezTo>
                    <a:pt x="7048943" y="3454174"/>
                    <a:pt x="7027276" y="3445146"/>
                    <a:pt x="7005612" y="3436119"/>
                  </a:cubicBezTo>
                  <a:cubicBezTo>
                    <a:pt x="6984548" y="3427693"/>
                    <a:pt x="6962883" y="3418666"/>
                    <a:pt x="6941820" y="3410239"/>
                  </a:cubicBezTo>
                  <a:cubicBezTo>
                    <a:pt x="6920756" y="3402415"/>
                    <a:pt x="6899693" y="3393988"/>
                    <a:pt x="6878630" y="3386165"/>
                  </a:cubicBezTo>
                  <a:cubicBezTo>
                    <a:pt x="6876223" y="3385563"/>
                    <a:pt x="6876223" y="3385563"/>
                    <a:pt x="6876223" y="3385563"/>
                  </a:cubicBezTo>
                  <a:close/>
                  <a:moveTo>
                    <a:pt x="6416297" y="3247390"/>
                  </a:moveTo>
                  <a:cubicBezTo>
                    <a:pt x="6413893" y="3247390"/>
                    <a:pt x="6413893" y="3247390"/>
                    <a:pt x="6413893" y="3247390"/>
                  </a:cubicBezTo>
                  <a:lnTo>
                    <a:pt x="6413893" y="3247397"/>
                  </a:lnTo>
                  <a:lnTo>
                    <a:pt x="6413885" y="3247397"/>
                  </a:lnTo>
                  <a:cubicBezTo>
                    <a:pt x="6414486" y="3253412"/>
                    <a:pt x="6415086" y="3258222"/>
                    <a:pt x="6415086" y="3261831"/>
                  </a:cubicBezTo>
                  <a:cubicBezTo>
                    <a:pt x="6415086" y="3265439"/>
                    <a:pt x="6415086" y="3267845"/>
                    <a:pt x="6415688" y="3269649"/>
                  </a:cubicBezTo>
                  <a:cubicBezTo>
                    <a:pt x="6415688" y="3270852"/>
                    <a:pt x="6415688" y="3271454"/>
                    <a:pt x="6415688" y="3272054"/>
                  </a:cubicBezTo>
                  <a:cubicBezTo>
                    <a:pt x="6415688" y="3272656"/>
                    <a:pt x="6415688" y="3272656"/>
                    <a:pt x="6415688" y="3272656"/>
                  </a:cubicBezTo>
                  <a:cubicBezTo>
                    <a:pt x="6415688" y="3272656"/>
                    <a:pt x="6415688" y="3272656"/>
                    <a:pt x="6416890" y="3273258"/>
                  </a:cubicBezTo>
                  <a:cubicBezTo>
                    <a:pt x="6437931" y="3278070"/>
                    <a:pt x="6458372" y="3282882"/>
                    <a:pt x="6479414" y="3288294"/>
                  </a:cubicBezTo>
                  <a:cubicBezTo>
                    <a:pt x="6500455" y="3293106"/>
                    <a:pt x="6521498" y="3298519"/>
                    <a:pt x="6541938" y="3303932"/>
                  </a:cubicBezTo>
                  <a:cubicBezTo>
                    <a:pt x="6562979" y="3309344"/>
                    <a:pt x="6584021" y="3315358"/>
                    <a:pt x="6604462" y="3320773"/>
                  </a:cubicBezTo>
                  <a:cubicBezTo>
                    <a:pt x="6625505" y="3326786"/>
                    <a:pt x="6645945" y="3332801"/>
                    <a:pt x="6666386" y="3338815"/>
                  </a:cubicBezTo>
                  <a:cubicBezTo>
                    <a:pt x="6666386" y="3338815"/>
                    <a:pt x="6666386" y="3338815"/>
                    <a:pt x="6667589" y="3339417"/>
                  </a:cubicBezTo>
                  <a:lnTo>
                    <a:pt x="6667591" y="3339405"/>
                  </a:lnTo>
                  <a:lnTo>
                    <a:pt x="6667599" y="3339408"/>
                  </a:lnTo>
                  <a:cubicBezTo>
                    <a:pt x="6669401" y="3333394"/>
                    <a:pt x="6670003" y="3328583"/>
                    <a:pt x="6671205" y="3325577"/>
                  </a:cubicBezTo>
                  <a:cubicBezTo>
                    <a:pt x="6671806" y="3321967"/>
                    <a:pt x="6672409" y="3319562"/>
                    <a:pt x="6672409" y="3318358"/>
                  </a:cubicBezTo>
                  <a:lnTo>
                    <a:pt x="6673008" y="3315358"/>
                  </a:lnTo>
                  <a:lnTo>
                    <a:pt x="6673600" y="3315358"/>
                  </a:lnTo>
                  <a:lnTo>
                    <a:pt x="6673572" y="3315351"/>
                  </a:lnTo>
                  <a:lnTo>
                    <a:pt x="6673611" y="3315351"/>
                  </a:lnTo>
                  <a:cubicBezTo>
                    <a:pt x="6671205" y="3314751"/>
                    <a:pt x="6671205" y="3314751"/>
                    <a:pt x="6671205" y="3314751"/>
                  </a:cubicBezTo>
                  <a:cubicBezTo>
                    <a:pt x="6650164" y="3308735"/>
                    <a:pt x="6628521" y="3302121"/>
                    <a:pt x="6607479" y="3296106"/>
                  </a:cubicBezTo>
                  <a:cubicBezTo>
                    <a:pt x="6586436" y="3290090"/>
                    <a:pt x="6565395" y="3284678"/>
                    <a:pt x="6543751" y="3278664"/>
                  </a:cubicBezTo>
                  <a:cubicBezTo>
                    <a:pt x="6522710" y="3273251"/>
                    <a:pt x="6501668" y="3267839"/>
                    <a:pt x="6480024" y="3262426"/>
                  </a:cubicBezTo>
                  <a:cubicBezTo>
                    <a:pt x="6458982" y="3257614"/>
                    <a:pt x="6437340" y="3252201"/>
                    <a:pt x="6416297" y="3247390"/>
                  </a:cubicBezTo>
                  <a:close/>
                  <a:moveTo>
                    <a:pt x="5970993" y="3170276"/>
                  </a:moveTo>
                  <a:lnTo>
                    <a:pt x="5970998" y="3170288"/>
                  </a:lnTo>
                  <a:lnTo>
                    <a:pt x="5970983" y="3170284"/>
                  </a:lnTo>
                  <a:cubicBezTo>
                    <a:pt x="5973389" y="3176900"/>
                    <a:pt x="5974592" y="3181712"/>
                    <a:pt x="5975797" y="3185921"/>
                  </a:cubicBezTo>
                  <a:cubicBezTo>
                    <a:pt x="5976999" y="3189531"/>
                    <a:pt x="5977601" y="3191936"/>
                    <a:pt x="5978203" y="3193741"/>
                  </a:cubicBezTo>
                  <a:cubicBezTo>
                    <a:pt x="5978804" y="3194942"/>
                    <a:pt x="5979406" y="3196147"/>
                    <a:pt x="5979406" y="3196147"/>
                  </a:cubicBezTo>
                  <a:cubicBezTo>
                    <a:pt x="5979406" y="3196749"/>
                    <a:pt x="5979406" y="3196749"/>
                    <a:pt x="5979406" y="3196749"/>
                  </a:cubicBezTo>
                  <a:cubicBezTo>
                    <a:pt x="5979406" y="3196749"/>
                    <a:pt x="5979406" y="3196749"/>
                    <a:pt x="5981211" y="3196749"/>
                  </a:cubicBezTo>
                  <a:cubicBezTo>
                    <a:pt x="6001667" y="3199153"/>
                    <a:pt x="6021520" y="3201559"/>
                    <a:pt x="6041375" y="3204567"/>
                  </a:cubicBezTo>
                  <a:cubicBezTo>
                    <a:pt x="6061231" y="3206971"/>
                    <a:pt x="6081087" y="3209978"/>
                    <a:pt x="6100941" y="3212986"/>
                  </a:cubicBezTo>
                  <a:cubicBezTo>
                    <a:pt x="6120794" y="3215393"/>
                    <a:pt x="6140649" y="3218400"/>
                    <a:pt x="6160503" y="3222007"/>
                  </a:cubicBezTo>
                  <a:cubicBezTo>
                    <a:pt x="6179755" y="3225016"/>
                    <a:pt x="6199610" y="3228023"/>
                    <a:pt x="6218864" y="3231631"/>
                  </a:cubicBezTo>
                  <a:cubicBezTo>
                    <a:pt x="6218864" y="3231631"/>
                    <a:pt x="6218864" y="3231631"/>
                    <a:pt x="6220669" y="3231631"/>
                  </a:cubicBezTo>
                  <a:lnTo>
                    <a:pt x="6220667" y="3231623"/>
                  </a:lnTo>
                  <a:lnTo>
                    <a:pt x="6220680" y="3231623"/>
                  </a:lnTo>
                  <a:cubicBezTo>
                    <a:pt x="6218875" y="3225609"/>
                    <a:pt x="6217671" y="3220797"/>
                    <a:pt x="6217069" y="3217188"/>
                  </a:cubicBezTo>
                  <a:cubicBezTo>
                    <a:pt x="6216468" y="3213580"/>
                    <a:pt x="6215866" y="3211175"/>
                    <a:pt x="6215265" y="3209369"/>
                  </a:cubicBezTo>
                  <a:cubicBezTo>
                    <a:pt x="6214664" y="3207566"/>
                    <a:pt x="6214664" y="3206964"/>
                    <a:pt x="6214664" y="3206362"/>
                  </a:cubicBezTo>
                  <a:cubicBezTo>
                    <a:pt x="6213460" y="3205760"/>
                    <a:pt x="6213460" y="3205760"/>
                    <a:pt x="6213460" y="3205760"/>
                  </a:cubicBezTo>
                  <a:cubicBezTo>
                    <a:pt x="6193605" y="3202153"/>
                    <a:pt x="6174352" y="3199146"/>
                    <a:pt x="6154498" y="3195537"/>
                  </a:cubicBezTo>
                  <a:cubicBezTo>
                    <a:pt x="6134643" y="3192530"/>
                    <a:pt x="6114788" y="3189522"/>
                    <a:pt x="6094934" y="3187115"/>
                  </a:cubicBezTo>
                  <a:cubicBezTo>
                    <a:pt x="6075079" y="3184108"/>
                    <a:pt x="6055226" y="3181103"/>
                    <a:pt x="6034769" y="3178696"/>
                  </a:cubicBezTo>
                  <a:cubicBezTo>
                    <a:pt x="6014312" y="3175688"/>
                    <a:pt x="5993857" y="3173284"/>
                    <a:pt x="5973400" y="3170878"/>
                  </a:cubicBezTo>
                  <a:cubicBezTo>
                    <a:pt x="5970993" y="3170276"/>
                    <a:pt x="5970993" y="3170276"/>
                    <a:pt x="5970993" y="3170276"/>
                  </a:cubicBezTo>
                  <a:close/>
                  <a:moveTo>
                    <a:pt x="5547587" y="3132435"/>
                  </a:moveTo>
                  <a:lnTo>
                    <a:pt x="5547595" y="3132453"/>
                  </a:lnTo>
                  <a:lnTo>
                    <a:pt x="5547574" y="3132446"/>
                  </a:lnTo>
                  <a:cubicBezTo>
                    <a:pt x="5549980" y="3138454"/>
                    <a:pt x="5552386" y="3143261"/>
                    <a:pt x="5553589" y="3146865"/>
                  </a:cubicBezTo>
                  <a:cubicBezTo>
                    <a:pt x="5555394" y="3150470"/>
                    <a:pt x="5556597" y="3152874"/>
                    <a:pt x="5557198" y="3154076"/>
                  </a:cubicBezTo>
                  <a:cubicBezTo>
                    <a:pt x="5557801" y="3155878"/>
                    <a:pt x="5558401" y="3156478"/>
                    <a:pt x="5558401" y="3157080"/>
                  </a:cubicBezTo>
                  <a:cubicBezTo>
                    <a:pt x="5558401" y="3157080"/>
                    <a:pt x="5558401" y="3157080"/>
                    <a:pt x="5560808" y="3158882"/>
                  </a:cubicBezTo>
                  <a:cubicBezTo>
                    <a:pt x="5581860" y="3160084"/>
                    <a:pt x="5602311" y="3161886"/>
                    <a:pt x="5622763" y="3163087"/>
                  </a:cubicBezTo>
                  <a:cubicBezTo>
                    <a:pt x="5642614" y="3164288"/>
                    <a:pt x="5661860" y="3166090"/>
                    <a:pt x="5681109" y="3167293"/>
                  </a:cubicBezTo>
                  <a:cubicBezTo>
                    <a:pt x="5700356" y="3168494"/>
                    <a:pt x="5719003" y="3170296"/>
                    <a:pt x="5737052" y="3171498"/>
                  </a:cubicBezTo>
                  <a:cubicBezTo>
                    <a:pt x="5755094" y="3173301"/>
                    <a:pt x="5772538" y="3174502"/>
                    <a:pt x="5789981" y="3176306"/>
                  </a:cubicBezTo>
                  <a:cubicBezTo>
                    <a:pt x="5789981" y="3176306"/>
                    <a:pt x="5789981" y="3176306"/>
                    <a:pt x="5792386" y="3176306"/>
                  </a:cubicBezTo>
                  <a:lnTo>
                    <a:pt x="5792381" y="3176296"/>
                  </a:lnTo>
                  <a:lnTo>
                    <a:pt x="5792400" y="3176296"/>
                  </a:lnTo>
                  <a:cubicBezTo>
                    <a:pt x="5789393" y="3170288"/>
                    <a:pt x="5787588" y="3164879"/>
                    <a:pt x="5785784" y="3161275"/>
                  </a:cubicBezTo>
                  <a:cubicBezTo>
                    <a:pt x="5784581" y="3157671"/>
                    <a:pt x="5783378" y="3155267"/>
                    <a:pt x="5782776" y="3154066"/>
                  </a:cubicBezTo>
                  <a:cubicBezTo>
                    <a:pt x="5782175" y="3152263"/>
                    <a:pt x="5781573" y="3151662"/>
                    <a:pt x="5781573" y="3151060"/>
                  </a:cubicBezTo>
                  <a:cubicBezTo>
                    <a:pt x="5781573" y="3150461"/>
                    <a:pt x="5781573" y="3150461"/>
                    <a:pt x="5781573" y="3150461"/>
                  </a:cubicBezTo>
                  <a:cubicBezTo>
                    <a:pt x="5779167" y="3150461"/>
                    <a:pt x="5779167" y="3150461"/>
                    <a:pt x="5779167" y="3150461"/>
                  </a:cubicBezTo>
                  <a:cubicBezTo>
                    <a:pt x="5761724" y="3148657"/>
                    <a:pt x="5743679" y="3147456"/>
                    <a:pt x="5725032" y="3145654"/>
                  </a:cubicBezTo>
                  <a:cubicBezTo>
                    <a:pt x="5706987" y="3143851"/>
                    <a:pt x="5687739" y="3142649"/>
                    <a:pt x="5668490" y="3140847"/>
                  </a:cubicBezTo>
                  <a:cubicBezTo>
                    <a:pt x="5649844" y="3139646"/>
                    <a:pt x="5629994" y="3138445"/>
                    <a:pt x="5610145" y="3136641"/>
                  </a:cubicBezTo>
                  <a:cubicBezTo>
                    <a:pt x="5590295" y="3135440"/>
                    <a:pt x="5569843" y="3134239"/>
                    <a:pt x="5549393" y="3133037"/>
                  </a:cubicBezTo>
                  <a:cubicBezTo>
                    <a:pt x="5547587" y="3132435"/>
                    <a:pt x="5547587" y="3132435"/>
                    <a:pt x="5547587" y="3132435"/>
                  </a:cubicBezTo>
                  <a:close/>
                  <a:moveTo>
                    <a:pt x="5139151" y="3111224"/>
                  </a:moveTo>
                  <a:cubicBezTo>
                    <a:pt x="5137947" y="3111830"/>
                    <a:pt x="5137947" y="3111830"/>
                    <a:pt x="5137947" y="3111830"/>
                  </a:cubicBezTo>
                  <a:lnTo>
                    <a:pt x="5137950" y="3111836"/>
                  </a:lnTo>
                  <a:lnTo>
                    <a:pt x="5137947" y="3111839"/>
                  </a:lnTo>
                  <a:cubicBezTo>
                    <a:pt x="5140958" y="3117891"/>
                    <a:pt x="5142764" y="3122732"/>
                    <a:pt x="5143969" y="3126363"/>
                  </a:cubicBezTo>
                  <a:cubicBezTo>
                    <a:pt x="5145173" y="3129995"/>
                    <a:pt x="5146377" y="3132415"/>
                    <a:pt x="5146979" y="3134230"/>
                  </a:cubicBezTo>
                  <a:cubicBezTo>
                    <a:pt x="5147581" y="3136047"/>
                    <a:pt x="5147581" y="3136651"/>
                    <a:pt x="5148184" y="3137256"/>
                  </a:cubicBezTo>
                  <a:cubicBezTo>
                    <a:pt x="5148184" y="3137256"/>
                    <a:pt x="5148184" y="3137256"/>
                    <a:pt x="5151194" y="3137256"/>
                  </a:cubicBezTo>
                  <a:cubicBezTo>
                    <a:pt x="5158420" y="3137863"/>
                    <a:pt x="5165044" y="3138467"/>
                    <a:pt x="5172269" y="3138467"/>
                  </a:cubicBezTo>
                  <a:cubicBezTo>
                    <a:pt x="5179495" y="3139073"/>
                    <a:pt x="5186721" y="3139679"/>
                    <a:pt x="5193344" y="3139679"/>
                  </a:cubicBezTo>
                  <a:cubicBezTo>
                    <a:pt x="5200570" y="3140282"/>
                    <a:pt x="5207796" y="3140282"/>
                    <a:pt x="5214419" y="3140887"/>
                  </a:cubicBezTo>
                  <a:cubicBezTo>
                    <a:pt x="5221645" y="3141493"/>
                    <a:pt x="5228269" y="3141493"/>
                    <a:pt x="5235494" y="3141493"/>
                  </a:cubicBezTo>
                  <a:cubicBezTo>
                    <a:pt x="5246916" y="3142099"/>
                    <a:pt x="5258959" y="3142704"/>
                    <a:pt x="5270400" y="3143307"/>
                  </a:cubicBezTo>
                  <a:cubicBezTo>
                    <a:pt x="5282443" y="3143915"/>
                    <a:pt x="5293883" y="3144518"/>
                    <a:pt x="5305323" y="3145124"/>
                  </a:cubicBezTo>
                  <a:cubicBezTo>
                    <a:pt x="5317366" y="3145729"/>
                    <a:pt x="5328808" y="3146333"/>
                    <a:pt x="5340850" y="3146940"/>
                  </a:cubicBezTo>
                  <a:cubicBezTo>
                    <a:pt x="5352291" y="3147545"/>
                    <a:pt x="5363732" y="3148151"/>
                    <a:pt x="5375774" y="3148755"/>
                  </a:cubicBezTo>
                  <a:cubicBezTo>
                    <a:pt x="5375774" y="3148755"/>
                    <a:pt x="5375774" y="3148755"/>
                    <a:pt x="5377581" y="3149359"/>
                  </a:cubicBezTo>
                  <a:lnTo>
                    <a:pt x="5377574" y="3149345"/>
                  </a:lnTo>
                  <a:lnTo>
                    <a:pt x="5377594" y="3149351"/>
                  </a:lnTo>
                  <a:cubicBezTo>
                    <a:pt x="5374582" y="3142693"/>
                    <a:pt x="5372776" y="3137852"/>
                    <a:pt x="5370970" y="3134220"/>
                  </a:cubicBezTo>
                  <a:cubicBezTo>
                    <a:pt x="5369766" y="3129985"/>
                    <a:pt x="5368561" y="3127565"/>
                    <a:pt x="5367960" y="3126354"/>
                  </a:cubicBezTo>
                  <a:cubicBezTo>
                    <a:pt x="5367357" y="3124539"/>
                    <a:pt x="5366755" y="3123932"/>
                    <a:pt x="5366755" y="3123328"/>
                  </a:cubicBezTo>
                  <a:cubicBezTo>
                    <a:pt x="5366755" y="3122722"/>
                    <a:pt x="5366755" y="3122722"/>
                    <a:pt x="5366755" y="3122722"/>
                  </a:cubicBezTo>
                  <a:cubicBezTo>
                    <a:pt x="5363744" y="3123328"/>
                    <a:pt x="5363744" y="3123328"/>
                    <a:pt x="5363744" y="3123328"/>
                  </a:cubicBezTo>
                  <a:cubicBezTo>
                    <a:pt x="5351099" y="3122722"/>
                    <a:pt x="5337852" y="3121513"/>
                    <a:pt x="5325207" y="3120907"/>
                  </a:cubicBezTo>
                  <a:cubicBezTo>
                    <a:pt x="5312562" y="3120302"/>
                    <a:pt x="5299916" y="3119696"/>
                    <a:pt x="5287272" y="3119092"/>
                  </a:cubicBezTo>
                  <a:cubicBezTo>
                    <a:pt x="5274025" y="3118487"/>
                    <a:pt x="5261380" y="3117277"/>
                    <a:pt x="5248735" y="3116670"/>
                  </a:cubicBezTo>
                  <a:cubicBezTo>
                    <a:pt x="5236096" y="3116066"/>
                    <a:pt x="5224054" y="3115461"/>
                    <a:pt x="5211409" y="3115461"/>
                  </a:cubicBezTo>
                  <a:cubicBezTo>
                    <a:pt x="5205387" y="3114856"/>
                    <a:pt x="5199366" y="3114856"/>
                    <a:pt x="5193344" y="3114251"/>
                  </a:cubicBezTo>
                  <a:cubicBezTo>
                    <a:pt x="5187323" y="3113644"/>
                    <a:pt x="5181301" y="3113644"/>
                    <a:pt x="5175280" y="3113040"/>
                  </a:cubicBezTo>
                  <a:cubicBezTo>
                    <a:pt x="5169259" y="3113040"/>
                    <a:pt x="5163237" y="3112434"/>
                    <a:pt x="5157216" y="3111830"/>
                  </a:cubicBezTo>
                  <a:cubicBezTo>
                    <a:pt x="5151194" y="3111830"/>
                    <a:pt x="5145173" y="3111224"/>
                    <a:pt x="5139151" y="3111224"/>
                  </a:cubicBezTo>
                  <a:close/>
                  <a:moveTo>
                    <a:pt x="4732602" y="3088004"/>
                  </a:moveTo>
                  <a:lnTo>
                    <a:pt x="4732605" y="3088017"/>
                  </a:lnTo>
                  <a:lnTo>
                    <a:pt x="4732602" y="3088016"/>
                  </a:lnTo>
                  <a:cubicBezTo>
                    <a:pt x="4734408" y="3094604"/>
                    <a:pt x="4735612" y="3099395"/>
                    <a:pt x="4736214" y="3102989"/>
                  </a:cubicBezTo>
                  <a:cubicBezTo>
                    <a:pt x="4737418" y="3106583"/>
                    <a:pt x="4738020" y="3108980"/>
                    <a:pt x="4738622" y="3110776"/>
                  </a:cubicBezTo>
                  <a:cubicBezTo>
                    <a:pt x="4738622" y="3111975"/>
                    <a:pt x="4739223" y="3113173"/>
                    <a:pt x="4739223" y="3113173"/>
                  </a:cubicBezTo>
                  <a:lnTo>
                    <a:pt x="4739223" y="3113760"/>
                  </a:lnTo>
                  <a:lnTo>
                    <a:pt x="4739223" y="3113771"/>
                  </a:lnTo>
                  <a:cubicBezTo>
                    <a:pt x="4739223" y="3113771"/>
                    <a:pt x="4739223" y="3113771"/>
                    <a:pt x="4741029" y="3113771"/>
                  </a:cubicBezTo>
                  <a:cubicBezTo>
                    <a:pt x="4757883" y="3114969"/>
                    <a:pt x="4774737" y="3116168"/>
                    <a:pt x="4792193" y="3117365"/>
                  </a:cubicBezTo>
                  <a:cubicBezTo>
                    <a:pt x="4809649" y="3118565"/>
                    <a:pt x="4827707" y="3119762"/>
                    <a:pt x="4846366" y="3120959"/>
                  </a:cubicBezTo>
                  <a:cubicBezTo>
                    <a:pt x="4865026" y="3122157"/>
                    <a:pt x="4884288" y="3123356"/>
                    <a:pt x="4904151" y="3124554"/>
                  </a:cubicBezTo>
                  <a:cubicBezTo>
                    <a:pt x="4924015" y="3125750"/>
                    <a:pt x="4944480" y="3126950"/>
                    <a:pt x="4966149" y="3127548"/>
                  </a:cubicBezTo>
                  <a:cubicBezTo>
                    <a:pt x="4966149" y="3127548"/>
                    <a:pt x="4966149" y="3127548"/>
                    <a:pt x="4967955" y="3128147"/>
                  </a:cubicBezTo>
                  <a:lnTo>
                    <a:pt x="4967950" y="3128133"/>
                  </a:lnTo>
                  <a:lnTo>
                    <a:pt x="4967955" y="3128136"/>
                  </a:lnTo>
                  <a:cubicBezTo>
                    <a:pt x="4965547" y="3121547"/>
                    <a:pt x="4963742" y="3116755"/>
                    <a:pt x="4961936" y="3113161"/>
                  </a:cubicBezTo>
                  <a:cubicBezTo>
                    <a:pt x="4960732" y="3109568"/>
                    <a:pt x="4959528" y="3107171"/>
                    <a:pt x="4958926" y="3105374"/>
                  </a:cubicBezTo>
                  <a:cubicBezTo>
                    <a:pt x="4958324" y="3104177"/>
                    <a:pt x="4957722" y="3102978"/>
                    <a:pt x="4957722" y="3102978"/>
                  </a:cubicBezTo>
                  <a:lnTo>
                    <a:pt x="4957722" y="3102392"/>
                  </a:lnTo>
                  <a:lnTo>
                    <a:pt x="4957722" y="3102379"/>
                  </a:lnTo>
                  <a:cubicBezTo>
                    <a:pt x="4936053" y="3101182"/>
                    <a:pt x="4915588" y="3099983"/>
                    <a:pt x="4895724" y="3099384"/>
                  </a:cubicBezTo>
                  <a:cubicBezTo>
                    <a:pt x="4875861" y="3098186"/>
                    <a:pt x="4857201" y="3096988"/>
                    <a:pt x="4838541" y="3095790"/>
                  </a:cubicBezTo>
                  <a:cubicBezTo>
                    <a:pt x="4820483" y="3094592"/>
                    <a:pt x="4802426" y="3093393"/>
                    <a:pt x="4785572" y="3092195"/>
                  </a:cubicBezTo>
                  <a:cubicBezTo>
                    <a:pt x="4768116" y="3090999"/>
                    <a:pt x="4751262" y="3089800"/>
                    <a:pt x="4734408" y="3088602"/>
                  </a:cubicBezTo>
                  <a:cubicBezTo>
                    <a:pt x="4732602" y="3088004"/>
                    <a:pt x="4732602" y="3088004"/>
                    <a:pt x="4732602" y="3088004"/>
                  </a:cubicBezTo>
                  <a:close/>
                  <a:moveTo>
                    <a:pt x="4332180" y="3040989"/>
                  </a:moveTo>
                  <a:cubicBezTo>
                    <a:pt x="4330977" y="3041591"/>
                    <a:pt x="4330376" y="3041591"/>
                    <a:pt x="4329775" y="3042193"/>
                  </a:cubicBezTo>
                  <a:cubicBezTo>
                    <a:pt x="4329173" y="3042193"/>
                    <a:pt x="4329173" y="3042193"/>
                    <a:pt x="4328572" y="3042794"/>
                  </a:cubicBezTo>
                  <a:cubicBezTo>
                    <a:pt x="4327370" y="3048814"/>
                    <a:pt x="4326768" y="3053029"/>
                    <a:pt x="4326167" y="3056641"/>
                  </a:cubicBezTo>
                  <a:cubicBezTo>
                    <a:pt x="4326167" y="3059650"/>
                    <a:pt x="4325566" y="3062059"/>
                    <a:pt x="4325566" y="3063263"/>
                  </a:cubicBezTo>
                  <a:cubicBezTo>
                    <a:pt x="4324964" y="3065069"/>
                    <a:pt x="4324964" y="3065670"/>
                    <a:pt x="4324964" y="3065670"/>
                  </a:cubicBezTo>
                  <a:lnTo>
                    <a:pt x="4324964" y="3065682"/>
                  </a:lnTo>
                  <a:lnTo>
                    <a:pt x="4324964" y="3066273"/>
                  </a:lnTo>
                  <a:lnTo>
                    <a:pt x="4324964" y="3066285"/>
                  </a:lnTo>
                  <a:cubicBezTo>
                    <a:pt x="4324964" y="3066285"/>
                    <a:pt x="4324964" y="3066285"/>
                    <a:pt x="4326768" y="3066285"/>
                  </a:cubicBezTo>
                  <a:cubicBezTo>
                    <a:pt x="4344808" y="3069296"/>
                    <a:pt x="4362847" y="3071704"/>
                    <a:pt x="4380887" y="3074112"/>
                  </a:cubicBezTo>
                  <a:cubicBezTo>
                    <a:pt x="4399528" y="3077121"/>
                    <a:pt x="4418168" y="3079529"/>
                    <a:pt x="4436809" y="3081938"/>
                  </a:cubicBezTo>
                  <a:cubicBezTo>
                    <a:pt x="4455450" y="3083743"/>
                    <a:pt x="4474692" y="3086152"/>
                    <a:pt x="4493934" y="3088559"/>
                  </a:cubicBezTo>
                  <a:cubicBezTo>
                    <a:pt x="4513176" y="3090366"/>
                    <a:pt x="4532418" y="3092775"/>
                    <a:pt x="4552262" y="3094581"/>
                  </a:cubicBezTo>
                  <a:cubicBezTo>
                    <a:pt x="4552262" y="3094581"/>
                    <a:pt x="4552262" y="3094581"/>
                    <a:pt x="4552863" y="3095182"/>
                  </a:cubicBezTo>
                  <a:lnTo>
                    <a:pt x="4552863" y="3095169"/>
                  </a:lnTo>
                  <a:cubicBezTo>
                    <a:pt x="4552863" y="3088548"/>
                    <a:pt x="4552262" y="3084333"/>
                    <a:pt x="4552262" y="3080721"/>
                  </a:cubicBezTo>
                  <a:cubicBezTo>
                    <a:pt x="4551661" y="3077108"/>
                    <a:pt x="4551661" y="3074701"/>
                    <a:pt x="4551661" y="3072895"/>
                  </a:cubicBezTo>
                  <a:lnTo>
                    <a:pt x="4551661" y="3070500"/>
                  </a:lnTo>
                  <a:lnTo>
                    <a:pt x="4551661" y="3070487"/>
                  </a:lnTo>
                  <a:lnTo>
                    <a:pt x="4551661" y="3069898"/>
                  </a:lnTo>
                  <a:lnTo>
                    <a:pt x="4551661" y="3069885"/>
                  </a:lnTo>
                  <a:cubicBezTo>
                    <a:pt x="4549255" y="3069885"/>
                    <a:pt x="4549255" y="3069885"/>
                    <a:pt x="4549255" y="3069885"/>
                  </a:cubicBezTo>
                  <a:cubicBezTo>
                    <a:pt x="4530013" y="3068079"/>
                    <a:pt x="4511372" y="3065670"/>
                    <a:pt x="4492732" y="3063865"/>
                  </a:cubicBezTo>
                  <a:cubicBezTo>
                    <a:pt x="4474091" y="3061457"/>
                    <a:pt x="4456051" y="3059650"/>
                    <a:pt x="4438012" y="3057243"/>
                  </a:cubicBezTo>
                  <a:cubicBezTo>
                    <a:pt x="4419972" y="3054834"/>
                    <a:pt x="4401933" y="3052427"/>
                    <a:pt x="4383893" y="3050019"/>
                  </a:cubicBezTo>
                  <a:lnTo>
                    <a:pt x="4330988" y="3042195"/>
                  </a:lnTo>
                  <a:lnTo>
                    <a:pt x="4332180" y="3041002"/>
                  </a:lnTo>
                  <a:lnTo>
                    <a:pt x="4332154" y="3041015"/>
                  </a:lnTo>
                  <a:close/>
                  <a:moveTo>
                    <a:pt x="3942968" y="2953840"/>
                  </a:moveTo>
                  <a:cubicBezTo>
                    <a:pt x="3940562" y="2953840"/>
                    <a:pt x="3940562" y="2953840"/>
                    <a:pt x="3940562" y="2953840"/>
                  </a:cubicBezTo>
                  <a:cubicBezTo>
                    <a:pt x="3937555" y="2959257"/>
                    <a:pt x="3935149" y="2963472"/>
                    <a:pt x="3933344" y="2966482"/>
                  </a:cubicBezTo>
                  <a:cubicBezTo>
                    <a:pt x="3931540" y="2969492"/>
                    <a:pt x="3930337" y="2971298"/>
                    <a:pt x="3929736" y="2972501"/>
                  </a:cubicBezTo>
                  <a:cubicBezTo>
                    <a:pt x="3929134" y="2974308"/>
                    <a:pt x="3928533" y="2974910"/>
                    <a:pt x="3928533" y="2974910"/>
                  </a:cubicBezTo>
                  <a:cubicBezTo>
                    <a:pt x="3927931" y="2975512"/>
                    <a:pt x="3927931" y="2975512"/>
                    <a:pt x="3927931" y="2975512"/>
                  </a:cubicBezTo>
                  <a:lnTo>
                    <a:pt x="3927948" y="2975512"/>
                  </a:lnTo>
                  <a:lnTo>
                    <a:pt x="3927931" y="2975529"/>
                  </a:lnTo>
                  <a:cubicBezTo>
                    <a:pt x="3927931" y="2975529"/>
                    <a:pt x="3927931" y="2975529"/>
                    <a:pt x="3929736" y="2975529"/>
                  </a:cubicBezTo>
                  <a:cubicBezTo>
                    <a:pt x="3946577" y="2980946"/>
                    <a:pt x="3964019" y="2985759"/>
                    <a:pt x="3982063" y="2990578"/>
                  </a:cubicBezTo>
                  <a:cubicBezTo>
                    <a:pt x="3999506" y="2995394"/>
                    <a:pt x="4017550" y="3000209"/>
                    <a:pt x="4035594" y="3005023"/>
                  </a:cubicBezTo>
                  <a:cubicBezTo>
                    <a:pt x="4053638" y="3009839"/>
                    <a:pt x="4072283" y="3014656"/>
                    <a:pt x="4090327" y="3018869"/>
                  </a:cubicBezTo>
                  <a:cubicBezTo>
                    <a:pt x="4108973" y="3023084"/>
                    <a:pt x="4127618" y="3027299"/>
                    <a:pt x="4146264" y="3031512"/>
                  </a:cubicBezTo>
                  <a:cubicBezTo>
                    <a:pt x="4146264" y="3031512"/>
                    <a:pt x="4146264" y="3031512"/>
                    <a:pt x="4148068" y="3032114"/>
                  </a:cubicBezTo>
                  <a:cubicBezTo>
                    <a:pt x="4149271" y="3026094"/>
                    <a:pt x="4151075" y="3021277"/>
                    <a:pt x="4151677" y="3018269"/>
                  </a:cubicBezTo>
                  <a:cubicBezTo>
                    <a:pt x="4152880" y="3014656"/>
                    <a:pt x="4153481" y="3012848"/>
                    <a:pt x="4153481" y="3011044"/>
                  </a:cubicBezTo>
                  <a:cubicBezTo>
                    <a:pt x="4154083" y="3009839"/>
                    <a:pt x="4154083" y="3008635"/>
                    <a:pt x="4154684" y="3008635"/>
                  </a:cubicBezTo>
                  <a:lnTo>
                    <a:pt x="4154684" y="3008622"/>
                  </a:lnTo>
                  <a:lnTo>
                    <a:pt x="4154684" y="3008035"/>
                  </a:lnTo>
                  <a:lnTo>
                    <a:pt x="4154684" y="3008020"/>
                  </a:lnTo>
                  <a:cubicBezTo>
                    <a:pt x="4152278" y="3008020"/>
                    <a:pt x="4152278" y="3008020"/>
                    <a:pt x="4152278" y="3008020"/>
                  </a:cubicBezTo>
                  <a:cubicBezTo>
                    <a:pt x="4134234" y="3003806"/>
                    <a:pt x="4116190" y="2999592"/>
                    <a:pt x="4098146" y="2995377"/>
                  </a:cubicBezTo>
                  <a:cubicBezTo>
                    <a:pt x="4080704" y="2991164"/>
                    <a:pt x="4062660" y="2986950"/>
                    <a:pt x="4045217" y="2982736"/>
                  </a:cubicBezTo>
                  <a:cubicBezTo>
                    <a:pt x="4027775" y="2977920"/>
                    <a:pt x="4010332" y="2973103"/>
                    <a:pt x="3993491" y="2968890"/>
                  </a:cubicBezTo>
                  <a:cubicBezTo>
                    <a:pt x="3976650" y="2964074"/>
                    <a:pt x="3959208" y="2959257"/>
                    <a:pt x="3942968" y="2953840"/>
                  </a:cubicBezTo>
                  <a:close/>
                  <a:moveTo>
                    <a:pt x="3600105" y="2817961"/>
                  </a:moveTo>
                  <a:cubicBezTo>
                    <a:pt x="3594694" y="2822165"/>
                    <a:pt x="3590484" y="2824568"/>
                    <a:pt x="3588079" y="2826971"/>
                  </a:cubicBezTo>
                  <a:cubicBezTo>
                    <a:pt x="3585072" y="2829372"/>
                    <a:pt x="3582667" y="2830574"/>
                    <a:pt x="3581465" y="2831776"/>
                  </a:cubicBezTo>
                  <a:cubicBezTo>
                    <a:pt x="3580262" y="2832376"/>
                    <a:pt x="3579661" y="2832976"/>
                    <a:pt x="3579059" y="2833578"/>
                  </a:cubicBezTo>
                  <a:lnTo>
                    <a:pt x="3579064" y="2833590"/>
                  </a:lnTo>
                  <a:lnTo>
                    <a:pt x="3579059" y="2833594"/>
                  </a:lnTo>
                  <a:cubicBezTo>
                    <a:pt x="3579059" y="2833594"/>
                    <a:pt x="3579059" y="2833594"/>
                    <a:pt x="3579661" y="2835394"/>
                  </a:cubicBezTo>
                  <a:cubicBezTo>
                    <a:pt x="3594694" y="2842603"/>
                    <a:pt x="3609125" y="2849812"/>
                    <a:pt x="3624158" y="2857017"/>
                  </a:cubicBezTo>
                  <a:cubicBezTo>
                    <a:pt x="3639191" y="2864226"/>
                    <a:pt x="3654224" y="2870834"/>
                    <a:pt x="3669257" y="2878042"/>
                  </a:cubicBezTo>
                  <a:cubicBezTo>
                    <a:pt x="3684891" y="2884648"/>
                    <a:pt x="3700526" y="2891855"/>
                    <a:pt x="3716160" y="2898464"/>
                  </a:cubicBezTo>
                  <a:cubicBezTo>
                    <a:pt x="3731794" y="2905070"/>
                    <a:pt x="3747429" y="2911075"/>
                    <a:pt x="3763664" y="2917683"/>
                  </a:cubicBezTo>
                  <a:cubicBezTo>
                    <a:pt x="3763664" y="2917683"/>
                    <a:pt x="3763664" y="2917683"/>
                    <a:pt x="3765468" y="2918885"/>
                  </a:cubicBezTo>
                  <a:cubicBezTo>
                    <a:pt x="3769678" y="2913478"/>
                    <a:pt x="3772684" y="2909875"/>
                    <a:pt x="3775089" y="2907472"/>
                  </a:cubicBezTo>
                  <a:cubicBezTo>
                    <a:pt x="3777495" y="2904467"/>
                    <a:pt x="3779299" y="2902666"/>
                    <a:pt x="3780501" y="2901465"/>
                  </a:cubicBezTo>
                  <a:cubicBezTo>
                    <a:pt x="3781704" y="2900267"/>
                    <a:pt x="3781704" y="2899665"/>
                    <a:pt x="3782305" y="2899063"/>
                  </a:cubicBezTo>
                  <a:lnTo>
                    <a:pt x="3782292" y="2899063"/>
                  </a:lnTo>
                  <a:lnTo>
                    <a:pt x="3782305" y="2899046"/>
                  </a:lnTo>
                  <a:cubicBezTo>
                    <a:pt x="3780501" y="2899046"/>
                    <a:pt x="3780501" y="2899046"/>
                    <a:pt x="3780501" y="2899046"/>
                  </a:cubicBezTo>
                  <a:cubicBezTo>
                    <a:pt x="3764867" y="2892439"/>
                    <a:pt x="3749233" y="2886432"/>
                    <a:pt x="3734200" y="2879826"/>
                  </a:cubicBezTo>
                  <a:cubicBezTo>
                    <a:pt x="3718565" y="2873219"/>
                    <a:pt x="3703532" y="2866612"/>
                    <a:pt x="3688499" y="2860005"/>
                  </a:cubicBezTo>
                  <a:cubicBezTo>
                    <a:pt x="3673466" y="2853397"/>
                    <a:pt x="3659035" y="2846791"/>
                    <a:pt x="3644603" y="2839584"/>
                  </a:cubicBezTo>
                  <a:cubicBezTo>
                    <a:pt x="3630171" y="2832976"/>
                    <a:pt x="3616341" y="2825768"/>
                    <a:pt x="3602511" y="2819162"/>
                  </a:cubicBezTo>
                  <a:cubicBezTo>
                    <a:pt x="3600105" y="2817961"/>
                    <a:pt x="3600105" y="2817961"/>
                    <a:pt x="3600105" y="2817961"/>
                  </a:cubicBezTo>
                  <a:close/>
                  <a:moveTo>
                    <a:pt x="3334351" y="2652556"/>
                  </a:moveTo>
                  <a:cubicBezTo>
                    <a:pt x="3326534" y="2655556"/>
                    <a:pt x="3320521" y="2657357"/>
                    <a:pt x="3316312" y="2659157"/>
                  </a:cubicBezTo>
                  <a:cubicBezTo>
                    <a:pt x="3311501" y="2660357"/>
                    <a:pt x="3308495" y="2661557"/>
                    <a:pt x="3306691" y="2662156"/>
                  </a:cubicBezTo>
                  <a:cubicBezTo>
                    <a:pt x="3304887" y="2662757"/>
                    <a:pt x="3303684" y="2663358"/>
                    <a:pt x="3303083" y="2663358"/>
                  </a:cubicBezTo>
                  <a:cubicBezTo>
                    <a:pt x="3302482" y="2663957"/>
                    <a:pt x="3302482" y="2663957"/>
                    <a:pt x="3302482" y="2663957"/>
                  </a:cubicBezTo>
                  <a:cubicBezTo>
                    <a:pt x="3302482" y="2663957"/>
                    <a:pt x="3301881" y="2664558"/>
                    <a:pt x="3301881" y="2664558"/>
                  </a:cubicBezTo>
                  <a:cubicBezTo>
                    <a:pt x="3301881" y="2664558"/>
                    <a:pt x="3301881" y="2665157"/>
                    <a:pt x="3301279" y="2665157"/>
                  </a:cubicBezTo>
                  <a:lnTo>
                    <a:pt x="3301290" y="2665166"/>
                  </a:lnTo>
                  <a:lnTo>
                    <a:pt x="3301279" y="2665176"/>
                  </a:lnTo>
                  <a:cubicBezTo>
                    <a:pt x="3304887" y="2667576"/>
                    <a:pt x="3308495" y="2669977"/>
                    <a:pt x="3311501" y="2672977"/>
                  </a:cubicBezTo>
                  <a:cubicBezTo>
                    <a:pt x="3315109" y="2675376"/>
                    <a:pt x="3318717" y="2677777"/>
                    <a:pt x="3322325" y="2680178"/>
                  </a:cubicBezTo>
                  <a:cubicBezTo>
                    <a:pt x="3325331" y="2682578"/>
                    <a:pt x="3328939" y="2685578"/>
                    <a:pt x="3332547" y="2687979"/>
                  </a:cubicBezTo>
                  <a:cubicBezTo>
                    <a:pt x="3336155" y="2690380"/>
                    <a:pt x="3339762" y="2693380"/>
                    <a:pt x="3343370" y="2695779"/>
                  </a:cubicBezTo>
                  <a:cubicBezTo>
                    <a:pt x="3351788" y="2701781"/>
                    <a:pt x="3359605" y="2707183"/>
                    <a:pt x="3368024" y="2712583"/>
                  </a:cubicBezTo>
                  <a:cubicBezTo>
                    <a:pt x="3376442" y="2717984"/>
                    <a:pt x="3384860" y="2723986"/>
                    <a:pt x="3393278" y="2729385"/>
                  </a:cubicBezTo>
                  <a:cubicBezTo>
                    <a:pt x="3401696" y="2734786"/>
                    <a:pt x="3410114" y="2740188"/>
                    <a:pt x="3418533" y="2744989"/>
                  </a:cubicBezTo>
                  <a:cubicBezTo>
                    <a:pt x="3427552" y="2750390"/>
                    <a:pt x="3435970" y="2755790"/>
                    <a:pt x="3444389" y="2761192"/>
                  </a:cubicBezTo>
                  <a:cubicBezTo>
                    <a:pt x="3444389" y="2761192"/>
                    <a:pt x="3444389" y="2761192"/>
                    <a:pt x="3445591" y="2761793"/>
                  </a:cubicBezTo>
                  <a:cubicBezTo>
                    <a:pt x="3452807" y="2757591"/>
                    <a:pt x="3457617" y="2755191"/>
                    <a:pt x="3461826" y="2752789"/>
                  </a:cubicBezTo>
                  <a:cubicBezTo>
                    <a:pt x="3466035" y="2750390"/>
                    <a:pt x="3468441" y="2749190"/>
                    <a:pt x="3470244" y="2747988"/>
                  </a:cubicBezTo>
                  <a:cubicBezTo>
                    <a:pt x="3472048" y="2747388"/>
                    <a:pt x="3473251" y="2746787"/>
                    <a:pt x="3473251" y="2746787"/>
                  </a:cubicBezTo>
                  <a:cubicBezTo>
                    <a:pt x="3473852" y="2746189"/>
                    <a:pt x="3473852" y="2746189"/>
                    <a:pt x="3473852" y="2746189"/>
                  </a:cubicBezTo>
                  <a:lnTo>
                    <a:pt x="3473844" y="2746181"/>
                  </a:lnTo>
                  <a:lnTo>
                    <a:pt x="3473852" y="2746172"/>
                  </a:lnTo>
                  <a:cubicBezTo>
                    <a:pt x="3473251" y="2745573"/>
                    <a:pt x="3473251" y="2745573"/>
                    <a:pt x="3473251" y="2745573"/>
                  </a:cubicBezTo>
                  <a:cubicBezTo>
                    <a:pt x="3464231" y="2740771"/>
                    <a:pt x="3455813" y="2735371"/>
                    <a:pt x="3447395" y="2729969"/>
                  </a:cubicBezTo>
                  <a:cubicBezTo>
                    <a:pt x="3438977" y="2724569"/>
                    <a:pt x="3430559" y="2719767"/>
                    <a:pt x="3422742" y="2714367"/>
                  </a:cubicBezTo>
                  <a:cubicBezTo>
                    <a:pt x="3414324" y="2708966"/>
                    <a:pt x="3406507" y="2703564"/>
                    <a:pt x="3398690" y="2698163"/>
                  </a:cubicBezTo>
                  <a:cubicBezTo>
                    <a:pt x="3390873" y="2692763"/>
                    <a:pt x="3383056" y="2687361"/>
                    <a:pt x="3375239" y="2681961"/>
                  </a:cubicBezTo>
                  <a:cubicBezTo>
                    <a:pt x="3371631" y="2679560"/>
                    <a:pt x="3368625" y="2677159"/>
                    <a:pt x="3365017" y="2674759"/>
                  </a:cubicBezTo>
                  <a:cubicBezTo>
                    <a:pt x="3361409" y="2672359"/>
                    <a:pt x="3358403" y="2669959"/>
                    <a:pt x="3354795" y="2667558"/>
                  </a:cubicBezTo>
                  <a:cubicBezTo>
                    <a:pt x="3351187" y="2665157"/>
                    <a:pt x="3348181" y="2662757"/>
                    <a:pt x="3344573" y="2660357"/>
                  </a:cubicBezTo>
                  <a:cubicBezTo>
                    <a:pt x="3340965" y="2657955"/>
                    <a:pt x="3337959" y="2655556"/>
                    <a:pt x="3334351" y="2652556"/>
                  </a:cubicBezTo>
                  <a:close/>
                  <a:moveTo>
                    <a:pt x="3142357" y="2473675"/>
                  </a:moveTo>
                  <a:cubicBezTo>
                    <a:pt x="3133333" y="2474878"/>
                    <a:pt x="3127317" y="2476080"/>
                    <a:pt x="3122505" y="2477285"/>
                  </a:cubicBezTo>
                  <a:cubicBezTo>
                    <a:pt x="3117692" y="2477886"/>
                    <a:pt x="3114082" y="2478487"/>
                    <a:pt x="3112277" y="2479087"/>
                  </a:cubicBezTo>
                  <a:cubicBezTo>
                    <a:pt x="3109871" y="2479690"/>
                    <a:pt x="3108668" y="2479690"/>
                    <a:pt x="3108066" y="2479690"/>
                  </a:cubicBezTo>
                  <a:lnTo>
                    <a:pt x="3108082" y="2479706"/>
                  </a:lnTo>
                  <a:lnTo>
                    <a:pt x="3108066" y="2479708"/>
                  </a:lnTo>
                  <a:cubicBezTo>
                    <a:pt x="3108066" y="2479708"/>
                    <a:pt x="3108066" y="2479708"/>
                    <a:pt x="3108668" y="2480309"/>
                  </a:cubicBezTo>
                  <a:cubicBezTo>
                    <a:pt x="3114684" y="2488731"/>
                    <a:pt x="3121903" y="2497151"/>
                    <a:pt x="3129122" y="2505574"/>
                  </a:cubicBezTo>
                  <a:cubicBezTo>
                    <a:pt x="3136341" y="2514599"/>
                    <a:pt x="3143560" y="2523018"/>
                    <a:pt x="3151381" y="2531442"/>
                  </a:cubicBezTo>
                  <a:cubicBezTo>
                    <a:pt x="3159202" y="2539862"/>
                    <a:pt x="3167624" y="2548284"/>
                    <a:pt x="3176047" y="2557306"/>
                  </a:cubicBezTo>
                  <a:cubicBezTo>
                    <a:pt x="3184469" y="2565728"/>
                    <a:pt x="3193493" y="2574149"/>
                    <a:pt x="3202517" y="2582571"/>
                  </a:cubicBezTo>
                  <a:cubicBezTo>
                    <a:pt x="3202517" y="2582571"/>
                    <a:pt x="3202517" y="2582571"/>
                    <a:pt x="3204322" y="2583773"/>
                  </a:cubicBezTo>
                  <a:cubicBezTo>
                    <a:pt x="3212142" y="2581366"/>
                    <a:pt x="3218158" y="2579563"/>
                    <a:pt x="3222370" y="2578359"/>
                  </a:cubicBezTo>
                  <a:cubicBezTo>
                    <a:pt x="3227182" y="2576555"/>
                    <a:pt x="3230190" y="2575954"/>
                    <a:pt x="3231995" y="2575352"/>
                  </a:cubicBezTo>
                  <a:cubicBezTo>
                    <a:pt x="3233800" y="2574749"/>
                    <a:pt x="3235003" y="2574149"/>
                    <a:pt x="3235605" y="2574149"/>
                  </a:cubicBezTo>
                  <a:cubicBezTo>
                    <a:pt x="3236206" y="2574149"/>
                    <a:pt x="3236206" y="2574149"/>
                    <a:pt x="3236206" y="2574149"/>
                  </a:cubicBezTo>
                  <a:lnTo>
                    <a:pt x="3236206" y="2574131"/>
                  </a:lnTo>
                  <a:lnTo>
                    <a:pt x="3236206" y="2572946"/>
                  </a:lnTo>
                  <a:lnTo>
                    <a:pt x="3236206" y="2572928"/>
                  </a:lnTo>
                  <a:cubicBezTo>
                    <a:pt x="3226581" y="2565107"/>
                    <a:pt x="3218158" y="2556687"/>
                    <a:pt x="3209736" y="2548264"/>
                  </a:cubicBezTo>
                  <a:cubicBezTo>
                    <a:pt x="3200712" y="2539843"/>
                    <a:pt x="3192891" y="2531422"/>
                    <a:pt x="3185071" y="2523602"/>
                  </a:cubicBezTo>
                  <a:cubicBezTo>
                    <a:pt x="3177250" y="2515179"/>
                    <a:pt x="3170031" y="2506759"/>
                    <a:pt x="3162812" y="2498338"/>
                  </a:cubicBezTo>
                  <a:cubicBezTo>
                    <a:pt x="3155592" y="2490518"/>
                    <a:pt x="3148975" y="2482097"/>
                    <a:pt x="3142959" y="2474277"/>
                  </a:cubicBezTo>
                  <a:cubicBezTo>
                    <a:pt x="3142357" y="2473675"/>
                    <a:pt x="3142357" y="2473675"/>
                    <a:pt x="3142357" y="2473675"/>
                  </a:cubicBezTo>
                  <a:close/>
                  <a:moveTo>
                    <a:pt x="3043756" y="2292215"/>
                  </a:moveTo>
                  <a:cubicBezTo>
                    <a:pt x="3035337" y="2292215"/>
                    <a:pt x="3028723" y="2292815"/>
                    <a:pt x="3023913" y="2292815"/>
                  </a:cubicBezTo>
                  <a:cubicBezTo>
                    <a:pt x="3018501" y="2292815"/>
                    <a:pt x="3015495" y="2293415"/>
                    <a:pt x="3013089" y="2293415"/>
                  </a:cubicBezTo>
                  <a:cubicBezTo>
                    <a:pt x="3010684" y="2293415"/>
                    <a:pt x="3010083" y="2293415"/>
                    <a:pt x="3009482" y="2293415"/>
                  </a:cubicBezTo>
                  <a:cubicBezTo>
                    <a:pt x="3008880" y="2293415"/>
                    <a:pt x="3008880" y="2293415"/>
                    <a:pt x="3008880" y="2293415"/>
                  </a:cubicBezTo>
                  <a:lnTo>
                    <a:pt x="3008894" y="2293430"/>
                  </a:lnTo>
                  <a:lnTo>
                    <a:pt x="3008880" y="2293430"/>
                  </a:lnTo>
                  <a:cubicBezTo>
                    <a:pt x="3008880" y="2293430"/>
                    <a:pt x="3008880" y="2293430"/>
                    <a:pt x="3009482" y="2294030"/>
                  </a:cubicBezTo>
                  <a:cubicBezTo>
                    <a:pt x="3011285" y="2302433"/>
                    <a:pt x="3013691" y="2310834"/>
                    <a:pt x="3016096" y="2319235"/>
                  </a:cubicBezTo>
                  <a:cubicBezTo>
                    <a:pt x="3018501" y="2327639"/>
                    <a:pt x="3021508" y="2336041"/>
                    <a:pt x="3025115" y="2344441"/>
                  </a:cubicBezTo>
                  <a:cubicBezTo>
                    <a:pt x="3028122" y="2352843"/>
                    <a:pt x="3031730" y="2360646"/>
                    <a:pt x="3035337" y="2369048"/>
                  </a:cubicBezTo>
                  <a:cubicBezTo>
                    <a:pt x="3039547" y="2377449"/>
                    <a:pt x="3043154" y="2385852"/>
                    <a:pt x="3047364" y="2393653"/>
                  </a:cubicBezTo>
                  <a:cubicBezTo>
                    <a:pt x="3047364" y="2393653"/>
                    <a:pt x="3047364" y="2393653"/>
                    <a:pt x="3048566" y="2394854"/>
                  </a:cubicBezTo>
                  <a:cubicBezTo>
                    <a:pt x="3056984" y="2393653"/>
                    <a:pt x="3063599" y="2393053"/>
                    <a:pt x="3068409" y="2392453"/>
                  </a:cubicBezTo>
                  <a:cubicBezTo>
                    <a:pt x="3073219" y="2391853"/>
                    <a:pt x="3076827" y="2391853"/>
                    <a:pt x="3078631" y="2391253"/>
                  </a:cubicBezTo>
                  <a:cubicBezTo>
                    <a:pt x="3081036" y="2391253"/>
                    <a:pt x="3082239" y="2390655"/>
                    <a:pt x="3082840" y="2390655"/>
                  </a:cubicBezTo>
                  <a:lnTo>
                    <a:pt x="3082827" y="2390642"/>
                  </a:lnTo>
                  <a:lnTo>
                    <a:pt x="3082840" y="2390640"/>
                  </a:lnTo>
                  <a:cubicBezTo>
                    <a:pt x="3082239" y="2390040"/>
                    <a:pt x="3082239" y="2390040"/>
                    <a:pt x="3082239" y="2390040"/>
                  </a:cubicBezTo>
                  <a:cubicBezTo>
                    <a:pt x="3078030" y="2382239"/>
                    <a:pt x="3074422" y="2373835"/>
                    <a:pt x="3070814" y="2366034"/>
                  </a:cubicBezTo>
                  <a:cubicBezTo>
                    <a:pt x="3067206" y="2357631"/>
                    <a:pt x="3063599" y="2349830"/>
                    <a:pt x="3059991" y="2341427"/>
                  </a:cubicBezTo>
                  <a:cubicBezTo>
                    <a:pt x="3056984" y="2333626"/>
                    <a:pt x="3053978" y="2325224"/>
                    <a:pt x="3050971" y="2316822"/>
                  </a:cubicBezTo>
                  <a:cubicBezTo>
                    <a:pt x="3048566" y="2309020"/>
                    <a:pt x="3046161" y="2301217"/>
                    <a:pt x="3043756" y="2292815"/>
                  </a:cubicBezTo>
                  <a:lnTo>
                    <a:pt x="3043756" y="2292230"/>
                  </a:lnTo>
                  <a:close/>
                  <a:moveTo>
                    <a:pt x="2995569" y="2116488"/>
                  </a:moveTo>
                  <a:cubicBezTo>
                    <a:pt x="2994963" y="2116488"/>
                    <a:pt x="2994963" y="2116488"/>
                    <a:pt x="2994963" y="2116488"/>
                  </a:cubicBezTo>
                  <a:lnTo>
                    <a:pt x="2994963" y="2116503"/>
                  </a:lnTo>
                  <a:lnTo>
                    <a:pt x="2994963" y="2117089"/>
                  </a:lnTo>
                  <a:cubicBezTo>
                    <a:pt x="2994357" y="2125514"/>
                    <a:pt x="2993752" y="2133339"/>
                    <a:pt x="2993146" y="2141163"/>
                  </a:cubicBezTo>
                  <a:cubicBezTo>
                    <a:pt x="2992540" y="2148986"/>
                    <a:pt x="2992540" y="2156811"/>
                    <a:pt x="2992540" y="2164634"/>
                  </a:cubicBezTo>
                  <a:lnTo>
                    <a:pt x="2992540" y="2164649"/>
                  </a:lnTo>
                  <a:lnTo>
                    <a:pt x="2992540" y="2188706"/>
                  </a:lnTo>
                  <a:lnTo>
                    <a:pt x="2992540" y="2188721"/>
                  </a:lnTo>
                  <a:cubicBezTo>
                    <a:pt x="2993146" y="2196546"/>
                    <a:pt x="2993752" y="2203767"/>
                    <a:pt x="2994357" y="2211592"/>
                  </a:cubicBezTo>
                  <a:lnTo>
                    <a:pt x="2994357" y="2212178"/>
                  </a:lnTo>
                  <a:lnTo>
                    <a:pt x="2994357" y="2212194"/>
                  </a:lnTo>
                  <a:cubicBezTo>
                    <a:pt x="3002837" y="2212795"/>
                    <a:pt x="3009500" y="2212795"/>
                    <a:pt x="3014345" y="2212795"/>
                  </a:cubicBezTo>
                  <a:cubicBezTo>
                    <a:pt x="3019191" y="2213396"/>
                    <a:pt x="3022825" y="2213396"/>
                    <a:pt x="3024642" y="2213396"/>
                  </a:cubicBezTo>
                  <a:cubicBezTo>
                    <a:pt x="3027065" y="2213396"/>
                    <a:pt x="3028276" y="2213396"/>
                    <a:pt x="3028882" y="2213396"/>
                  </a:cubicBezTo>
                  <a:cubicBezTo>
                    <a:pt x="3029488" y="2213396"/>
                    <a:pt x="3029488" y="2213396"/>
                    <a:pt x="3029488" y="2213396"/>
                  </a:cubicBezTo>
                  <a:lnTo>
                    <a:pt x="3029488" y="2213381"/>
                  </a:lnTo>
                  <a:lnTo>
                    <a:pt x="3029488" y="2212795"/>
                  </a:lnTo>
                  <a:lnTo>
                    <a:pt x="3029488" y="2212780"/>
                  </a:lnTo>
                  <a:cubicBezTo>
                    <a:pt x="3028882" y="2204956"/>
                    <a:pt x="3028276" y="2197131"/>
                    <a:pt x="3027670" y="2189910"/>
                  </a:cubicBezTo>
                  <a:lnTo>
                    <a:pt x="3027065" y="2167048"/>
                  </a:lnTo>
                  <a:lnTo>
                    <a:pt x="3027670" y="2143586"/>
                  </a:lnTo>
                  <a:cubicBezTo>
                    <a:pt x="3028276" y="2135762"/>
                    <a:pt x="3028882" y="2128540"/>
                    <a:pt x="3030093" y="2120717"/>
                  </a:cubicBezTo>
                  <a:lnTo>
                    <a:pt x="3030092" y="2120712"/>
                  </a:lnTo>
                  <a:lnTo>
                    <a:pt x="3030093" y="2120701"/>
                  </a:lnTo>
                  <a:cubicBezTo>
                    <a:pt x="3029488" y="2118896"/>
                    <a:pt x="3029488" y="2118896"/>
                    <a:pt x="3029488" y="2118896"/>
                  </a:cubicBezTo>
                  <a:cubicBezTo>
                    <a:pt x="3021008" y="2118294"/>
                    <a:pt x="3014345" y="2118294"/>
                    <a:pt x="3009500" y="2117691"/>
                  </a:cubicBezTo>
                  <a:cubicBezTo>
                    <a:pt x="3004654" y="2117089"/>
                    <a:pt x="3001626" y="2117089"/>
                    <a:pt x="2999203" y="2117089"/>
                  </a:cubicBezTo>
                  <a:cubicBezTo>
                    <a:pt x="2997386" y="2117089"/>
                    <a:pt x="2996174" y="2116488"/>
                    <a:pt x="2995569" y="2116488"/>
                  </a:cubicBezTo>
                  <a:close/>
                  <a:moveTo>
                    <a:pt x="3038980" y="1955955"/>
                  </a:moveTo>
                  <a:cubicBezTo>
                    <a:pt x="3037175" y="1955955"/>
                    <a:pt x="3035973" y="1955955"/>
                    <a:pt x="3035371" y="1955955"/>
                  </a:cubicBezTo>
                  <a:cubicBezTo>
                    <a:pt x="3034770" y="1955955"/>
                    <a:pt x="3034770" y="1955955"/>
                    <a:pt x="3034770" y="1955955"/>
                  </a:cubicBezTo>
                  <a:cubicBezTo>
                    <a:pt x="3034168" y="1955955"/>
                    <a:pt x="3034168" y="1955955"/>
                    <a:pt x="3034168" y="1955955"/>
                  </a:cubicBezTo>
                  <a:cubicBezTo>
                    <a:pt x="3031161" y="1963774"/>
                    <a:pt x="3028755" y="1970991"/>
                    <a:pt x="3026349" y="1978810"/>
                  </a:cubicBezTo>
                  <a:cubicBezTo>
                    <a:pt x="3023944" y="1986027"/>
                    <a:pt x="3022139" y="1993244"/>
                    <a:pt x="3019734" y="2000462"/>
                  </a:cubicBezTo>
                  <a:cubicBezTo>
                    <a:pt x="3017929" y="2007678"/>
                    <a:pt x="3016125" y="2014895"/>
                    <a:pt x="3014321" y="2022114"/>
                  </a:cubicBezTo>
                  <a:cubicBezTo>
                    <a:pt x="3011915" y="2029331"/>
                    <a:pt x="3010712" y="2035947"/>
                    <a:pt x="3008908" y="2043164"/>
                  </a:cubicBezTo>
                  <a:cubicBezTo>
                    <a:pt x="3008306" y="2043164"/>
                    <a:pt x="3008306" y="2043164"/>
                    <a:pt x="3008306" y="2043164"/>
                  </a:cubicBezTo>
                  <a:lnTo>
                    <a:pt x="3008406" y="2043179"/>
                  </a:lnTo>
                  <a:lnTo>
                    <a:pt x="3008306" y="2043179"/>
                  </a:lnTo>
                  <a:cubicBezTo>
                    <a:pt x="3016726" y="2044382"/>
                    <a:pt x="3023342" y="2044982"/>
                    <a:pt x="3028154" y="2046186"/>
                  </a:cubicBezTo>
                  <a:cubicBezTo>
                    <a:pt x="3032965" y="2046787"/>
                    <a:pt x="3035973" y="2046787"/>
                    <a:pt x="3038378" y="2047388"/>
                  </a:cubicBezTo>
                  <a:cubicBezTo>
                    <a:pt x="3040183" y="2047388"/>
                    <a:pt x="3041386" y="2047388"/>
                    <a:pt x="3041987" y="2047989"/>
                  </a:cubicBezTo>
                  <a:cubicBezTo>
                    <a:pt x="3042588" y="2047989"/>
                    <a:pt x="3042588" y="2047989"/>
                    <a:pt x="3042588" y="2047989"/>
                  </a:cubicBezTo>
                  <a:lnTo>
                    <a:pt x="3042588" y="2047975"/>
                  </a:lnTo>
                  <a:lnTo>
                    <a:pt x="3042588" y="2047388"/>
                  </a:lnTo>
                  <a:cubicBezTo>
                    <a:pt x="3044393" y="2040172"/>
                    <a:pt x="3046197" y="2033556"/>
                    <a:pt x="3048001" y="2026339"/>
                  </a:cubicBezTo>
                  <a:cubicBezTo>
                    <a:pt x="3049806" y="2019722"/>
                    <a:pt x="3051610" y="2012506"/>
                    <a:pt x="3054016" y="2005287"/>
                  </a:cubicBezTo>
                  <a:cubicBezTo>
                    <a:pt x="3055820" y="1998070"/>
                    <a:pt x="3058226" y="1990854"/>
                    <a:pt x="3060632" y="1983635"/>
                  </a:cubicBezTo>
                  <a:cubicBezTo>
                    <a:pt x="3063037" y="1976419"/>
                    <a:pt x="3065443" y="1968599"/>
                    <a:pt x="3068450" y="1960782"/>
                  </a:cubicBezTo>
                  <a:cubicBezTo>
                    <a:pt x="3068450" y="1960782"/>
                    <a:pt x="3068450" y="1960782"/>
                    <a:pt x="3069653" y="1960782"/>
                  </a:cubicBezTo>
                  <a:lnTo>
                    <a:pt x="3069551" y="1960766"/>
                  </a:lnTo>
                  <a:lnTo>
                    <a:pt x="3069653" y="1960766"/>
                  </a:lnTo>
                  <a:cubicBezTo>
                    <a:pt x="3061233" y="1959564"/>
                    <a:pt x="3054617" y="1958360"/>
                    <a:pt x="3049806" y="1957758"/>
                  </a:cubicBezTo>
                  <a:cubicBezTo>
                    <a:pt x="3044393" y="1957158"/>
                    <a:pt x="3041386" y="1956557"/>
                    <a:pt x="3038980" y="1955955"/>
                  </a:cubicBezTo>
                  <a:close/>
                  <a:moveTo>
                    <a:pt x="3091870" y="1806603"/>
                  </a:moveTo>
                  <a:lnTo>
                    <a:pt x="3091888" y="1806620"/>
                  </a:lnTo>
                  <a:lnTo>
                    <a:pt x="3091870" y="1806618"/>
                  </a:lnTo>
                  <a:cubicBezTo>
                    <a:pt x="3091870" y="1807220"/>
                    <a:pt x="3092472" y="1807220"/>
                    <a:pt x="3092472" y="1807220"/>
                  </a:cubicBezTo>
                  <a:cubicBezTo>
                    <a:pt x="3093074" y="1807822"/>
                    <a:pt x="3093074" y="1807822"/>
                    <a:pt x="3093074" y="1807822"/>
                  </a:cubicBezTo>
                  <a:lnTo>
                    <a:pt x="3093669" y="1807822"/>
                  </a:lnTo>
                  <a:lnTo>
                    <a:pt x="3090666" y="1813826"/>
                  </a:lnTo>
                  <a:cubicBezTo>
                    <a:pt x="3090064" y="1815632"/>
                    <a:pt x="3088860" y="1817439"/>
                    <a:pt x="3088258" y="1819244"/>
                  </a:cubicBezTo>
                  <a:cubicBezTo>
                    <a:pt x="3087054" y="1821653"/>
                    <a:pt x="3086452" y="1823458"/>
                    <a:pt x="3085248" y="1825264"/>
                  </a:cubicBezTo>
                  <a:cubicBezTo>
                    <a:pt x="3084646" y="1827071"/>
                    <a:pt x="3083442" y="1828876"/>
                    <a:pt x="3082840" y="1831284"/>
                  </a:cubicBezTo>
                  <a:cubicBezTo>
                    <a:pt x="3080432" y="1835499"/>
                    <a:pt x="3078626" y="1839712"/>
                    <a:pt x="3076820" y="1844529"/>
                  </a:cubicBezTo>
                  <a:cubicBezTo>
                    <a:pt x="3074412" y="1849345"/>
                    <a:pt x="3072606" y="1853558"/>
                    <a:pt x="3070800" y="1858373"/>
                  </a:cubicBezTo>
                  <a:cubicBezTo>
                    <a:pt x="3068392" y="1862589"/>
                    <a:pt x="3066586" y="1867403"/>
                    <a:pt x="3064780" y="1872221"/>
                  </a:cubicBezTo>
                  <a:cubicBezTo>
                    <a:pt x="3062974" y="1876434"/>
                    <a:pt x="3060566" y="1881250"/>
                    <a:pt x="3058760" y="1886067"/>
                  </a:cubicBezTo>
                  <a:lnTo>
                    <a:pt x="3058760" y="1886081"/>
                  </a:lnTo>
                  <a:lnTo>
                    <a:pt x="3058760" y="1886668"/>
                  </a:lnTo>
                  <a:lnTo>
                    <a:pt x="3058760" y="1886683"/>
                  </a:lnTo>
                  <a:cubicBezTo>
                    <a:pt x="3066586" y="1887886"/>
                    <a:pt x="3072606" y="1888490"/>
                    <a:pt x="3077422" y="1889090"/>
                  </a:cubicBezTo>
                  <a:cubicBezTo>
                    <a:pt x="3081636" y="1889693"/>
                    <a:pt x="3084646" y="1890296"/>
                    <a:pt x="3087054" y="1890296"/>
                  </a:cubicBezTo>
                  <a:cubicBezTo>
                    <a:pt x="3088860" y="1890897"/>
                    <a:pt x="3090064" y="1890897"/>
                    <a:pt x="3090666" y="1890897"/>
                  </a:cubicBezTo>
                  <a:lnTo>
                    <a:pt x="3090666" y="1890883"/>
                  </a:lnTo>
                  <a:lnTo>
                    <a:pt x="3090666" y="1890296"/>
                  </a:lnTo>
                  <a:cubicBezTo>
                    <a:pt x="3093074" y="1886081"/>
                    <a:pt x="3094880" y="1881868"/>
                    <a:pt x="3096686" y="1877050"/>
                  </a:cubicBezTo>
                  <a:cubicBezTo>
                    <a:pt x="3098492" y="1872837"/>
                    <a:pt x="3100298" y="1868624"/>
                    <a:pt x="3102104" y="1863807"/>
                  </a:cubicBezTo>
                  <a:cubicBezTo>
                    <a:pt x="3103910" y="1859595"/>
                    <a:pt x="3105716" y="1855379"/>
                    <a:pt x="3107522" y="1851166"/>
                  </a:cubicBezTo>
                  <a:cubicBezTo>
                    <a:pt x="3109328" y="1846952"/>
                    <a:pt x="3111736" y="1842136"/>
                    <a:pt x="3113542" y="1837922"/>
                  </a:cubicBezTo>
                  <a:cubicBezTo>
                    <a:pt x="3114144" y="1836116"/>
                    <a:pt x="3115348" y="1833707"/>
                    <a:pt x="3116552" y="1831301"/>
                  </a:cubicBezTo>
                  <a:cubicBezTo>
                    <a:pt x="3117154" y="1829494"/>
                    <a:pt x="3118358" y="1827084"/>
                    <a:pt x="3118960" y="1825282"/>
                  </a:cubicBezTo>
                  <a:cubicBezTo>
                    <a:pt x="3120164" y="1822874"/>
                    <a:pt x="3120766" y="1820465"/>
                    <a:pt x="3121368" y="1818657"/>
                  </a:cubicBezTo>
                  <a:cubicBezTo>
                    <a:pt x="3122572" y="1816249"/>
                    <a:pt x="3123174" y="1814444"/>
                    <a:pt x="3124378" y="1812036"/>
                  </a:cubicBezTo>
                  <a:cubicBezTo>
                    <a:pt x="3124378" y="1812036"/>
                    <a:pt x="3124378" y="1812036"/>
                    <a:pt x="3124980" y="1811433"/>
                  </a:cubicBezTo>
                  <a:lnTo>
                    <a:pt x="3124968" y="1811431"/>
                  </a:lnTo>
                  <a:lnTo>
                    <a:pt x="3124980" y="1811419"/>
                  </a:lnTo>
                  <a:cubicBezTo>
                    <a:pt x="3116552" y="1810215"/>
                    <a:pt x="3110532" y="1809010"/>
                    <a:pt x="3105716" y="1808408"/>
                  </a:cubicBezTo>
                  <a:cubicBezTo>
                    <a:pt x="3100900" y="1807806"/>
                    <a:pt x="3097890" y="1807806"/>
                    <a:pt x="3096084" y="1807204"/>
                  </a:cubicBezTo>
                  <a:cubicBezTo>
                    <a:pt x="3093676" y="1807204"/>
                    <a:pt x="3092472" y="1806603"/>
                    <a:pt x="3091870" y="1806603"/>
                  </a:cubicBezTo>
                  <a:close/>
                  <a:moveTo>
                    <a:pt x="3143702" y="1669003"/>
                  </a:moveTo>
                  <a:cubicBezTo>
                    <a:pt x="3143101" y="1669003"/>
                    <a:pt x="3143101" y="1669003"/>
                    <a:pt x="3143101" y="1669003"/>
                  </a:cubicBezTo>
                  <a:cubicBezTo>
                    <a:pt x="3142501" y="1670206"/>
                    <a:pt x="3142501" y="1670206"/>
                    <a:pt x="3142501" y="1670206"/>
                  </a:cubicBezTo>
                  <a:cubicBezTo>
                    <a:pt x="3140698" y="1675619"/>
                    <a:pt x="3139497" y="1681030"/>
                    <a:pt x="3137694" y="1686443"/>
                  </a:cubicBezTo>
                  <a:cubicBezTo>
                    <a:pt x="3135892" y="1692456"/>
                    <a:pt x="3133489" y="1698470"/>
                    <a:pt x="3131687" y="1704484"/>
                  </a:cubicBezTo>
                  <a:cubicBezTo>
                    <a:pt x="3129284" y="1710498"/>
                    <a:pt x="3126880" y="1716511"/>
                    <a:pt x="3124477" y="1723126"/>
                  </a:cubicBezTo>
                  <a:cubicBezTo>
                    <a:pt x="3122074" y="1729740"/>
                    <a:pt x="3119671" y="1736356"/>
                    <a:pt x="3117268" y="1743571"/>
                  </a:cubicBezTo>
                  <a:cubicBezTo>
                    <a:pt x="3116667" y="1744173"/>
                    <a:pt x="3116667" y="1744173"/>
                    <a:pt x="3116667" y="1744173"/>
                  </a:cubicBezTo>
                  <a:lnTo>
                    <a:pt x="3116678" y="1744174"/>
                  </a:lnTo>
                  <a:lnTo>
                    <a:pt x="3116667" y="1744185"/>
                  </a:lnTo>
                  <a:cubicBezTo>
                    <a:pt x="3124477" y="1745387"/>
                    <a:pt x="3130485" y="1745988"/>
                    <a:pt x="3134691" y="1746590"/>
                  </a:cubicBezTo>
                  <a:cubicBezTo>
                    <a:pt x="3139497" y="1747192"/>
                    <a:pt x="3141900" y="1747794"/>
                    <a:pt x="3144303" y="1748395"/>
                  </a:cubicBezTo>
                  <a:cubicBezTo>
                    <a:pt x="3146105" y="1748395"/>
                    <a:pt x="3146706" y="1748395"/>
                    <a:pt x="3147307" y="1748395"/>
                  </a:cubicBezTo>
                  <a:cubicBezTo>
                    <a:pt x="3147908" y="1748995"/>
                    <a:pt x="3147908" y="1748995"/>
                    <a:pt x="3147908" y="1748995"/>
                  </a:cubicBezTo>
                  <a:lnTo>
                    <a:pt x="3147908" y="1748985"/>
                  </a:lnTo>
                  <a:lnTo>
                    <a:pt x="3147908" y="1747794"/>
                  </a:lnTo>
                  <a:cubicBezTo>
                    <a:pt x="3150912" y="1741178"/>
                    <a:pt x="3153315" y="1734564"/>
                    <a:pt x="3155718" y="1727949"/>
                  </a:cubicBezTo>
                  <a:cubicBezTo>
                    <a:pt x="3158121" y="1721334"/>
                    <a:pt x="3159923" y="1715320"/>
                    <a:pt x="3162326" y="1708706"/>
                  </a:cubicBezTo>
                  <a:cubicBezTo>
                    <a:pt x="3164129" y="1702692"/>
                    <a:pt x="3166532" y="1696678"/>
                    <a:pt x="3168334" y="1690665"/>
                  </a:cubicBezTo>
                  <a:cubicBezTo>
                    <a:pt x="3170136" y="1684651"/>
                    <a:pt x="3171939" y="1679240"/>
                    <a:pt x="3173140" y="1673226"/>
                  </a:cubicBezTo>
                  <a:lnTo>
                    <a:pt x="3173140" y="1673214"/>
                  </a:lnTo>
                  <a:lnTo>
                    <a:pt x="3173140" y="1672623"/>
                  </a:lnTo>
                  <a:lnTo>
                    <a:pt x="3173140" y="1672612"/>
                  </a:lnTo>
                  <a:cubicBezTo>
                    <a:pt x="3165931" y="1672010"/>
                    <a:pt x="3159923" y="1671410"/>
                    <a:pt x="3155718" y="1670808"/>
                  </a:cubicBezTo>
                  <a:cubicBezTo>
                    <a:pt x="3151512" y="1670206"/>
                    <a:pt x="3149109" y="1669605"/>
                    <a:pt x="3146706" y="1669605"/>
                  </a:cubicBezTo>
                  <a:cubicBezTo>
                    <a:pt x="3144904" y="1669605"/>
                    <a:pt x="3144303" y="1669605"/>
                    <a:pt x="3143702" y="1669003"/>
                  </a:cubicBezTo>
                  <a:close/>
                  <a:moveTo>
                    <a:pt x="3161668" y="1534845"/>
                  </a:moveTo>
                  <a:lnTo>
                    <a:pt x="3161668" y="1534856"/>
                  </a:lnTo>
                  <a:lnTo>
                    <a:pt x="3161668" y="1535446"/>
                  </a:lnTo>
                  <a:lnTo>
                    <a:pt x="3161668" y="1535456"/>
                  </a:lnTo>
                  <a:lnTo>
                    <a:pt x="3161668" y="1552858"/>
                  </a:lnTo>
                  <a:cubicBezTo>
                    <a:pt x="3161668" y="1558261"/>
                    <a:pt x="3161067" y="1564266"/>
                    <a:pt x="3161067" y="1570270"/>
                  </a:cubicBezTo>
                  <a:cubicBezTo>
                    <a:pt x="3160465" y="1576273"/>
                    <a:pt x="3159864" y="1582279"/>
                    <a:pt x="3159262" y="1588282"/>
                  </a:cubicBezTo>
                  <a:cubicBezTo>
                    <a:pt x="3158661" y="1594886"/>
                    <a:pt x="3157458" y="1600892"/>
                    <a:pt x="3156255" y="1607496"/>
                  </a:cubicBezTo>
                  <a:cubicBezTo>
                    <a:pt x="3155653" y="1608097"/>
                    <a:pt x="3155653" y="1608097"/>
                    <a:pt x="3155653" y="1608097"/>
                  </a:cubicBezTo>
                  <a:lnTo>
                    <a:pt x="3155662" y="1608098"/>
                  </a:lnTo>
                  <a:lnTo>
                    <a:pt x="3155653" y="1608107"/>
                  </a:lnTo>
                  <a:cubicBezTo>
                    <a:pt x="3163473" y="1608707"/>
                    <a:pt x="3169488" y="1609306"/>
                    <a:pt x="3173699" y="1609908"/>
                  </a:cubicBezTo>
                  <a:cubicBezTo>
                    <a:pt x="3178511" y="1609908"/>
                    <a:pt x="3181519" y="1610509"/>
                    <a:pt x="3183323" y="1610509"/>
                  </a:cubicBezTo>
                  <a:cubicBezTo>
                    <a:pt x="3185128" y="1610509"/>
                    <a:pt x="3186331" y="1611108"/>
                    <a:pt x="3186933" y="1611108"/>
                  </a:cubicBezTo>
                  <a:cubicBezTo>
                    <a:pt x="3186933" y="1611108"/>
                    <a:pt x="3186933" y="1611108"/>
                    <a:pt x="3187534" y="1610509"/>
                  </a:cubicBezTo>
                  <a:cubicBezTo>
                    <a:pt x="3188136" y="1603902"/>
                    <a:pt x="3189339" y="1597299"/>
                    <a:pt x="3189940" y="1591295"/>
                  </a:cubicBezTo>
                  <a:cubicBezTo>
                    <a:pt x="3190542" y="1585291"/>
                    <a:pt x="3191143" y="1578686"/>
                    <a:pt x="3191745" y="1572681"/>
                  </a:cubicBezTo>
                  <a:cubicBezTo>
                    <a:pt x="3191745" y="1566678"/>
                    <a:pt x="3192346" y="1560672"/>
                    <a:pt x="3192346" y="1554669"/>
                  </a:cubicBezTo>
                  <a:lnTo>
                    <a:pt x="3192346" y="1554658"/>
                  </a:lnTo>
                  <a:lnTo>
                    <a:pt x="3192346" y="1537258"/>
                  </a:lnTo>
                  <a:lnTo>
                    <a:pt x="3192346" y="1537248"/>
                  </a:lnTo>
                  <a:lnTo>
                    <a:pt x="3192346" y="1536657"/>
                  </a:lnTo>
                  <a:lnTo>
                    <a:pt x="3192346" y="1536646"/>
                  </a:lnTo>
                  <a:cubicBezTo>
                    <a:pt x="3184526" y="1536046"/>
                    <a:pt x="3179113" y="1536046"/>
                    <a:pt x="3174301" y="1536046"/>
                  </a:cubicBezTo>
                  <a:cubicBezTo>
                    <a:pt x="3170090" y="1535446"/>
                    <a:pt x="3167082" y="1535446"/>
                    <a:pt x="3165278" y="1535446"/>
                  </a:cubicBezTo>
                  <a:cubicBezTo>
                    <a:pt x="3163473" y="1534845"/>
                    <a:pt x="3162270" y="1534845"/>
                    <a:pt x="3161668" y="1534845"/>
                  </a:cubicBezTo>
                  <a:close/>
                  <a:moveTo>
                    <a:pt x="3156957" y="1406707"/>
                  </a:moveTo>
                  <a:cubicBezTo>
                    <a:pt x="3149751" y="1407309"/>
                    <a:pt x="3144347" y="1407309"/>
                    <a:pt x="3140143" y="1407912"/>
                  </a:cubicBezTo>
                  <a:cubicBezTo>
                    <a:pt x="3135940" y="1407912"/>
                    <a:pt x="3133538" y="1407912"/>
                    <a:pt x="3131736" y="1408514"/>
                  </a:cubicBezTo>
                  <a:cubicBezTo>
                    <a:pt x="3129935" y="1408514"/>
                    <a:pt x="3128734" y="1408514"/>
                    <a:pt x="3128734" y="1408514"/>
                  </a:cubicBezTo>
                  <a:cubicBezTo>
                    <a:pt x="3128133" y="1408514"/>
                    <a:pt x="3128133" y="1408514"/>
                    <a:pt x="3128133" y="1408514"/>
                  </a:cubicBezTo>
                  <a:lnTo>
                    <a:pt x="3128133" y="1408523"/>
                  </a:lnTo>
                  <a:lnTo>
                    <a:pt x="3128133" y="1409117"/>
                  </a:lnTo>
                  <a:lnTo>
                    <a:pt x="3128133" y="1409127"/>
                  </a:lnTo>
                  <a:cubicBezTo>
                    <a:pt x="3131136" y="1414552"/>
                    <a:pt x="3134138" y="1419977"/>
                    <a:pt x="3137141" y="1425401"/>
                  </a:cubicBezTo>
                  <a:cubicBezTo>
                    <a:pt x="3139543" y="1430826"/>
                    <a:pt x="3141945" y="1436250"/>
                    <a:pt x="3144347" y="1442278"/>
                  </a:cubicBezTo>
                  <a:cubicBezTo>
                    <a:pt x="3146749" y="1447702"/>
                    <a:pt x="3148550" y="1453126"/>
                    <a:pt x="3150352" y="1459153"/>
                  </a:cubicBezTo>
                  <a:cubicBezTo>
                    <a:pt x="3152153" y="1464577"/>
                    <a:pt x="3153955" y="1470605"/>
                    <a:pt x="3155156" y="1476634"/>
                  </a:cubicBezTo>
                  <a:lnTo>
                    <a:pt x="3155156" y="1477225"/>
                  </a:lnTo>
                  <a:lnTo>
                    <a:pt x="3155156" y="1477236"/>
                  </a:lnTo>
                  <a:cubicBezTo>
                    <a:pt x="3162361" y="1477236"/>
                    <a:pt x="3167766" y="1477236"/>
                    <a:pt x="3171969" y="1477236"/>
                  </a:cubicBezTo>
                  <a:cubicBezTo>
                    <a:pt x="3176173" y="1477236"/>
                    <a:pt x="3179175" y="1477236"/>
                    <a:pt x="3180977" y="1477236"/>
                  </a:cubicBezTo>
                  <a:cubicBezTo>
                    <a:pt x="3182778" y="1477236"/>
                    <a:pt x="3183979" y="1477236"/>
                    <a:pt x="3184580" y="1477236"/>
                  </a:cubicBezTo>
                  <a:cubicBezTo>
                    <a:pt x="3184580" y="1477236"/>
                    <a:pt x="3184580" y="1477236"/>
                    <a:pt x="3185180" y="1476634"/>
                  </a:cubicBezTo>
                  <a:lnTo>
                    <a:pt x="3185178" y="1476625"/>
                  </a:lnTo>
                  <a:lnTo>
                    <a:pt x="3185180" y="1476624"/>
                  </a:lnTo>
                  <a:cubicBezTo>
                    <a:pt x="3183379" y="1470596"/>
                    <a:pt x="3181577" y="1464569"/>
                    <a:pt x="3179776" y="1458542"/>
                  </a:cubicBezTo>
                  <a:cubicBezTo>
                    <a:pt x="3177974" y="1453117"/>
                    <a:pt x="3175572" y="1447090"/>
                    <a:pt x="3173170" y="1441061"/>
                  </a:cubicBezTo>
                  <a:cubicBezTo>
                    <a:pt x="3170768" y="1435637"/>
                    <a:pt x="3168366" y="1429609"/>
                    <a:pt x="3165964" y="1424185"/>
                  </a:cubicBezTo>
                  <a:cubicBezTo>
                    <a:pt x="3162962" y="1418761"/>
                    <a:pt x="3159959" y="1412733"/>
                    <a:pt x="3156957" y="1407309"/>
                  </a:cubicBezTo>
                  <a:lnTo>
                    <a:pt x="3156957" y="1406717"/>
                  </a:lnTo>
                  <a:close/>
                  <a:moveTo>
                    <a:pt x="3052761" y="1288311"/>
                  </a:moveTo>
                  <a:cubicBezTo>
                    <a:pt x="3046743" y="1289514"/>
                    <a:pt x="3041929" y="1290717"/>
                    <a:pt x="3038920" y="1291319"/>
                  </a:cubicBezTo>
                  <a:cubicBezTo>
                    <a:pt x="3035309" y="1291921"/>
                    <a:pt x="3032902" y="1292523"/>
                    <a:pt x="3031096" y="1292523"/>
                  </a:cubicBezTo>
                  <a:cubicBezTo>
                    <a:pt x="3029893" y="1293123"/>
                    <a:pt x="3029291" y="1293123"/>
                    <a:pt x="3028689" y="1293123"/>
                  </a:cubicBezTo>
                  <a:cubicBezTo>
                    <a:pt x="3028087" y="1293123"/>
                    <a:pt x="3028087" y="1293123"/>
                    <a:pt x="3028087" y="1293123"/>
                  </a:cubicBezTo>
                  <a:lnTo>
                    <a:pt x="3028087" y="1293132"/>
                  </a:lnTo>
                  <a:lnTo>
                    <a:pt x="3028087" y="1293725"/>
                  </a:lnTo>
                  <a:lnTo>
                    <a:pt x="3028087" y="1293733"/>
                  </a:lnTo>
                  <a:cubicBezTo>
                    <a:pt x="3034105" y="1299147"/>
                    <a:pt x="3040123" y="1303959"/>
                    <a:pt x="3045540" y="1308771"/>
                  </a:cubicBezTo>
                  <a:cubicBezTo>
                    <a:pt x="3051558" y="1313582"/>
                    <a:pt x="3056974" y="1318996"/>
                    <a:pt x="3061788" y="1323808"/>
                  </a:cubicBezTo>
                  <a:cubicBezTo>
                    <a:pt x="3067205" y="1329221"/>
                    <a:pt x="3072019" y="1334035"/>
                    <a:pt x="3076834" y="1339446"/>
                  </a:cubicBezTo>
                  <a:cubicBezTo>
                    <a:pt x="3081648" y="1344861"/>
                    <a:pt x="3086463" y="1349673"/>
                    <a:pt x="3090675" y="1355085"/>
                  </a:cubicBezTo>
                  <a:cubicBezTo>
                    <a:pt x="3090675" y="1355085"/>
                    <a:pt x="3090675" y="1355085"/>
                    <a:pt x="3091277" y="1355686"/>
                  </a:cubicBezTo>
                  <a:cubicBezTo>
                    <a:pt x="3098499" y="1354484"/>
                    <a:pt x="3103313" y="1353883"/>
                    <a:pt x="3106924" y="1353883"/>
                  </a:cubicBezTo>
                  <a:cubicBezTo>
                    <a:pt x="3111137" y="1353281"/>
                    <a:pt x="3113544" y="1353281"/>
                    <a:pt x="3115349" y="1352679"/>
                  </a:cubicBezTo>
                  <a:cubicBezTo>
                    <a:pt x="3117155" y="1352679"/>
                    <a:pt x="3117757" y="1352679"/>
                    <a:pt x="3118358" y="1352679"/>
                  </a:cubicBezTo>
                  <a:cubicBezTo>
                    <a:pt x="3118960" y="1352679"/>
                    <a:pt x="3118960" y="1352679"/>
                    <a:pt x="3118960" y="1352679"/>
                  </a:cubicBezTo>
                  <a:lnTo>
                    <a:pt x="3118952" y="1352672"/>
                  </a:lnTo>
                  <a:lnTo>
                    <a:pt x="3118960" y="1352672"/>
                  </a:lnTo>
                  <a:cubicBezTo>
                    <a:pt x="3118358" y="1352069"/>
                    <a:pt x="3118358" y="1352069"/>
                    <a:pt x="3118358" y="1352069"/>
                  </a:cubicBezTo>
                  <a:cubicBezTo>
                    <a:pt x="3114146" y="1346656"/>
                    <a:pt x="3109331" y="1341243"/>
                    <a:pt x="3104517" y="1335829"/>
                  </a:cubicBezTo>
                  <a:cubicBezTo>
                    <a:pt x="3099101" y="1330417"/>
                    <a:pt x="3094286" y="1325002"/>
                    <a:pt x="3088870" y="1319589"/>
                  </a:cubicBezTo>
                  <a:cubicBezTo>
                    <a:pt x="3083454" y="1314778"/>
                    <a:pt x="3077435" y="1309364"/>
                    <a:pt x="3072019" y="1303950"/>
                  </a:cubicBezTo>
                  <a:cubicBezTo>
                    <a:pt x="3066001" y="1299138"/>
                    <a:pt x="3059983" y="1293725"/>
                    <a:pt x="3053363" y="1288914"/>
                  </a:cubicBezTo>
                  <a:cubicBezTo>
                    <a:pt x="3052761" y="1288311"/>
                    <a:pt x="3052761" y="1288311"/>
                    <a:pt x="3052761" y="1288311"/>
                  </a:cubicBezTo>
                  <a:close/>
                  <a:moveTo>
                    <a:pt x="2893555" y="1187692"/>
                  </a:moveTo>
                  <a:cubicBezTo>
                    <a:pt x="2892954" y="1187692"/>
                    <a:pt x="2892954" y="1187692"/>
                    <a:pt x="2892954" y="1187692"/>
                  </a:cubicBezTo>
                  <a:cubicBezTo>
                    <a:pt x="2886941" y="1189498"/>
                    <a:pt x="2883334" y="1190702"/>
                    <a:pt x="2879726" y="1191906"/>
                  </a:cubicBezTo>
                  <a:cubicBezTo>
                    <a:pt x="2876720" y="1192509"/>
                    <a:pt x="2874916" y="1193712"/>
                    <a:pt x="2873714" y="1193712"/>
                  </a:cubicBezTo>
                  <a:cubicBezTo>
                    <a:pt x="2871910" y="1194314"/>
                    <a:pt x="2871309" y="1194314"/>
                    <a:pt x="2871309" y="1194916"/>
                  </a:cubicBezTo>
                  <a:lnTo>
                    <a:pt x="2871315" y="1194920"/>
                  </a:lnTo>
                  <a:lnTo>
                    <a:pt x="2871309" y="1194923"/>
                  </a:lnTo>
                  <a:cubicBezTo>
                    <a:pt x="2873112" y="1196128"/>
                    <a:pt x="2874916" y="1197331"/>
                    <a:pt x="2876720" y="1197933"/>
                  </a:cubicBezTo>
                  <a:cubicBezTo>
                    <a:pt x="2878524" y="1199137"/>
                    <a:pt x="2880929" y="1200341"/>
                    <a:pt x="2882732" y="1201546"/>
                  </a:cubicBezTo>
                  <a:cubicBezTo>
                    <a:pt x="2884536" y="1202148"/>
                    <a:pt x="2886340" y="1203351"/>
                    <a:pt x="2888745" y="1204555"/>
                  </a:cubicBezTo>
                  <a:cubicBezTo>
                    <a:pt x="2890549" y="1205759"/>
                    <a:pt x="2892353" y="1206361"/>
                    <a:pt x="2894758" y="1207566"/>
                  </a:cubicBezTo>
                  <a:cubicBezTo>
                    <a:pt x="2900770" y="1211177"/>
                    <a:pt x="2906783" y="1214188"/>
                    <a:pt x="2912796" y="1217800"/>
                  </a:cubicBezTo>
                  <a:cubicBezTo>
                    <a:pt x="2918808" y="1220809"/>
                    <a:pt x="2924220" y="1224421"/>
                    <a:pt x="2930232" y="1227431"/>
                  </a:cubicBezTo>
                  <a:cubicBezTo>
                    <a:pt x="2936245" y="1231043"/>
                    <a:pt x="2941656" y="1234655"/>
                    <a:pt x="2947067" y="1237665"/>
                  </a:cubicBezTo>
                  <a:cubicBezTo>
                    <a:pt x="2952479" y="1241278"/>
                    <a:pt x="2957890" y="1244287"/>
                    <a:pt x="2962700" y="1247900"/>
                  </a:cubicBezTo>
                  <a:cubicBezTo>
                    <a:pt x="2962700" y="1247900"/>
                    <a:pt x="2962700" y="1247900"/>
                    <a:pt x="2963302" y="1247900"/>
                  </a:cubicBezTo>
                  <a:cubicBezTo>
                    <a:pt x="2969314" y="1246696"/>
                    <a:pt x="2974124" y="1245491"/>
                    <a:pt x="2977732" y="1244890"/>
                  </a:cubicBezTo>
                  <a:cubicBezTo>
                    <a:pt x="2980738" y="1243685"/>
                    <a:pt x="2983143" y="1243083"/>
                    <a:pt x="2984947" y="1243083"/>
                  </a:cubicBezTo>
                  <a:cubicBezTo>
                    <a:pt x="2986149" y="1242482"/>
                    <a:pt x="2987352" y="1242482"/>
                    <a:pt x="2987352" y="1241879"/>
                  </a:cubicBezTo>
                  <a:cubicBezTo>
                    <a:pt x="2987953" y="1241879"/>
                    <a:pt x="2987953" y="1241879"/>
                    <a:pt x="2987953" y="1241879"/>
                  </a:cubicBezTo>
                  <a:lnTo>
                    <a:pt x="2987940" y="1241873"/>
                  </a:lnTo>
                  <a:lnTo>
                    <a:pt x="2987953" y="1241873"/>
                  </a:lnTo>
                  <a:cubicBezTo>
                    <a:pt x="2986751" y="1241271"/>
                    <a:pt x="2986751" y="1241271"/>
                    <a:pt x="2986751" y="1241271"/>
                  </a:cubicBezTo>
                  <a:cubicBezTo>
                    <a:pt x="2981339" y="1237658"/>
                    <a:pt x="2975928" y="1234649"/>
                    <a:pt x="2970517" y="1231036"/>
                  </a:cubicBezTo>
                  <a:cubicBezTo>
                    <a:pt x="2965105" y="1227424"/>
                    <a:pt x="2959694" y="1224415"/>
                    <a:pt x="2953681" y="1220802"/>
                  </a:cubicBezTo>
                  <a:cubicBezTo>
                    <a:pt x="2948270" y="1217190"/>
                    <a:pt x="2942257" y="1214181"/>
                    <a:pt x="2936245" y="1210568"/>
                  </a:cubicBezTo>
                  <a:cubicBezTo>
                    <a:pt x="2930232" y="1206957"/>
                    <a:pt x="2924220" y="1203946"/>
                    <a:pt x="2918207" y="1200334"/>
                  </a:cubicBezTo>
                  <a:cubicBezTo>
                    <a:pt x="2916403" y="1199732"/>
                    <a:pt x="2914599" y="1198528"/>
                    <a:pt x="2912194" y="1197324"/>
                  </a:cubicBezTo>
                  <a:cubicBezTo>
                    <a:pt x="2910391" y="1196724"/>
                    <a:pt x="2908587" y="1195519"/>
                    <a:pt x="2906783" y="1194314"/>
                  </a:cubicBezTo>
                  <a:cubicBezTo>
                    <a:pt x="2904378" y="1193110"/>
                    <a:pt x="2902574" y="1192509"/>
                    <a:pt x="2900169" y="1191305"/>
                  </a:cubicBezTo>
                  <a:cubicBezTo>
                    <a:pt x="2897764" y="1190101"/>
                    <a:pt x="2895359" y="1188896"/>
                    <a:pt x="2893555" y="1187692"/>
                  </a:cubicBezTo>
                  <a:close/>
                  <a:moveTo>
                    <a:pt x="2696830" y="1107139"/>
                  </a:moveTo>
                  <a:cubicBezTo>
                    <a:pt x="2695629" y="1107139"/>
                    <a:pt x="2695629" y="1107139"/>
                    <a:pt x="2695629" y="1107139"/>
                  </a:cubicBezTo>
                  <a:cubicBezTo>
                    <a:pt x="2692027" y="1109543"/>
                    <a:pt x="2689626" y="1111346"/>
                    <a:pt x="2687224" y="1111947"/>
                  </a:cubicBezTo>
                  <a:cubicBezTo>
                    <a:pt x="2685423" y="1113149"/>
                    <a:pt x="2683622" y="1114351"/>
                    <a:pt x="2683021" y="1114952"/>
                  </a:cubicBezTo>
                  <a:cubicBezTo>
                    <a:pt x="2681821" y="1115553"/>
                    <a:pt x="2681821" y="1115553"/>
                    <a:pt x="2681220" y="1115553"/>
                  </a:cubicBezTo>
                  <a:lnTo>
                    <a:pt x="2681226" y="1115558"/>
                  </a:lnTo>
                  <a:lnTo>
                    <a:pt x="2681220" y="1115560"/>
                  </a:lnTo>
                  <a:cubicBezTo>
                    <a:pt x="2681220" y="1115560"/>
                    <a:pt x="2681220" y="1115560"/>
                    <a:pt x="2681821" y="1116161"/>
                  </a:cubicBezTo>
                  <a:cubicBezTo>
                    <a:pt x="2690826" y="1119166"/>
                    <a:pt x="2700432" y="1122171"/>
                    <a:pt x="2709438" y="1125778"/>
                  </a:cubicBezTo>
                  <a:cubicBezTo>
                    <a:pt x="2718444" y="1128781"/>
                    <a:pt x="2727449" y="1131786"/>
                    <a:pt x="2736455" y="1135392"/>
                  </a:cubicBezTo>
                  <a:cubicBezTo>
                    <a:pt x="2745461" y="1138397"/>
                    <a:pt x="2754466" y="1142003"/>
                    <a:pt x="2762872" y="1145610"/>
                  </a:cubicBezTo>
                  <a:cubicBezTo>
                    <a:pt x="2771877" y="1149216"/>
                    <a:pt x="2780883" y="1152820"/>
                    <a:pt x="2789288" y="1156427"/>
                  </a:cubicBezTo>
                  <a:cubicBezTo>
                    <a:pt x="2789288" y="1156427"/>
                    <a:pt x="2789288" y="1156427"/>
                    <a:pt x="2790489" y="1157027"/>
                  </a:cubicBezTo>
                  <a:cubicBezTo>
                    <a:pt x="2794692" y="1155224"/>
                    <a:pt x="2798294" y="1154023"/>
                    <a:pt x="2800695" y="1152820"/>
                  </a:cubicBezTo>
                  <a:cubicBezTo>
                    <a:pt x="2803697" y="1151619"/>
                    <a:pt x="2804898" y="1151018"/>
                    <a:pt x="2806099" y="1150417"/>
                  </a:cubicBezTo>
                  <a:cubicBezTo>
                    <a:pt x="2807299" y="1149816"/>
                    <a:pt x="2807900" y="1149816"/>
                    <a:pt x="2808500" y="1149816"/>
                  </a:cubicBezTo>
                  <a:lnTo>
                    <a:pt x="2808490" y="1149810"/>
                  </a:lnTo>
                  <a:lnTo>
                    <a:pt x="2808500" y="1149807"/>
                  </a:lnTo>
                  <a:cubicBezTo>
                    <a:pt x="2807299" y="1149207"/>
                    <a:pt x="2807299" y="1149207"/>
                    <a:pt x="2807299" y="1149207"/>
                  </a:cubicBezTo>
                  <a:cubicBezTo>
                    <a:pt x="2798894" y="1145001"/>
                    <a:pt x="2789889" y="1141394"/>
                    <a:pt x="2780883" y="1137788"/>
                  </a:cubicBezTo>
                  <a:cubicBezTo>
                    <a:pt x="2771877" y="1134184"/>
                    <a:pt x="2762271" y="1130577"/>
                    <a:pt x="2753266" y="1126971"/>
                  </a:cubicBezTo>
                  <a:cubicBezTo>
                    <a:pt x="2743659" y="1123966"/>
                    <a:pt x="2734654" y="1120360"/>
                    <a:pt x="2725048" y="1117356"/>
                  </a:cubicBezTo>
                  <a:cubicBezTo>
                    <a:pt x="2716042" y="1113750"/>
                    <a:pt x="2706436" y="1110745"/>
                    <a:pt x="2696830" y="1107139"/>
                  </a:cubicBezTo>
                  <a:close/>
                  <a:moveTo>
                    <a:pt x="2465761" y="1050666"/>
                  </a:moveTo>
                  <a:cubicBezTo>
                    <a:pt x="2463354" y="1053069"/>
                    <a:pt x="2462150" y="1055471"/>
                    <a:pt x="2460946" y="1056672"/>
                  </a:cubicBezTo>
                  <a:cubicBezTo>
                    <a:pt x="2459743" y="1057873"/>
                    <a:pt x="2458539" y="1059076"/>
                    <a:pt x="2457937" y="1059676"/>
                  </a:cubicBezTo>
                  <a:cubicBezTo>
                    <a:pt x="2457937" y="1060277"/>
                    <a:pt x="2457335" y="1060277"/>
                    <a:pt x="2457335" y="1060878"/>
                  </a:cubicBezTo>
                  <a:lnTo>
                    <a:pt x="2457340" y="1060878"/>
                  </a:lnTo>
                  <a:lnTo>
                    <a:pt x="2457335" y="1060886"/>
                  </a:lnTo>
                  <a:cubicBezTo>
                    <a:pt x="2457335" y="1060886"/>
                    <a:pt x="2457335" y="1060886"/>
                    <a:pt x="2457937" y="1060886"/>
                  </a:cubicBezTo>
                  <a:cubicBezTo>
                    <a:pt x="2468169" y="1063289"/>
                    <a:pt x="2479003" y="1065090"/>
                    <a:pt x="2489836" y="1067494"/>
                  </a:cubicBezTo>
                  <a:cubicBezTo>
                    <a:pt x="2500068" y="1069295"/>
                    <a:pt x="2510902" y="1071697"/>
                    <a:pt x="2521134" y="1074099"/>
                  </a:cubicBezTo>
                  <a:cubicBezTo>
                    <a:pt x="2531366" y="1075901"/>
                    <a:pt x="2542200" y="1078305"/>
                    <a:pt x="2552431" y="1080706"/>
                  </a:cubicBezTo>
                  <a:cubicBezTo>
                    <a:pt x="2562663" y="1083109"/>
                    <a:pt x="2572895" y="1085513"/>
                    <a:pt x="2583127" y="1088516"/>
                  </a:cubicBezTo>
                  <a:cubicBezTo>
                    <a:pt x="2586738" y="1086112"/>
                    <a:pt x="2589146" y="1084310"/>
                    <a:pt x="2590951" y="1083109"/>
                  </a:cubicBezTo>
                  <a:cubicBezTo>
                    <a:pt x="2592757" y="1081909"/>
                    <a:pt x="2593961" y="1081307"/>
                    <a:pt x="2594563" y="1080706"/>
                  </a:cubicBezTo>
                  <a:cubicBezTo>
                    <a:pt x="2595766" y="1080106"/>
                    <a:pt x="2595766" y="1079505"/>
                    <a:pt x="2596368" y="1079505"/>
                  </a:cubicBezTo>
                  <a:lnTo>
                    <a:pt x="2596361" y="1079502"/>
                  </a:lnTo>
                  <a:lnTo>
                    <a:pt x="2596368" y="1079497"/>
                  </a:lnTo>
                  <a:cubicBezTo>
                    <a:pt x="2595164" y="1078897"/>
                    <a:pt x="2595164" y="1078897"/>
                    <a:pt x="2595164" y="1078897"/>
                  </a:cubicBezTo>
                  <a:cubicBezTo>
                    <a:pt x="2584933" y="1075892"/>
                    <a:pt x="2574701" y="1073490"/>
                    <a:pt x="2563867" y="1071087"/>
                  </a:cubicBezTo>
                  <a:cubicBezTo>
                    <a:pt x="2553635" y="1068685"/>
                    <a:pt x="2542801" y="1066282"/>
                    <a:pt x="2532570" y="1063880"/>
                  </a:cubicBezTo>
                  <a:cubicBezTo>
                    <a:pt x="2521736" y="1061477"/>
                    <a:pt x="2510902" y="1059676"/>
                    <a:pt x="2500068" y="1057274"/>
                  </a:cubicBezTo>
                  <a:cubicBezTo>
                    <a:pt x="2489235" y="1054870"/>
                    <a:pt x="2477799" y="1053069"/>
                    <a:pt x="2466965" y="1051266"/>
                  </a:cubicBezTo>
                  <a:cubicBezTo>
                    <a:pt x="2465761" y="1050666"/>
                    <a:pt x="2465761" y="1050666"/>
                    <a:pt x="2465761" y="1050666"/>
                  </a:cubicBezTo>
                  <a:close/>
                  <a:moveTo>
                    <a:pt x="2219117" y="1019419"/>
                  </a:moveTo>
                  <a:cubicBezTo>
                    <a:pt x="2217913" y="1019419"/>
                    <a:pt x="2217913" y="1019419"/>
                    <a:pt x="2217913" y="1019419"/>
                  </a:cubicBezTo>
                  <a:cubicBezTo>
                    <a:pt x="2216709" y="1021824"/>
                    <a:pt x="2215505" y="1024229"/>
                    <a:pt x="2214903" y="1025431"/>
                  </a:cubicBezTo>
                  <a:cubicBezTo>
                    <a:pt x="2214300" y="1026635"/>
                    <a:pt x="2213698" y="1027838"/>
                    <a:pt x="2213698" y="1028438"/>
                  </a:cubicBezTo>
                  <a:cubicBezTo>
                    <a:pt x="2213096" y="1029039"/>
                    <a:pt x="2213096" y="1029640"/>
                    <a:pt x="2213096" y="1029640"/>
                  </a:cubicBezTo>
                  <a:lnTo>
                    <a:pt x="2213100" y="1029645"/>
                  </a:lnTo>
                  <a:lnTo>
                    <a:pt x="2213096" y="1029652"/>
                  </a:lnTo>
                  <a:cubicBezTo>
                    <a:pt x="2213096" y="1029652"/>
                    <a:pt x="2213096" y="1029652"/>
                    <a:pt x="2213698" y="1030252"/>
                  </a:cubicBezTo>
                  <a:cubicBezTo>
                    <a:pt x="2213698" y="1030252"/>
                    <a:pt x="2214300" y="1030252"/>
                    <a:pt x="2214300" y="1030252"/>
                  </a:cubicBezTo>
                  <a:cubicBezTo>
                    <a:pt x="2214300" y="1030853"/>
                    <a:pt x="2214903" y="1030853"/>
                    <a:pt x="2214903" y="1030853"/>
                  </a:cubicBezTo>
                  <a:lnTo>
                    <a:pt x="2214903" y="1030843"/>
                  </a:lnTo>
                  <a:lnTo>
                    <a:pt x="2214903" y="1030252"/>
                  </a:lnTo>
                  <a:cubicBezTo>
                    <a:pt x="2226945" y="1031456"/>
                    <a:pt x="2238385" y="1032057"/>
                    <a:pt x="2249825" y="1033259"/>
                  </a:cubicBezTo>
                  <a:cubicBezTo>
                    <a:pt x="2261266" y="1034461"/>
                    <a:pt x="2272706" y="1035664"/>
                    <a:pt x="2283544" y="1036867"/>
                  </a:cubicBezTo>
                  <a:cubicBezTo>
                    <a:pt x="2294382" y="1038070"/>
                    <a:pt x="2305220" y="1039272"/>
                    <a:pt x="2316058" y="1040475"/>
                  </a:cubicBezTo>
                  <a:cubicBezTo>
                    <a:pt x="2326896" y="1041677"/>
                    <a:pt x="2337734" y="1042879"/>
                    <a:pt x="2347970" y="1044082"/>
                  </a:cubicBezTo>
                  <a:cubicBezTo>
                    <a:pt x="2347970" y="1044082"/>
                    <a:pt x="2347970" y="1044082"/>
                    <a:pt x="2349175" y="1044082"/>
                  </a:cubicBezTo>
                  <a:cubicBezTo>
                    <a:pt x="2350981" y="1041677"/>
                    <a:pt x="2352787" y="1039873"/>
                    <a:pt x="2353390" y="1038671"/>
                  </a:cubicBezTo>
                  <a:cubicBezTo>
                    <a:pt x="2354594" y="1036867"/>
                    <a:pt x="2355196" y="1036266"/>
                    <a:pt x="2355798" y="1035063"/>
                  </a:cubicBezTo>
                  <a:cubicBezTo>
                    <a:pt x="2356400" y="1034461"/>
                    <a:pt x="2356400" y="1034461"/>
                    <a:pt x="2357002" y="1034461"/>
                  </a:cubicBezTo>
                  <a:lnTo>
                    <a:pt x="2357002" y="1034451"/>
                  </a:lnTo>
                  <a:lnTo>
                    <a:pt x="2357002" y="1033860"/>
                  </a:lnTo>
                  <a:lnTo>
                    <a:pt x="2357002" y="1033849"/>
                  </a:lnTo>
                  <a:cubicBezTo>
                    <a:pt x="2355798" y="1033849"/>
                    <a:pt x="2355798" y="1033849"/>
                    <a:pt x="2355798" y="1033849"/>
                  </a:cubicBezTo>
                  <a:cubicBezTo>
                    <a:pt x="2344960" y="1032647"/>
                    <a:pt x="2334122" y="1031444"/>
                    <a:pt x="2323284" y="1030242"/>
                  </a:cubicBezTo>
                  <a:cubicBezTo>
                    <a:pt x="2311843" y="1028438"/>
                    <a:pt x="2301005" y="1027236"/>
                    <a:pt x="2289565" y="1026033"/>
                  </a:cubicBezTo>
                  <a:cubicBezTo>
                    <a:pt x="2278125" y="1024830"/>
                    <a:pt x="2266685" y="1024229"/>
                    <a:pt x="2255244" y="1023026"/>
                  </a:cubicBezTo>
                  <a:cubicBezTo>
                    <a:pt x="2243202" y="1021824"/>
                    <a:pt x="2231160" y="1020621"/>
                    <a:pt x="2219117" y="1019419"/>
                  </a:cubicBezTo>
                  <a:close/>
                  <a:moveTo>
                    <a:pt x="1964669" y="1003652"/>
                  </a:moveTo>
                  <a:cubicBezTo>
                    <a:pt x="1964067" y="1003652"/>
                    <a:pt x="1964067" y="1003652"/>
                    <a:pt x="1964067" y="1003652"/>
                  </a:cubicBezTo>
                  <a:cubicBezTo>
                    <a:pt x="1964067" y="1006663"/>
                    <a:pt x="1963466" y="1008468"/>
                    <a:pt x="1962865" y="1009672"/>
                  </a:cubicBezTo>
                  <a:cubicBezTo>
                    <a:pt x="1962865" y="1011479"/>
                    <a:pt x="1962263" y="1012682"/>
                    <a:pt x="1962263" y="1013285"/>
                  </a:cubicBezTo>
                  <a:lnTo>
                    <a:pt x="1962263" y="1013295"/>
                  </a:lnTo>
                  <a:lnTo>
                    <a:pt x="1962263" y="1014488"/>
                  </a:lnTo>
                  <a:lnTo>
                    <a:pt x="1962263" y="1014499"/>
                  </a:lnTo>
                  <a:cubicBezTo>
                    <a:pt x="1962263" y="1014499"/>
                    <a:pt x="1962263" y="1014499"/>
                    <a:pt x="1962865" y="1014499"/>
                  </a:cubicBezTo>
                  <a:cubicBezTo>
                    <a:pt x="1974892" y="1015101"/>
                    <a:pt x="1987522" y="1015703"/>
                    <a:pt x="1998948" y="1016305"/>
                  </a:cubicBezTo>
                  <a:cubicBezTo>
                    <a:pt x="2010976" y="1016908"/>
                    <a:pt x="2022402" y="1017508"/>
                    <a:pt x="2033828" y="1018111"/>
                  </a:cubicBezTo>
                  <a:cubicBezTo>
                    <a:pt x="2045255" y="1018713"/>
                    <a:pt x="2056080" y="1019316"/>
                    <a:pt x="2066905" y="1019918"/>
                  </a:cubicBezTo>
                  <a:cubicBezTo>
                    <a:pt x="2077730" y="1020519"/>
                    <a:pt x="2088555" y="1021121"/>
                    <a:pt x="2099380" y="1021723"/>
                  </a:cubicBezTo>
                  <a:cubicBezTo>
                    <a:pt x="2099380" y="1021723"/>
                    <a:pt x="2099380" y="1021723"/>
                    <a:pt x="2099981" y="1021723"/>
                  </a:cubicBezTo>
                  <a:cubicBezTo>
                    <a:pt x="2101184" y="1019316"/>
                    <a:pt x="2101785" y="1016908"/>
                    <a:pt x="2101785" y="1015703"/>
                  </a:cubicBezTo>
                  <a:cubicBezTo>
                    <a:pt x="2102386" y="1014499"/>
                    <a:pt x="2102988" y="1013295"/>
                    <a:pt x="2102988" y="1012693"/>
                  </a:cubicBezTo>
                  <a:lnTo>
                    <a:pt x="2102988" y="1012682"/>
                  </a:lnTo>
                  <a:lnTo>
                    <a:pt x="2102988" y="1011490"/>
                  </a:lnTo>
                  <a:cubicBezTo>
                    <a:pt x="2103589" y="1011490"/>
                    <a:pt x="2103589" y="1011490"/>
                    <a:pt x="2103589" y="1011490"/>
                  </a:cubicBezTo>
                  <a:lnTo>
                    <a:pt x="2103579" y="1011479"/>
                  </a:lnTo>
                  <a:lnTo>
                    <a:pt x="2103589" y="1011479"/>
                  </a:lnTo>
                  <a:cubicBezTo>
                    <a:pt x="2102988" y="1010876"/>
                    <a:pt x="2102988" y="1010876"/>
                    <a:pt x="2102988" y="1010876"/>
                  </a:cubicBezTo>
                  <a:cubicBezTo>
                    <a:pt x="2092163" y="1010274"/>
                    <a:pt x="2081338" y="1009672"/>
                    <a:pt x="2069912" y="1009070"/>
                  </a:cubicBezTo>
                  <a:cubicBezTo>
                    <a:pt x="2059087" y="1008468"/>
                    <a:pt x="2048262" y="1007867"/>
                    <a:pt x="2036835" y="1007264"/>
                  </a:cubicBezTo>
                  <a:cubicBezTo>
                    <a:pt x="2025409" y="1006663"/>
                    <a:pt x="2013381" y="1006061"/>
                    <a:pt x="2001955" y="1005458"/>
                  </a:cubicBezTo>
                  <a:cubicBezTo>
                    <a:pt x="1989927" y="1004856"/>
                    <a:pt x="1977298" y="1004254"/>
                    <a:pt x="1964669" y="1003652"/>
                  </a:cubicBezTo>
                  <a:close/>
                  <a:moveTo>
                    <a:pt x="1712143" y="995912"/>
                  </a:moveTo>
                  <a:cubicBezTo>
                    <a:pt x="1711541" y="995912"/>
                    <a:pt x="1711541" y="995912"/>
                    <a:pt x="1711541" y="995912"/>
                  </a:cubicBezTo>
                  <a:cubicBezTo>
                    <a:pt x="1710940" y="998890"/>
                    <a:pt x="1710339" y="1000675"/>
                    <a:pt x="1709738" y="1002462"/>
                  </a:cubicBezTo>
                  <a:cubicBezTo>
                    <a:pt x="1709738" y="1003652"/>
                    <a:pt x="1709136" y="1004844"/>
                    <a:pt x="1709136" y="1005439"/>
                  </a:cubicBezTo>
                  <a:lnTo>
                    <a:pt x="1709136" y="1005450"/>
                  </a:lnTo>
                  <a:lnTo>
                    <a:pt x="1709136" y="1006629"/>
                  </a:lnTo>
                  <a:lnTo>
                    <a:pt x="1709136" y="1006640"/>
                  </a:lnTo>
                  <a:lnTo>
                    <a:pt x="1709136" y="1007225"/>
                  </a:lnTo>
                  <a:lnTo>
                    <a:pt x="1709136" y="1007236"/>
                  </a:lnTo>
                  <a:cubicBezTo>
                    <a:pt x="1715750" y="1007831"/>
                    <a:pt x="1720560" y="1007831"/>
                    <a:pt x="1724168" y="1007831"/>
                  </a:cubicBezTo>
                  <a:cubicBezTo>
                    <a:pt x="1727776" y="1007831"/>
                    <a:pt x="1730181" y="1007831"/>
                    <a:pt x="1731383" y="1007831"/>
                  </a:cubicBezTo>
                  <a:cubicBezTo>
                    <a:pt x="1733187" y="1007831"/>
                    <a:pt x="1733788" y="1007831"/>
                    <a:pt x="1734390" y="1007831"/>
                  </a:cubicBezTo>
                  <a:cubicBezTo>
                    <a:pt x="1734991" y="1007831"/>
                    <a:pt x="1734991" y="1007831"/>
                    <a:pt x="1734991" y="1007831"/>
                  </a:cubicBezTo>
                  <a:cubicBezTo>
                    <a:pt x="1744010" y="1008427"/>
                    <a:pt x="1753029" y="1008427"/>
                    <a:pt x="1762649" y="1009022"/>
                  </a:cubicBezTo>
                  <a:cubicBezTo>
                    <a:pt x="1771668" y="1009022"/>
                    <a:pt x="1781289" y="1009619"/>
                    <a:pt x="1790308" y="1009619"/>
                  </a:cubicBezTo>
                  <a:cubicBezTo>
                    <a:pt x="1799928" y="1010213"/>
                    <a:pt x="1809549" y="1010213"/>
                    <a:pt x="1819169" y="1010808"/>
                  </a:cubicBezTo>
                  <a:cubicBezTo>
                    <a:pt x="1828188" y="1010808"/>
                    <a:pt x="1837808" y="1011403"/>
                    <a:pt x="1847429" y="1011403"/>
                  </a:cubicBezTo>
                  <a:cubicBezTo>
                    <a:pt x="1847429" y="1011403"/>
                    <a:pt x="1847429" y="1011403"/>
                    <a:pt x="1848030" y="1011403"/>
                  </a:cubicBezTo>
                  <a:cubicBezTo>
                    <a:pt x="1848631" y="1009022"/>
                    <a:pt x="1849232" y="1007236"/>
                    <a:pt x="1849834" y="1005450"/>
                  </a:cubicBezTo>
                  <a:cubicBezTo>
                    <a:pt x="1850435" y="1004260"/>
                    <a:pt x="1850435" y="1003068"/>
                    <a:pt x="1850435" y="1002472"/>
                  </a:cubicBezTo>
                  <a:cubicBezTo>
                    <a:pt x="1851036" y="1001878"/>
                    <a:pt x="1851036" y="1001283"/>
                    <a:pt x="1851036" y="1001283"/>
                  </a:cubicBezTo>
                  <a:lnTo>
                    <a:pt x="1851030" y="1001283"/>
                  </a:lnTo>
                  <a:lnTo>
                    <a:pt x="1851036" y="1001270"/>
                  </a:lnTo>
                  <a:cubicBezTo>
                    <a:pt x="1849834" y="1001270"/>
                    <a:pt x="1849834" y="1001270"/>
                    <a:pt x="1849834" y="1001270"/>
                  </a:cubicBezTo>
                  <a:cubicBezTo>
                    <a:pt x="1839612" y="1000675"/>
                    <a:pt x="1829390" y="1000675"/>
                    <a:pt x="1819169" y="1000080"/>
                  </a:cubicBezTo>
                  <a:cubicBezTo>
                    <a:pt x="1808947" y="1000080"/>
                    <a:pt x="1799327" y="999484"/>
                    <a:pt x="1789105" y="999484"/>
                  </a:cubicBezTo>
                  <a:cubicBezTo>
                    <a:pt x="1778884" y="998890"/>
                    <a:pt x="1768662" y="998294"/>
                    <a:pt x="1759042" y="998294"/>
                  </a:cubicBezTo>
                  <a:cubicBezTo>
                    <a:pt x="1748820" y="997698"/>
                    <a:pt x="1738599" y="997698"/>
                    <a:pt x="1728978" y="997103"/>
                  </a:cubicBezTo>
                  <a:cubicBezTo>
                    <a:pt x="1724769" y="997103"/>
                    <a:pt x="1722364" y="997103"/>
                    <a:pt x="1719959" y="997103"/>
                  </a:cubicBezTo>
                  <a:cubicBezTo>
                    <a:pt x="1717554" y="997103"/>
                    <a:pt x="1716352" y="997103"/>
                    <a:pt x="1715149" y="997103"/>
                  </a:cubicBezTo>
                  <a:cubicBezTo>
                    <a:pt x="1714548" y="997103"/>
                    <a:pt x="1713946" y="997103"/>
                    <a:pt x="1713946" y="997103"/>
                  </a:cubicBezTo>
                  <a:cubicBezTo>
                    <a:pt x="1713345" y="997103"/>
                    <a:pt x="1713345" y="997103"/>
                    <a:pt x="1713345" y="997103"/>
                  </a:cubicBezTo>
                  <a:cubicBezTo>
                    <a:pt x="1712744" y="996507"/>
                    <a:pt x="1712744" y="996507"/>
                    <a:pt x="1712143" y="996507"/>
                  </a:cubicBezTo>
                  <a:lnTo>
                    <a:pt x="1712143" y="995923"/>
                  </a:lnTo>
                  <a:close/>
                  <a:moveTo>
                    <a:pt x="1462022" y="988750"/>
                  </a:moveTo>
                  <a:cubicBezTo>
                    <a:pt x="1460820" y="988750"/>
                    <a:pt x="1460820" y="988750"/>
                    <a:pt x="1460820" y="988750"/>
                  </a:cubicBezTo>
                  <a:cubicBezTo>
                    <a:pt x="1459617" y="991131"/>
                    <a:pt x="1459016" y="993513"/>
                    <a:pt x="1457814" y="994703"/>
                  </a:cubicBezTo>
                  <a:cubicBezTo>
                    <a:pt x="1457213" y="995895"/>
                    <a:pt x="1456612" y="997085"/>
                    <a:pt x="1456612" y="997680"/>
                  </a:cubicBezTo>
                  <a:cubicBezTo>
                    <a:pt x="1456011" y="998277"/>
                    <a:pt x="1456011" y="998872"/>
                    <a:pt x="1456011" y="998872"/>
                  </a:cubicBezTo>
                  <a:lnTo>
                    <a:pt x="1456015" y="998872"/>
                  </a:lnTo>
                  <a:lnTo>
                    <a:pt x="1456011" y="998880"/>
                  </a:lnTo>
                  <a:cubicBezTo>
                    <a:pt x="1456011" y="998880"/>
                    <a:pt x="1456011" y="998880"/>
                    <a:pt x="1458415" y="999475"/>
                  </a:cubicBezTo>
                  <a:cubicBezTo>
                    <a:pt x="1468633" y="999475"/>
                    <a:pt x="1478851" y="1000070"/>
                    <a:pt x="1489669" y="1000667"/>
                  </a:cubicBezTo>
                  <a:cubicBezTo>
                    <a:pt x="1499887" y="1001261"/>
                    <a:pt x="1511306" y="1001261"/>
                    <a:pt x="1522726" y="1001857"/>
                  </a:cubicBezTo>
                  <a:cubicBezTo>
                    <a:pt x="1534146" y="1002453"/>
                    <a:pt x="1545565" y="1002453"/>
                    <a:pt x="1557586" y="1003048"/>
                  </a:cubicBezTo>
                  <a:cubicBezTo>
                    <a:pt x="1569607" y="1003644"/>
                    <a:pt x="1582228" y="1003644"/>
                    <a:pt x="1595451" y="1004239"/>
                  </a:cubicBezTo>
                  <a:cubicBezTo>
                    <a:pt x="1595451" y="1004239"/>
                    <a:pt x="1595451" y="1004239"/>
                    <a:pt x="1596653" y="1004239"/>
                  </a:cubicBezTo>
                  <a:cubicBezTo>
                    <a:pt x="1597254" y="1001857"/>
                    <a:pt x="1597254" y="1000070"/>
                    <a:pt x="1597855" y="998285"/>
                  </a:cubicBezTo>
                  <a:cubicBezTo>
                    <a:pt x="1597855" y="997094"/>
                    <a:pt x="1598456" y="995903"/>
                    <a:pt x="1598456" y="995307"/>
                  </a:cubicBezTo>
                  <a:lnTo>
                    <a:pt x="1598456" y="995300"/>
                  </a:lnTo>
                  <a:lnTo>
                    <a:pt x="1598456" y="994117"/>
                  </a:lnTo>
                  <a:cubicBezTo>
                    <a:pt x="1599057" y="994117"/>
                    <a:pt x="1599057" y="994117"/>
                    <a:pt x="1599057" y="994117"/>
                  </a:cubicBezTo>
                  <a:lnTo>
                    <a:pt x="1599040" y="994108"/>
                  </a:lnTo>
                  <a:lnTo>
                    <a:pt x="1599057" y="994108"/>
                  </a:lnTo>
                  <a:cubicBezTo>
                    <a:pt x="1597855" y="993513"/>
                    <a:pt x="1597855" y="993513"/>
                    <a:pt x="1597855" y="993513"/>
                  </a:cubicBezTo>
                  <a:cubicBezTo>
                    <a:pt x="1584632" y="993513"/>
                    <a:pt x="1572011" y="992918"/>
                    <a:pt x="1559990" y="992918"/>
                  </a:cubicBezTo>
                  <a:cubicBezTo>
                    <a:pt x="1547969" y="992323"/>
                    <a:pt x="1536550" y="991727"/>
                    <a:pt x="1525130" y="991727"/>
                  </a:cubicBezTo>
                  <a:cubicBezTo>
                    <a:pt x="1514312" y="991131"/>
                    <a:pt x="1503493" y="990536"/>
                    <a:pt x="1493275" y="989940"/>
                  </a:cubicBezTo>
                  <a:cubicBezTo>
                    <a:pt x="1482457" y="989940"/>
                    <a:pt x="1472239" y="989345"/>
                    <a:pt x="1462022" y="988750"/>
                  </a:cubicBezTo>
                  <a:close/>
                  <a:moveTo>
                    <a:pt x="1221941" y="971838"/>
                  </a:moveTo>
                  <a:cubicBezTo>
                    <a:pt x="1220738" y="971838"/>
                    <a:pt x="1220738" y="971838"/>
                    <a:pt x="1220738" y="971838"/>
                  </a:cubicBezTo>
                  <a:cubicBezTo>
                    <a:pt x="1218933" y="974258"/>
                    <a:pt x="1217129" y="976074"/>
                    <a:pt x="1215926" y="977284"/>
                  </a:cubicBezTo>
                  <a:cubicBezTo>
                    <a:pt x="1214723" y="978495"/>
                    <a:pt x="1214121" y="979706"/>
                    <a:pt x="1213520" y="980310"/>
                  </a:cubicBezTo>
                  <a:cubicBezTo>
                    <a:pt x="1212918" y="980915"/>
                    <a:pt x="1212918" y="980915"/>
                    <a:pt x="1212918" y="981521"/>
                  </a:cubicBezTo>
                  <a:lnTo>
                    <a:pt x="1212922" y="981521"/>
                  </a:lnTo>
                  <a:lnTo>
                    <a:pt x="1212918" y="981528"/>
                  </a:lnTo>
                  <a:cubicBezTo>
                    <a:pt x="1212918" y="981528"/>
                    <a:pt x="1212918" y="981528"/>
                    <a:pt x="1213520" y="981528"/>
                  </a:cubicBezTo>
                  <a:cubicBezTo>
                    <a:pt x="1223745" y="982739"/>
                    <a:pt x="1234573" y="983950"/>
                    <a:pt x="1245400" y="985160"/>
                  </a:cubicBezTo>
                  <a:cubicBezTo>
                    <a:pt x="1255625" y="986370"/>
                    <a:pt x="1266453" y="986976"/>
                    <a:pt x="1277881" y="988185"/>
                  </a:cubicBezTo>
                  <a:cubicBezTo>
                    <a:pt x="1288708" y="988791"/>
                    <a:pt x="1300137" y="990001"/>
                    <a:pt x="1311566" y="991212"/>
                  </a:cubicBezTo>
                  <a:cubicBezTo>
                    <a:pt x="1322994" y="991816"/>
                    <a:pt x="1334423" y="992422"/>
                    <a:pt x="1346453" y="993632"/>
                  </a:cubicBezTo>
                  <a:cubicBezTo>
                    <a:pt x="1346453" y="993632"/>
                    <a:pt x="1346453" y="993632"/>
                    <a:pt x="1347656" y="993632"/>
                  </a:cubicBezTo>
                  <a:cubicBezTo>
                    <a:pt x="1349461" y="991212"/>
                    <a:pt x="1350664" y="988791"/>
                    <a:pt x="1351265" y="987580"/>
                  </a:cubicBezTo>
                  <a:cubicBezTo>
                    <a:pt x="1351867" y="985764"/>
                    <a:pt x="1352468" y="985160"/>
                    <a:pt x="1353070" y="984554"/>
                  </a:cubicBezTo>
                  <a:cubicBezTo>
                    <a:pt x="1353671" y="983344"/>
                    <a:pt x="1353671" y="983344"/>
                    <a:pt x="1353671" y="983344"/>
                  </a:cubicBezTo>
                  <a:lnTo>
                    <a:pt x="1353671" y="983336"/>
                  </a:lnTo>
                  <a:lnTo>
                    <a:pt x="1353671" y="982739"/>
                  </a:lnTo>
                  <a:lnTo>
                    <a:pt x="1353671" y="982731"/>
                  </a:lnTo>
                  <a:cubicBezTo>
                    <a:pt x="1352468" y="982731"/>
                    <a:pt x="1352468" y="982731"/>
                    <a:pt x="1352468" y="982731"/>
                  </a:cubicBezTo>
                  <a:cubicBezTo>
                    <a:pt x="1341040" y="982126"/>
                    <a:pt x="1329611" y="980915"/>
                    <a:pt x="1318182" y="980310"/>
                  </a:cubicBezTo>
                  <a:cubicBezTo>
                    <a:pt x="1307355" y="979706"/>
                    <a:pt x="1295926" y="978495"/>
                    <a:pt x="1285099" y="977891"/>
                  </a:cubicBezTo>
                  <a:cubicBezTo>
                    <a:pt x="1274272" y="976680"/>
                    <a:pt x="1263445" y="976074"/>
                    <a:pt x="1253219" y="974864"/>
                  </a:cubicBezTo>
                  <a:cubicBezTo>
                    <a:pt x="1242392" y="973654"/>
                    <a:pt x="1232167" y="973048"/>
                    <a:pt x="1221941" y="971838"/>
                  </a:cubicBezTo>
                  <a:close/>
                  <a:moveTo>
                    <a:pt x="1002330" y="936292"/>
                  </a:moveTo>
                  <a:cubicBezTo>
                    <a:pt x="998719" y="938695"/>
                    <a:pt x="996311" y="940498"/>
                    <a:pt x="993904" y="941700"/>
                  </a:cubicBezTo>
                  <a:cubicBezTo>
                    <a:pt x="992098" y="942902"/>
                    <a:pt x="990895" y="943503"/>
                    <a:pt x="989691" y="944104"/>
                  </a:cubicBezTo>
                  <a:cubicBezTo>
                    <a:pt x="989089" y="944704"/>
                    <a:pt x="988487" y="945305"/>
                    <a:pt x="988487" y="945305"/>
                  </a:cubicBezTo>
                  <a:cubicBezTo>
                    <a:pt x="987885" y="945305"/>
                    <a:pt x="987885" y="945305"/>
                    <a:pt x="987885" y="945305"/>
                  </a:cubicBezTo>
                  <a:lnTo>
                    <a:pt x="987885" y="945315"/>
                  </a:lnTo>
                  <a:lnTo>
                    <a:pt x="987885" y="945906"/>
                  </a:lnTo>
                  <a:lnTo>
                    <a:pt x="987885" y="945915"/>
                  </a:lnTo>
                  <a:cubicBezTo>
                    <a:pt x="987885" y="945915"/>
                    <a:pt x="987885" y="945915"/>
                    <a:pt x="989089" y="945915"/>
                  </a:cubicBezTo>
                  <a:cubicBezTo>
                    <a:pt x="998117" y="948318"/>
                    <a:pt x="1007145" y="950121"/>
                    <a:pt x="1016775" y="951924"/>
                  </a:cubicBezTo>
                  <a:cubicBezTo>
                    <a:pt x="1026405" y="953727"/>
                    <a:pt x="1036035" y="955530"/>
                    <a:pt x="1046267" y="957332"/>
                  </a:cubicBezTo>
                  <a:cubicBezTo>
                    <a:pt x="1055896" y="959134"/>
                    <a:pt x="1066128" y="960937"/>
                    <a:pt x="1076360" y="962740"/>
                  </a:cubicBezTo>
                  <a:cubicBezTo>
                    <a:pt x="1086592" y="964544"/>
                    <a:pt x="1097425" y="965744"/>
                    <a:pt x="1107657" y="967547"/>
                  </a:cubicBezTo>
                  <a:cubicBezTo>
                    <a:pt x="1107657" y="967547"/>
                    <a:pt x="1107657" y="967547"/>
                    <a:pt x="1108861" y="967547"/>
                  </a:cubicBezTo>
                  <a:cubicBezTo>
                    <a:pt x="1111870" y="965143"/>
                    <a:pt x="1114278" y="963341"/>
                    <a:pt x="1115481" y="962140"/>
                  </a:cubicBezTo>
                  <a:cubicBezTo>
                    <a:pt x="1117287" y="960336"/>
                    <a:pt x="1118491" y="959736"/>
                    <a:pt x="1119093" y="959134"/>
                  </a:cubicBezTo>
                  <a:cubicBezTo>
                    <a:pt x="1119695" y="958534"/>
                    <a:pt x="1120296" y="957933"/>
                    <a:pt x="1120296" y="957933"/>
                  </a:cubicBezTo>
                  <a:lnTo>
                    <a:pt x="1120288" y="957933"/>
                  </a:lnTo>
                  <a:lnTo>
                    <a:pt x="1120296" y="957924"/>
                  </a:lnTo>
                  <a:lnTo>
                    <a:pt x="1119695" y="957924"/>
                  </a:lnTo>
                  <a:cubicBezTo>
                    <a:pt x="1109463" y="956122"/>
                    <a:pt x="1099231" y="954921"/>
                    <a:pt x="1088999" y="953118"/>
                  </a:cubicBezTo>
                  <a:cubicBezTo>
                    <a:pt x="1078767" y="951314"/>
                    <a:pt x="1069138" y="949513"/>
                    <a:pt x="1059508" y="947709"/>
                  </a:cubicBezTo>
                  <a:cubicBezTo>
                    <a:pt x="1049276" y="945906"/>
                    <a:pt x="1040248" y="944104"/>
                    <a:pt x="1030618" y="942301"/>
                  </a:cubicBezTo>
                  <a:cubicBezTo>
                    <a:pt x="1020988" y="940498"/>
                    <a:pt x="1011960" y="938695"/>
                    <a:pt x="1002932" y="936893"/>
                  </a:cubicBezTo>
                  <a:cubicBezTo>
                    <a:pt x="1002330" y="936292"/>
                    <a:pt x="1002330" y="936292"/>
                    <a:pt x="1002330" y="936292"/>
                  </a:cubicBezTo>
                  <a:close/>
                  <a:moveTo>
                    <a:pt x="820816" y="882685"/>
                  </a:moveTo>
                  <a:cubicBezTo>
                    <a:pt x="816000" y="884493"/>
                    <a:pt x="812388" y="885699"/>
                    <a:pt x="809378" y="886906"/>
                  </a:cubicBezTo>
                  <a:cubicBezTo>
                    <a:pt x="806970" y="888111"/>
                    <a:pt x="805164" y="888714"/>
                    <a:pt x="803960" y="889317"/>
                  </a:cubicBezTo>
                  <a:cubicBezTo>
                    <a:pt x="802756" y="889317"/>
                    <a:pt x="802154" y="889920"/>
                    <a:pt x="801552" y="889920"/>
                  </a:cubicBezTo>
                  <a:lnTo>
                    <a:pt x="801552" y="889928"/>
                  </a:lnTo>
                  <a:lnTo>
                    <a:pt x="801552" y="890523"/>
                  </a:lnTo>
                  <a:lnTo>
                    <a:pt x="801552" y="890531"/>
                  </a:lnTo>
                  <a:cubicBezTo>
                    <a:pt x="808776" y="893545"/>
                    <a:pt x="816602" y="895957"/>
                    <a:pt x="823826" y="898972"/>
                  </a:cubicBezTo>
                  <a:cubicBezTo>
                    <a:pt x="831652" y="901986"/>
                    <a:pt x="839478" y="905000"/>
                    <a:pt x="847304" y="907411"/>
                  </a:cubicBezTo>
                  <a:cubicBezTo>
                    <a:pt x="855130" y="910425"/>
                    <a:pt x="863558" y="913439"/>
                    <a:pt x="871384" y="915850"/>
                  </a:cubicBezTo>
                  <a:cubicBezTo>
                    <a:pt x="879812" y="918261"/>
                    <a:pt x="888240" y="921277"/>
                    <a:pt x="897270" y="923688"/>
                  </a:cubicBezTo>
                  <a:cubicBezTo>
                    <a:pt x="902086" y="921880"/>
                    <a:pt x="905698" y="920070"/>
                    <a:pt x="908106" y="918864"/>
                  </a:cubicBezTo>
                  <a:cubicBezTo>
                    <a:pt x="910514" y="917659"/>
                    <a:pt x="912320" y="917056"/>
                    <a:pt x="913524" y="916453"/>
                  </a:cubicBezTo>
                  <a:cubicBezTo>
                    <a:pt x="914728" y="915850"/>
                    <a:pt x="915330" y="915850"/>
                    <a:pt x="915330" y="915850"/>
                  </a:cubicBezTo>
                  <a:cubicBezTo>
                    <a:pt x="915932" y="915247"/>
                    <a:pt x="915932" y="915247"/>
                    <a:pt x="915932" y="915247"/>
                  </a:cubicBezTo>
                  <a:lnTo>
                    <a:pt x="915923" y="915247"/>
                  </a:lnTo>
                  <a:lnTo>
                    <a:pt x="915932" y="915239"/>
                  </a:lnTo>
                  <a:cubicBezTo>
                    <a:pt x="914728" y="915239"/>
                    <a:pt x="914728" y="915239"/>
                    <a:pt x="914728" y="915239"/>
                  </a:cubicBezTo>
                  <a:cubicBezTo>
                    <a:pt x="906300" y="912828"/>
                    <a:pt x="897872" y="910417"/>
                    <a:pt x="890046" y="908004"/>
                  </a:cubicBezTo>
                  <a:cubicBezTo>
                    <a:pt x="881618" y="904990"/>
                    <a:pt x="873792" y="902579"/>
                    <a:pt x="866568" y="899566"/>
                  </a:cubicBezTo>
                  <a:cubicBezTo>
                    <a:pt x="858742" y="897153"/>
                    <a:pt x="850916" y="894139"/>
                    <a:pt x="843692" y="891729"/>
                  </a:cubicBezTo>
                  <a:cubicBezTo>
                    <a:pt x="836468" y="888714"/>
                    <a:pt x="829244" y="885699"/>
                    <a:pt x="822622" y="883288"/>
                  </a:cubicBezTo>
                  <a:cubicBezTo>
                    <a:pt x="820816" y="882685"/>
                    <a:pt x="820816" y="882685"/>
                    <a:pt x="820816" y="882685"/>
                  </a:cubicBezTo>
                  <a:close/>
                  <a:moveTo>
                    <a:pt x="693965" y="811881"/>
                  </a:moveTo>
                  <a:cubicBezTo>
                    <a:pt x="688554" y="813085"/>
                    <a:pt x="684345" y="813688"/>
                    <a:pt x="681339" y="814894"/>
                  </a:cubicBezTo>
                  <a:cubicBezTo>
                    <a:pt x="678333" y="815497"/>
                    <a:pt x="676530" y="815497"/>
                    <a:pt x="674726" y="816099"/>
                  </a:cubicBezTo>
                  <a:cubicBezTo>
                    <a:pt x="673524" y="816099"/>
                    <a:pt x="672923" y="816702"/>
                    <a:pt x="672321" y="816702"/>
                  </a:cubicBezTo>
                  <a:cubicBezTo>
                    <a:pt x="671119" y="817305"/>
                    <a:pt x="671119" y="817305"/>
                    <a:pt x="671119" y="817305"/>
                  </a:cubicBezTo>
                  <a:lnTo>
                    <a:pt x="671126" y="817311"/>
                  </a:lnTo>
                  <a:lnTo>
                    <a:pt x="671119" y="817315"/>
                  </a:lnTo>
                  <a:cubicBezTo>
                    <a:pt x="671720" y="817916"/>
                    <a:pt x="672321" y="818519"/>
                    <a:pt x="673524" y="819121"/>
                  </a:cubicBezTo>
                  <a:cubicBezTo>
                    <a:pt x="674125" y="819724"/>
                    <a:pt x="674726" y="820327"/>
                    <a:pt x="675929" y="820930"/>
                  </a:cubicBezTo>
                  <a:cubicBezTo>
                    <a:pt x="676530" y="822135"/>
                    <a:pt x="677732" y="822738"/>
                    <a:pt x="678333" y="823340"/>
                  </a:cubicBezTo>
                  <a:cubicBezTo>
                    <a:pt x="679536" y="823943"/>
                    <a:pt x="680137" y="824546"/>
                    <a:pt x="681339" y="825150"/>
                  </a:cubicBezTo>
                  <a:cubicBezTo>
                    <a:pt x="685548" y="828162"/>
                    <a:pt x="689756" y="831176"/>
                    <a:pt x="693965" y="833588"/>
                  </a:cubicBezTo>
                  <a:cubicBezTo>
                    <a:pt x="698774" y="836602"/>
                    <a:pt x="702983" y="839614"/>
                    <a:pt x="707191" y="842025"/>
                  </a:cubicBezTo>
                  <a:cubicBezTo>
                    <a:pt x="712001" y="845039"/>
                    <a:pt x="716810" y="847449"/>
                    <a:pt x="721019" y="850463"/>
                  </a:cubicBezTo>
                  <a:cubicBezTo>
                    <a:pt x="725828" y="852875"/>
                    <a:pt x="730638" y="855888"/>
                    <a:pt x="735448" y="858299"/>
                  </a:cubicBezTo>
                  <a:cubicBezTo>
                    <a:pt x="735448" y="858299"/>
                    <a:pt x="735448" y="858299"/>
                    <a:pt x="736049" y="858902"/>
                  </a:cubicBezTo>
                  <a:cubicBezTo>
                    <a:pt x="741460" y="857094"/>
                    <a:pt x="745668" y="855888"/>
                    <a:pt x="748674" y="854683"/>
                  </a:cubicBezTo>
                  <a:cubicBezTo>
                    <a:pt x="751680" y="854080"/>
                    <a:pt x="753484" y="853478"/>
                    <a:pt x="755287" y="852875"/>
                  </a:cubicBezTo>
                  <a:cubicBezTo>
                    <a:pt x="756490" y="852272"/>
                    <a:pt x="757091" y="852272"/>
                    <a:pt x="757091" y="852272"/>
                  </a:cubicBezTo>
                  <a:cubicBezTo>
                    <a:pt x="757692" y="852272"/>
                    <a:pt x="757692" y="852272"/>
                    <a:pt x="757692" y="852272"/>
                  </a:cubicBezTo>
                  <a:lnTo>
                    <a:pt x="757683" y="852262"/>
                  </a:lnTo>
                  <a:lnTo>
                    <a:pt x="757692" y="852262"/>
                  </a:lnTo>
                  <a:cubicBezTo>
                    <a:pt x="757091" y="851660"/>
                    <a:pt x="757091" y="851660"/>
                    <a:pt x="757091" y="851660"/>
                  </a:cubicBezTo>
                  <a:cubicBezTo>
                    <a:pt x="752882" y="849249"/>
                    <a:pt x="748073" y="846839"/>
                    <a:pt x="743864" y="843824"/>
                  </a:cubicBezTo>
                  <a:cubicBezTo>
                    <a:pt x="739055" y="841413"/>
                    <a:pt x="734846" y="839002"/>
                    <a:pt x="730037" y="835988"/>
                  </a:cubicBezTo>
                  <a:cubicBezTo>
                    <a:pt x="725828" y="833578"/>
                    <a:pt x="721620" y="830564"/>
                    <a:pt x="717412" y="827550"/>
                  </a:cubicBezTo>
                  <a:cubicBezTo>
                    <a:pt x="713203" y="825139"/>
                    <a:pt x="708995" y="822126"/>
                    <a:pt x="704786" y="819715"/>
                  </a:cubicBezTo>
                  <a:cubicBezTo>
                    <a:pt x="704185" y="818510"/>
                    <a:pt x="702983" y="817906"/>
                    <a:pt x="702381" y="817305"/>
                  </a:cubicBezTo>
                  <a:cubicBezTo>
                    <a:pt x="701179" y="816702"/>
                    <a:pt x="700578" y="816099"/>
                    <a:pt x="699375" y="815497"/>
                  </a:cubicBezTo>
                  <a:cubicBezTo>
                    <a:pt x="698774" y="814894"/>
                    <a:pt x="697572" y="814291"/>
                    <a:pt x="696971" y="813688"/>
                  </a:cubicBezTo>
                  <a:cubicBezTo>
                    <a:pt x="695768" y="813085"/>
                    <a:pt x="695167" y="812482"/>
                    <a:pt x="693965" y="811881"/>
                  </a:cubicBezTo>
                  <a:close/>
                  <a:moveTo>
                    <a:pt x="620578" y="733618"/>
                  </a:moveTo>
                  <a:cubicBezTo>
                    <a:pt x="619978" y="733618"/>
                    <a:pt x="619978" y="733618"/>
                    <a:pt x="619978" y="733618"/>
                  </a:cubicBezTo>
                  <a:cubicBezTo>
                    <a:pt x="614573" y="734220"/>
                    <a:pt x="610370" y="734822"/>
                    <a:pt x="607367" y="735425"/>
                  </a:cubicBezTo>
                  <a:cubicBezTo>
                    <a:pt x="604365" y="735425"/>
                    <a:pt x="601963" y="736026"/>
                    <a:pt x="600762" y="736026"/>
                  </a:cubicBezTo>
                  <a:cubicBezTo>
                    <a:pt x="599561" y="736026"/>
                    <a:pt x="598960" y="736026"/>
                    <a:pt x="598360" y="736026"/>
                  </a:cubicBezTo>
                  <a:cubicBezTo>
                    <a:pt x="597759" y="736026"/>
                    <a:pt x="597759" y="736026"/>
                    <a:pt x="597759" y="736026"/>
                  </a:cubicBezTo>
                  <a:cubicBezTo>
                    <a:pt x="597159" y="736628"/>
                    <a:pt x="597159" y="736628"/>
                    <a:pt x="597159" y="736628"/>
                  </a:cubicBezTo>
                  <a:lnTo>
                    <a:pt x="597162" y="736635"/>
                  </a:lnTo>
                  <a:lnTo>
                    <a:pt x="597159" y="736638"/>
                  </a:lnTo>
                  <a:cubicBezTo>
                    <a:pt x="598960" y="740852"/>
                    <a:pt x="600762" y="744464"/>
                    <a:pt x="603164" y="748077"/>
                  </a:cubicBezTo>
                  <a:cubicBezTo>
                    <a:pt x="605566" y="751688"/>
                    <a:pt x="608568" y="755300"/>
                    <a:pt x="611571" y="759514"/>
                  </a:cubicBezTo>
                  <a:cubicBezTo>
                    <a:pt x="613973" y="763127"/>
                    <a:pt x="617576" y="766738"/>
                    <a:pt x="620578" y="770350"/>
                  </a:cubicBezTo>
                  <a:lnTo>
                    <a:pt x="631294" y="781690"/>
                  </a:lnTo>
                  <a:lnTo>
                    <a:pt x="630787" y="781778"/>
                  </a:lnTo>
                  <a:lnTo>
                    <a:pt x="630844" y="781778"/>
                  </a:lnTo>
                  <a:lnTo>
                    <a:pt x="630787" y="781789"/>
                  </a:lnTo>
                  <a:cubicBezTo>
                    <a:pt x="631387" y="781789"/>
                    <a:pt x="631387" y="781789"/>
                    <a:pt x="631387" y="781789"/>
                  </a:cubicBezTo>
                  <a:lnTo>
                    <a:pt x="631378" y="781778"/>
                  </a:lnTo>
                  <a:lnTo>
                    <a:pt x="631387" y="781778"/>
                  </a:lnTo>
                  <a:lnTo>
                    <a:pt x="631310" y="781697"/>
                  </a:lnTo>
                  <a:lnTo>
                    <a:pt x="644598" y="779380"/>
                  </a:lnTo>
                  <a:cubicBezTo>
                    <a:pt x="647601" y="778778"/>
                    <a:pt x="650003" y="778778"/>
                    <a:pt x="651204" y="778176"/>
                  </a:cubicBezTo>
                  <a:cubicBezTo>
                    <a:pt x="653005" y="778176"/>
                    <a:pt x="653606" y="777574"/>
                    <a:pt x="654206" y="777574"/>
                  </a:cubicBezTo>
                  <a:lnTo>
                    <a:pt x="654198" y="777566"/>
                  </a:lnTo>
                  <a:lnTo>
                    <a:pt x="654206" y="777565"/>
                  </a:lnTo>
                  <a:cubicBezTo>
                    <a:pt x="650603" y="773952"/>
                    <a:pt x="647000" y="770340"/>
                    <a:pt x="643998" y="766729"/>
                  </a:cubicBezTo>
                  <a:cubicBezTo>
                    <a:pt x="640995" y="763116"/>
                    <a:pt x="637993" y="759504"/>
                    <a:pt x="634990" y="755892"/>
                  </a:cubicBezTo>
                  <a:cubicBezTo>
                    <a:pt x="631988" y="752280"/>
                    <a:pt x="629586" y="748668"/>
                    <a:pt x="627184" y="745056"/>
                  </a:cubicBezTo>
                  <a:cubicBezTo>
                    <a:pt x="624782" y="741444"/>
                    <a:pt x="622380" y="737231"/>
                    <a:pt x="620578" y="733618"/>
                  </a:cubicBezTo>
                  <a:close/>
                  <a:moveTo>
                    <a:pt x="608314" y="650774"/>
                  </a:moveTo>
                  <a:cubicBezTo>
                    <a:pt x="602925" y="650774"/>
                    <a:pt x="598134" y="651371"/>
                    <a:pt x="595140" y="651371"/>
                  </a:cubicBezTo>
                  <a:cubicBezTo>
                    <a:pt x="591547" y="651371"/>
                    <a:pt x="589152" y="651371"/>
                    <a:pt x="587954" y="651371"/>
                  </a:cubicBezTo>
                  <a:cubicBezTo>
                    <a:pt x="586158" y="651371"/>
                    <a:pt x="585559" y="651371"/>
                    <a:pt x="585559" y="651371"/>
                  </a:cubicBezTo>
                  <a:cubicBezTo>
                    <a:pt x="584960" y="651371"/>
                    <a:pt x="584960" y="651371"/>
                    <a:pt x="584960" y="651371"/>
                  </a:cubicBezTo>
                  <a:lnTo>
                    <a:pt x="584960" y="651382"/>
                  </a:lnTo>
                  <a:lnTo>
                    <a:pt x="584960" y="651971"/>
                  </a:lnTo>
                  <a:cubicBezTo>
                    <a:pt x="584361" y="655562"/>
                    <a:pt x="583762" y="659154"/>
                    <a:pt x="583164" y="663346"/>
                  </a:cubicBezTo>
                  <a:cubicBezTo>
                    <a:pt x="582565" y="666938"/>
                    <a:pt x="582565" y="671130"/>
                    <a:pt x="582565" y="674723"/>
                  </a:cubicBezTo>
                  <a:lnTo>
                    <a:pt x="582565" y="674731"/>
                  </a:lnTo>
                  <a:lnTo>
                    <a:pt x="582565" y="686097"/>
                  </a:lnTo>
                  <a:lnTo>
                    <a:pt x="582565" y="686107"/>
                  </a:lnTo>
                  <a:lnTo>
                    <a:pt x="584958" y="697475"/>
                  </a:lnTo>
                  <a:lnTo>
                    <a:pt x="584361" y="698072"/>
                  </a:lnTo>
                  <a:lnTo>
                    <a:pt x="584371" y="698071"/>
                  </a:lnTo>
                  <a:lnTo>
                    <a:pt x="584361" y="698082"/>
                  </a:lnTo>
                  <a:cubicBezTo>
                    <a:pt x="590350" y="697483"/>
                    <a:pt x="594541" y="697483"/>
                    <a:pt x="598134" y="696884"/>
                  </a:cubicBezTo>
                  <a:cubicBezTo>
                    <a:pt x="601727" y="696884"/>
                    <a:pt x="603524" y="696884"/>
                    <a:pt x="605320" y="696285"/>
                  </a:cubicBezTo>
                  <a:cubicBezTo>
                    <a:pt x="606518" y="696285"/>
                    <a:pt x="607715" y="696285"/>
                    <a:pt x="607715" y="696285"/>
                  </a:cubicBezTo>
                  <a:cubicBezTo>
                    <a:pt x="608314" y="696285"/>
                    <a:pt x="608314" y="696285"/>
                    <a:pt x="608314" y="696285"/>
                  </a:cubicBezTo>
                  <a:cubicBezTo>
                    <a:pt x="608314" y="696285"/>
                    <a:pt x="608314" y="696285"/>
                    <a:pt x="608913" y="695686"/>
                  </a:cubicBezTo>
                  <a:lnTo>
                    <a:pt x="608912" y="695679"/>
                  </a:lnTo>
                  <a:lnTo>
                    <a:pt x="608913" y="695678"/>
                  </a:lnTo>
                  <a:cubicBezTo>
                    <a:pt x="607715" y="692086"/>
                    <a:pt x="607117" y="688492"/>
                    <a:pt x="607117" y="684900"/>
                  </a:cubicBezTo>
                  <a:lnTo>
                    <a:pt x="606518" y="673530"/>
                  </a:lnTo>
                  <a:lnTo>
                    <a:pt x="607117" y="662159"/>
                  </a:lnTo>
                  <a:cubicBezTo>
                    <a:pt x="607117" y="658565"/>
                    <a:pt x="608314" y="654973"/>
                    <a:pt x="608913" y="651382"/>
                  </a:cubicBezTo>
                  <a:lnTo>
                    <a:pt x="608912" y="651380"/>
                  </a:lnTo>
                  <a:lnTo>
                    <a:pt x="608913" y="651371"/>
                  </a:lnTo>
                  <a:cubicBezTo>
                    <a:pt x="608314" y="650774"/>
                    <a:pt x="608314" y="650774"/>
                    <a:pt x="608314" y="650774"/>
                  </a:cubicBezTo>
                  <a:close/>
                  <a:moveTo>
                    <a:pt x="634360" y="569359"/>
                  </a:moveTo>
                  <a:cubicBezTo>
                    <a:pt x="632556" y="569359"/>
                    <a:pt x="631955" y="569359"/>
                    <a:pt x="631955" y="569359"/>
                  </a:cubicBezTo>
                  <a:cubicBezTo>
                    <a:pt x="631354" y="569359"/>
                    <a:pt x="631354" y="569359"/>
                    <a:pt x="631354" y="569359"/>
                  </a:cubicBezTo>
                  <a:cubicBezTo>
                    <a:pt x="630752" y="569359"/>
                    <a:pt x="630752" y="569359"/>
                    <a:pt x="630752" y="569359"/>
                  </a:cubicBezTo>
                  <a:cubicBezTo>
                    <a:pt x="627745" y="573587"/>
                    <a:pt x="624738" y="577209"/>
                    <a:pt x="621731" y="580833"/>
                  </a:cubicBezTo>
                  <a:cubicBezTo>
                    <a:pt x="618725" y="584456"/>
                    <a:pt x="615718" y="588684"/>
                    <a:pt x="613312" y="592307"/>
                  </a:cubicBezTo>
                  <a:cubicBezTo>
                    <a:pt x="610305" y="595930"/>
                    <a:pt x="607900" y="599554"/>
                    <a:pt x="605494" y="603177"/>
                  </a:cubicBezTo>
                  <a:cubicBezTo>
                    <a:pt x="603089" y="606802"/>
                    <a:pt x="601285" y="610425"/>
                    <a:pt x="598879" y="614048"/>
                  </a:cubicBezTo>
                  <a:lnTo>
                    <a:pt x="598879" y="614055"/>
                  </a:lnTo>
                  <a:lnTo>
                    <a:pt x="598879" y="614651"/>
                  </a:lnTo>
                  <a:lnTo>
                    <a:pt x="598879" y="614659"/>
                  </a:lnTo>
                  <a:cubicBezTo>
                    <a:pt x="604291" y="614659"/>
                    <a:pt x="609102" y="614659"/>
                    <a:pt x="612109" y="614659"/>
                  </a:cubicBezTo>
                  <a:cubicBezTo>
                    <a:pt x="615718" y="614659"/>
                    <a:pt x="618123" y="614659"/>
                    <a:pt x="619326" y="614659"/>
                  </a:cubicBezTo>
                  <a:cubicBezTo>
                    <a:pt x="621130" y="614659"/>
                    <a:pt x="621731" y="614659"/>
                    <a:pt x="622333" y="614659"/>
                  </a:cubicBezTo>
                  <a:lnTo>
                    <a:pt x="622333" y="614651"/>
                  </a:lnTo>
                  <a:lnTo>
                    <a:pt x="622333" y="614055"/>
                  </a:lnTo>
                  <a:cubicBezTo>
                    <a:pt x="624738" y="610432"/>
                    <a:pt x="626542" y="607413"/>
                    <a:pt x="628948" y="603789"/>
                  </a:cubicBezTo>
                  <a:cubicBezTo>
                    <a:pt x="631354" y="600167"/>
                    <a:pt x="633759" y="596542"/>
                    <a:pt x="636165" y="592919"/>
                  </a:cubicBezTo>
                  <a:cubicBezTo>
                    <a:pt x="639171" y="589296"/>
                    <a:pt x="641577" y="585672"/>
                    <a:pt x="644584" y="582050"/>
                  </a:cubicBezTo>
                  <a:cubicBezTo>
                    <a:pt x="647591" y="578425"/>
                    <a:pt x="650598" y="574802"/>
                    <a:pt x="654206" y="570575"/>
                  </a:cubicBezTo>
                  <a:lnTo>
                    <a:pt x="654206" y="570567"/>
                  </a:lnTo>
                  <a:lnTo>
                    <a:pt x="654206" y="569971"/>
                  </a:lnTo>
                  <a:lnTo>
                    <a:pt x="654206" y="569963"/>
                  </a:lnTo>
                  <a:cubicBezTo>
                    <a:pt x="648192" y="569963"/>
                    <a:pt x="643983" y="569963"/>
                    <a:pt x="640976" y="569963"/>
                  </a:cubicBezTo>
                  <a:cubicBezTo>
                    <a:pt x="637969" y="569359"/>
                    <a:pt x="635563" y="569359"/>
                    <a:pt x="634360" y="569359"/>
                  </a:cubicBezTo>
                  <a:close/>
                  <a:moveTo>
                    <a:pt x="707658" y="492532"/>
                  </a:moveTo>
                  <a:cubicBezTo>
                    <a:pt x="707057" y="493133"/>
                    <a:pt x="707057" y="493133"/>
                    <a:pt x="707057" y="493133"/>
                  </a:cubicBezTo>
                  <a:cubicBezTo>
                    <a:pt x="702846" y="496739"/>
                    <a:pt x="698636" y="500343"/>
                    <a:pt x="694426" y="503949"/>
                  </a:cubicBezTo>
                  <a:cubicBezTo>
                    <a:pt x="690817" y="507553"/>
                    <a:pt x="686606" y="511158"/>
                    <a:pt x="682997" y="514162"/>
                  </a:cubicBezTo>
                  <a:cubicBezTo>
                    <a:pt x="679388" y="517767"/>
                    <a:pt x="675779" y="521372"/>
                    <a:pt x="672170" y="524376"/>
                  </a:cubicBezTo>
                  <a:cubicBezTo>
                    <a:pt x="669163" y="527981"/>
                    <a:pt x="665554" y="530985"/>
                    <a:pt x="662546" y="533989"/>
                  </a:cubicBezTo>
                  <a:cubicBezTo>
                    <a:pt x="661945" y="534590"/>
                    <a:pt x="661945" y="534590"/>
                    <a:pt x="661945" y="534590"/>
                  </a:cubicBezTo>
                  <a:lnTo>
                    <a:pt x="661952" y="534592"/>
                  </a:lnTo>
                  <a:lnTo>
                    <a:pt x="661945" y="534597"/>
                  </a:lnTo>
                  <a:cubicBezTo>
                    <a:pt x="667358" y="535198"/>
                    <a:pt x="671569" y="535198"/>
                    <a:pt x="674576" y="535799"/>
                  </a:cubicBezTo>
                  <a:cubicBezTo>
                    <a:pt x="678185" y="535799"/>
                    <a:pt x="679990" y="535799"/>
                    <a:pt x="681193" y="535799"/>
                  </a:cubicBezTo>
                  <a:cubicBezTo>
                    <a:pt x="682997" y="536400"/>
                    <a:pt x="683599" y="536400"/>
                    <a:pt x="683599" y="536400"/>
                  </a:cubicBezTo>
                  <a:cubicBezTo>
                    <a:pt x="684200" y="536400"/>
                    <a:pt x="684200" y="536400"/>
                    <a:pt x="684200" y="536400"/>
                  </a:cubicBezTo>
                  <a:lnTo>
                    <a:pt x="684200" y="536392"/>
                  </a:lnTo>
                  <a:lnTo>
                    <a:pt x="684200" y="535799"/>
                  </a:lnTo>
                  <a:cubicBezTo>
                    <a:pt x="687208" y="532795"/>
                    <a:pt x="690817" y="529191"/>
                    <a:pt x="693824" y="526186"/>
                  </a:cubicBezTo>
                  <a:cubicBezTo>
                    <a:pt x="697433" y="522581"/>
                    <a:pt x="701042" y="519577"/>
                    <a:pt x="704651" y="515972"/>
                  </a:cubicBezTo>
                  <a:cubicBezTo>
                    <a:pt x="708260" y="512969"/>
                    <a:pt x="711869" y="509363"/>
                    <a:pt x="716079" y="505758"/>
                  </a:cubicBezTo>
                  <a:cubicBezTo>
                    <a:pt x="719688" y="502754"/>
                    <a:pt x="723899" y="499149"/>
                    <a:pt x="728109" y="495544"/>
                  </a:cubicBezTo>
                  <a:cubicBezTo>
                    <a:pt x="728109" y="495544"/>
                    <a:pt x="728109" y="495544"/>
                    <a:pt x="729312" y="494944"/>
                  </a:cubicBezTo>
                  <a:lnTo>
                    <a:pt x="729300" y="494941"/>
                  </a:lnTo>
                  <a:lnTo>
                    <a:pt x="729312" y="494936"/>
                  </a:lnTo>
                  <a:cubicBezTo>
                    <a:pt x="723899" y="494335"/>
                    <a:pt x="719688" y="493734"/>
                    <a:pt x="716681" y="493734"/>
                  </a:cubicBezTo>
                  <a:cubicBezTo>
                    <a:pt x="713673" y="493133"/>
                    <a:pt x="711267" y="493133"/>
                    <a:pt x="710064" y="493133"/>
                  </a:cubicBezTo>
                  <a:cubicBezTo>
                    <a:pt x="708861" y="493133"/>
                    <a:pt x="708260" y="493133"/>
                    <a:pt x="707658" y="493133"/>
                  </a:cubicBezTo>
                  <a:lnTo>
                    <a:pt x="707658" y="492540"/>
                  </a:lnTo>
                  <a:close/>
                  <a:moveTo>
                    <a:pt x="798571" y="420867"/>
                  </a:moveTo>
                  <a:lnTo>
                    <a:pt x="796765" y="420867"/>
                  </a:lnTo>
                  <a:lnTo>
                    <a:pt x="796765" y="420872"/>
                  </a:lnTo>
                  <a:lnTo>
                    <a:pt x="796765" y="421469"/>
                  </a:lnTo>
                  <a:lnTo>
                    <a:pt x="796765" y="421475"/>
                  </a:lnTo>
                  <a:lnTo>
                    <a:pt x="797359" y="421475"/>
                  </a:lnTo>
                  <a:lnTo>
                    <a:pt x="794357" y="423276"/>
                  </a:lnTo>
                  <a:cubicBezTo>
                    <a:pt x="793755" y="423879"/>
                    <a:pt x="793755" y="423879"/>
                    <a:pt x="793153" y="424481"/>
                  </a:cubicBezTo>
                  <a:cubicBezTo>
                    <a:pt x="793153" y="424481"/>
                    <a:pt x="792551" y="424481"/>
                    <a:pt x="792551" y="424481"/>
                  </a:cubicBezTo>
                  <a:cubicBezTo>
                    <a:pt x="788939" y="427489"/>
                    <a:pt x="785327" y="430499"/>
                    <a:pt x="781715" y="433509"/>
                  </a:cubicBezTo>
                  <a:cubicBezTo>
                    <a:pt x="777501" y="436519"/>
                    <a:pt x="773889" y="439530"/>
                    <a:pt x="769675" y="442539"/>
                  </a:cubicBezTo>
                  <a:cubicBezTo>
                    <a:pt x="766063" y="445550"/>
                    <a:pt x="761849" y="448559"/>
                    <a:pt x="758237" y="451570"/>
                  </a:cubicBezTo>
                  <a:cubicBezTo>
                    <a:pt x="754625" y="454579"/>
                    <a:pt x="750411" y="457590"/>
                    <a:pt x="746799" y="460599"/>
                  </a:cubicBezTo>
                  <a:lnTo>
                    <a:pt x="746804" y="460600"/>
                  </a:lnTo>
                  <a:lnTo>
                    <a:pt x="746799" y="460605"/>
                  </a:lnTo>
                  <a:cubicBezTo>
                    <a:pt x="751615" y="461207"/>
                    <a:pt x="755829" y="461808"/>
                    <a:pt x="758839" y="462411"/>
                  </a:cubicBezTo>
                  <a:cubicBezTo>
                    <a:pt x="761849" y="462411"/>
                    <a:pt x="763655" y="462411"/>
                    <a:pt x="764859" y="463012"/>
                  </a:cubicBezTo>
                  <a:cubicBezTo>
                    <a:pt x="766063" y="463012"/>
                    <a:pt x="766665" y="463012"/>
                    <a:pt x="767267" y="463012"/>
                  </a:cubicBezTo>
                  <a:cubicBezTo>
                    <a:pt x="767267" y="463012"/>
                    <a:pt x="767267" y="463012"/>
                    <a:pt x="767869" y="462411"/>
                  </a:cubicBezTo>
                  <a:cubicBezTo>
                    <a:pt x="771481" y="460002"/>
                    <a:pt x="774491" y="456992"/>
                    <a:pt x="778103" y="454584"/>
                  </a:cubicBezTo>
                  <a:cubicBezTo>
                    <a:pt x="781715" y="451574"/>
                    <a:pt x="784725" y="449166"/>
                    <a:pt x="788337" y="446156"/>
                  </a:cubicBezTo>
                  <a:cubicBezTo>
                    <a:pt x="791949" y="443748"/>
                    <a:pt x="794959" y="440738"/>
                    <a:pt x="798571" y="438331"/>
                  </a:cubicBezTo>
                  <a:cubicBezTo>
                    <a:pt x="802183" y="435922"/>
                    <a:pt x="805193" y="432913"/>
                    <a:pt x="808203" y="430504"/>
                  </a:cubicBezTo>
                  <a:cubicBezTo>
                    <a:pt x="810611" y="428699"/>
                    <a:pt x="812417" y="427495"/>
                    <a:pt x="813621" y="426290"/>
                  </a:cubicBezTo>
                  <a:cubicBezTo>
                    <a:pt x="814825" y="425688"/>
                    <a:pt x="815427" y="425086"/>
                    <a:pt x="816029" y="424484"/>
                  </a:cubicBezTo>
                  <a:cubicBezTo>
                    <a:pt x="816631" y="423882"/>
                    <a:pt x="817233" y="423882"/>
                    <a:pt x="817233" y="423882"/>
                  </a:cubicBezTo>
                  <a:lnTo>
                    <a:pt x="817233" y="423879"/>
                  </a:lnTo>
                  <a:lnTo>
                    <a:pt x="817233" y="423281"/>
                  </a:lnTo>
                  <a:cubicBezTo>
                    <a:pt x="817835" y="423281"/>
                    <a:pt x="818437" y="423281"/>
                    <a:pt x="818437" y="423281"/>
                  </a:cubicBezTo>
                  <a:cubicBezTo>
                    <a:pt x="818437" y="423281"/>
                    <a:pt x="819039" y="423281"/>
                    <a:pt x="819039" y="423281"/>
                  </a:cubicBezTo>
                  <a:lnTo>
                    <a:pt x="819002" y="423276"/>
                  </a:lnTo>
                  <a:lnTo>
                    <a:pt x="819039" y="423276"/>
                  </a:lnTo>
                  <a:cubicBezTo>
                    <a:pt x="813621" y="422674"/>
                    <a:pt x="808805" y="422071"/>
                    <a:pt x="805795" y="421469"/>
                  </a:cubicBezTo>
                  <a:cubicBezTo>
                    <a:pt x="802183" y="421469"/>
                    <a:pt x="800377" y="420867"/>
                    <a:pt x="798571" y="420867"/>
                  </a:cubicBezTo>
                  <a:close/>
                  <a:moveTo>
                    <a:pt x="882813" y="351781"/>
                  </a:moveTo>
                  <a:cubicBezTo>
                    <a:pt x="882211" y="351781"/>
                    <a:pt x="882211" y="351781"/>
                    <a:pt x="882211" y="351781"/>
                  </a:cubicBezTo>
                  <a:lnTo>
                    <a:pt x="882211" y="351785"/>
                  </a:lnTo>
                  <a:lnTo>
                    <a:pt x="882211" y="352380"/>
                  </a:lnTo>
                  <a:cubicBezTo>
                    <a:pt x="879199" y="354777"/>
                    <a:pt x="875586" y="357772"/>
                    <a:pt x="872574" y="360767"/>
                  </a:cubicBezTo>
                  <a:cubicBezTo>
                    <a:pt x="868961" y="363762"/>
                    <a:pt x="865949" y="366157"/>
                    <a:pt x="862336" y="369751"/>
                  </a:cubicBezTo>
                  <a:cubicBezTo>
                    <a:pt x="858722" y="372747"/>
                    <a:pt x="855109" y="375741"/>
                    <a:pt x="850893" y="378736"/>
                  </a:cubicBezTo>
                  <a:cubicBezTo>
                    <a:pt x="847279" y="382331"/>
                    <a:pt x="843063" y="385325"/>
                    <a:pt x="838245" y="388919"/>
                  </a:cubicBezTo>
                  <a:lnTo>
                    <a:pt x="838245" y="388923"/>
                  </a:lnTo>
                  <a:lnTo>
                    <a:pt x="838245" y="389518"/>
                  </a:lnTo>
                  <a:lnTo>
                    <a:pt x="838245" y="389522"/>
                  </a:lnTo>
                  <a:cubicBezTo>
                    <a:pt x="843063" y="390121"/>
                    <a:pt x="847279" y="390121"/>
                    <a:pt x="850291" y="390720"/>
                  </a:cubicBezTo>
                  <a:cubicBezTo>
                    <a:pt x="853302" y="391319"/>
                    <a:pt x="855109" y="391319"/>
                    <a:pt x="856313" y="391319"/>
                  </a:cubicBezTo>
                  <a:cubicBezTo>
                    <a:pt x="857518" y="391319"/>
                    <a:pt x="858120" y="391319"/>
                    <a:pt x="858722" y="391319"/>
                  </a:cubicBezTo>
                  <a:lnTo>
                    <a:pt x="858722" y="391915"/>
                  </a:lnTo>
                  <a:lnTo>
                    <a:pt x="858722" y="391918"/>
                  </a:lnTo>
                  <a:cubicBezTo>
                    <a:pt x="858722" y="391918"/>
                    <a:pt x="858722" y="391918"/>
                    <a:pt x="859325" y="391319"/>
                  </a:cubicBezTo>
                  <a:cubicBezTo>
                    <a:pt x="863540" y="387725"/>
                    <a:pt x="867154" y="384731"/>
                    <a:pt x="871370" y="381136"/>
                  </a:cubicBezTo>
                  <a:cubicBezTo>
                    <a:pt x="874983" y="378141"/>
                    <a:pt x="878597" y="375147"/>
                    <a:pt x="882211" y="372151"/>
                  </a:cubicBezTo>
                  <a:cubicBezTo>
                    <a:pt x="885824" y="368557"/>
                    <a:pt x="889438" y="365563"/>
                    <a:pt x="892449" y="362567"/>
                  </a:cubicBezTo>
                  <a:cubicBezTo>
                    <a:pt x="896063" y="360172"/>
                    <a:pt x="899074" y="357177"/>
                    <a:pt x="902085" y="354181"/>
                  </a:cubicBezTo>
                  <a:cubicBezTo>
                    <a:pt x="902688" y="354181"/>
                    <a:pt x="903290" y="354181"/>
                    <a:pt x="903290" y="354181"/>
                  </a:cubicBezTo>
                  <a:cubicBezTo>
                    <a:pt x="903290" y="354181"/>
                    <a:pt x="903892" y="353582"/>
                    <a:pt x="903892" y="353582"/>
                  </a:cubicBezTo>
                  <a:lnTo>
                    <a:pt x="903888" y="353582"/>
                  </a:lnTo>
                  <a:lnTo>
                    <a:pt x="903892" y="353579"/>
                  </a:lnTo>
                  <a:cubicBezTo>
                    <a:pt x="898472" y="353579"/>
                    <a:pt x="894858" y="352979"/>
                    <a:pt x="891245" y="352979"/>
                  </a:cubicBezTo>
                  <a:cubicBezTo>
                    <a:pt x="888233" y="352380"/>
                    <a:pt x="886427" y="352380"/>
                    <a:pt x="885222" y="352380"/>
                  </a:cubicBezTo>
                  <a:cubicBezTo>
                    <a:pt x="883415" y="351781"/>
                    <a:pt x="882813" y="351781"/>
                    <a:pt x="882813" y="351781"/>
                  </a:cubicBezTo>
                  <a:close/>
                  <a:moveTo>
                    <a:pt x="953149" y="284987"/>
                  </a:moveTo>
                  <a:cubicBezTo>
                    <a:pt x="950135" y="284987"/>
                    <a:pt x="947723" y="284987"/>
                    <a:pt x="946517" y="284987"/>
                  </a:cubicBezTo>
                  <a:lnTo>
                    <a:pt x="944708" y="284987"/>
                  </a:lnTo>
                  <a:cubicBezTo>
                    <a:pt x="942296" y="287988"/>
                    <a:pt x="940487" y="290989"/>
                    <a:pt x="938075" y="293990"/>
                  </a:cubicBezTo>
                  <a:cubicBezTo>
                    <a:pt x="935663" y="296991"/>
                    <a:pt x="933251" y="299992"/>
                    <a:pt x="930839" y="302993"/>
                  </a:cubicBezTo>
                  <a:cubicBezTo>
                    <a:pt x="928427" y="305994"/>
                    <a:pt x="925412" y="308995"/>
                    <a:pt x="922397" y="311996"/>
                  </a:cubicBezTo>
                  <a:cubicBezTo>
                    <a:pt x="919985" y="314997"/>
                    <a:pt x="916970" y="318599"/>
                    <a:pt x="913352" y="321599"/>
                  </a:cubicBezTo>
                  <a:lnTo>
                    <a:pt x="913352" y="321602"/>
                  </a:lnTo>
                  <a:lnTo>
                    <a:pt x="913352" y="322199"/>
                  </a:lnTo>
                  <a:lnTo>
                    <a:pt x="913352" y="322202"/>
                  </a:lnTo>
                  <a:cubicBezTo>
                    <a:pt x="918176" y="322202"/>
                    <a:pt x="921794" y="322803"/>
                    <a:pt x="924809" y="322803"/>
                  </a:cubicBezTo>
                  <a:cubicBezTo>
                    <a:pt x="927824" y="322803"/>
                    <a:pt x="929633" y="322803"/>
                    <a:pt x="930839" y="323403"/>
                  </a:cubicBezTo>
                  <a:cubicBezTo>
                    <a:pt x="932045" y="323403"/>
                    <a:pt x="932648" y="323403"/>
                    <a:pt x="933251" y="323403"/>
                  </a:cubicBezTo>
                  <a:cubicBezTo>
                    <a:pt x="933251" y="323403"/>
                    <a:pt x="933251" y="323403"/>
                    <a:pt x="933854" y="322803"/>
                  </a:cubicBezTo>
                  <a:cubicBezTo>
                    <a:pt x="936869" y="319801"/>
                    <a:pt x="940487" y="316200"/>
                    <a:pt x="943502" y="313200"/>
                  </a:cubicBezTo>
                  <a:cubicBezTo>
                    <a:pt x="946517" y="310199"/>
                    <a:pt x="948929" y="307198"/>
                    <a:pt x="951944" y="303596"/>
                  </a:cubicBezTo>
                  <a:cubicBezTo>
                    <a:pt x="954355" y="300595"/>
                    <a:pt x="956767" y="297594"/>
                    <a:pt x="959179" y="294593"/>
                  </a:cubicBezTo>
                  <a:cubicBezTo>
                    <a:pt x="961591" y="291592"/>
                    <a:pt x="963400" y="288591"/>
                    <a:pt x="965812" y="285590"/>
                  </a:cubicBezTo>
                  <a:lnTo>
                    <a:pt x="965810" y="285590"/>
                  </a:lnTo>
                  <a:lnTo>
                    <a:pt x="965812" y="285588"/>
                  </a:lnTo>
                  <a:cubicBezTo>
                    <a:pt x="960385" y="284987"/>
                    <a:pt x="956164" y="284987"/>
                    <a:pt x="953149" y="284987"/>
                  </a:cubicBezTo>
                  <a:close/>
                  <a:moveTo>
                    <a:pt x="988458" y="219340"/>
                  </a:moveTo>
                  <a:cubicBezTo>
                    <a:pt x="983083" y="219941"/>
                    <a:pt x="979500" y="219941"/>
                    <a:pt x="976514" y="219941"/>
                  </a:cubicBezTo>
                  <a:cubicBezTo>
                    <a:pt x="973528" y="219941"/>
                    <a:pt x="971736" y="219941"/>
                    <a:pt x="969944" y="219941"/>
                  </a:cubicBezTo>
                  <a:cubicBezTo>
                    <a:pt x="968750" y="219941"/>
                    <a:pt x="968152" y="219941"/>
                    <a:pt x="968152" y="219941"/>
                  </a:cubicBezTo>
                  <a:cubicBezTo>
                    <a:pt x="967555" y="219941"/>
                    <a:pt x="967555" y="219941"/>
                    <a:pt x="967555" y="219941"/>
                  </a:cubicBezTo>
                  <a:lnTo>
                    <a:pt x="967555" y="219943"/>
                  </a:lnTo>
                  <a:lnTo>
                    <a:pt x="967555" y="220543"/>
                  </a:lnTo>
                  <a:cubicBezTo>
                    <a:pt x="967555" y="223552"/>
                    <a:pt x="967555" y="225957"/>
                    <a:pt x="966958" y="228964"/>
                  </a:cubicBezTo>
                  <a:cubicBezTo>
                    <a:pt x="966958" y="231972"/>
                    <a:pt x="966361" y="234980"/>
                    <a:pt x="965764" y="237386"/>
                  </a:cubicBezTo>
                  <a:cubicBezTo>
                    <a:pt x="965166" y="240394"/>
                    <a:pt x="963972" y="243401"/>
                    <a:pt x="963375" y="246409"/>
                  </a:cubicBezTo>
                  <a:cubicBezTo>
                    <a:pt x="962180" y="249417"/>
                    <a:pt x="960986" y="252424"/>
                    <a:pt x="959791" y="255431"/>
                  </a:cubicBezTo>
                  <a:lnTo>
                    <a:pt x="959791" y="255433"/>
                  </a:lnTo>
                  <a:lnTo>
                    <a:pt x="959791" y="256034"/>
                  </a:lnTo>
                  <a:lnTo>
                    <a:pt x="959791" y="256035"/>
                  </a:lnTo>
                  <a:cubicBezTo>
                    <a:pt x="965166" y="256035"/>
                    <a:pt x="968750" y="256035"/>
                    <a:pt x="971736" y="256035"/>
                  </a:cubicBezTo>
                  <a:cubicBezTo>
                    <a:pt x="974722" y="256035"/>
                    <a:pt x="976514" y="256035"/>
                    <a:pt x="977708" y="256035"/>
                  </a:cubicBezTo>
                  <a:cubicBezTo>
                    <a:pt x="979500" y="256035"/>
                    <a:pt x="980097" y="256035"/>
                    <a:pt x="980097" y="256035"/>
                  </a:cubicBezTo>
                  <a:cubicBezTo>
                    <a:pt x="980694" y="256035"/>
                    <a:pt x="980694" y="256035"/>
                    <a:pt x="980694" y="256035"/>
                  </a:cubicBezTo>
                  <a:lnTo>
                    <a:pt x="980694" y="256034"/>
                  </a:lnTo>
                  <a:lnTo>
                    <a:pt x="980694" y="255433"/>
                  </a:lnTo>
                  <a:cubicBezTo>
                    <a:pt x="981889" y="252426"/>
                    <a:pt x="983083" y="249418"/>
                    <a:pt x="984278" y="246411"/>
                  </a:cubicBezTo>
                  <a:cubicBezTo>
                    <a:pt x="985472" y="243403"/>
                    <a:pt x="986069" y="240396"/>
                    <a:pt x="986667" y="237389"/>
                  </a:cubicBezTo>
                  <a:cubicBezTo>
                    <a:pt x="987264" y="234380"/>
                    <a:pt x="987861" y="231372"/>
                    <a:pt x="987861" y="228365"/>
                  </a:cubicBezTo>
                  <a:cubicBezTo>
                    <a:pt x="988458" y="225357"/>
                    <a:pt x="988458" y="222350"/>
                    <a:pt x="988458" y="219943"/>
                  </a:cubicBezTo>
                  <a:lnTo>
                    <a:pt x="988458" y="219941"/>
                  </a:lnTo>
                  <a:lnTo>
                    <a:pt x="988458" y="219342"/>
                  </a:lnTo>
                  <a:close/>
                  <a:moveTo>
                    <a:pt x="961613" y="157993"/>
                  </a:moveTo>
                  <a:cubicBezTo>
                    <a:pt x="961012" y="157993"/>
                    <a:pt x="961012" y="157993"/>
                    <a:pt x="961012" y="157993"/>
                  </a:cubicBezTo>
                  <a:cubicBezTo>
                    <a:pt x="956199" y="158596"/>
                    <a:pt x="952589" y="158596"/>
                    <a:pt x="949582" y="159198"/>
                  </a:cubicBezTo>
                  <a:cubicBezTo>
                    <a:pt x="947175" y="159198"/>
                    <a:pt x="944769" y="159801"/>
                    <a:pt x="943566" y="159801"/>
                  </a:cubicBezTo>
                  <a:cubicBezTo>
                    <a:pt x="942362" y="159801"/>
                    <a:pt x="941761" y="159801"/>
                    <a:pt x="941761" y="159801"/>
                  </a:cubicBezTo>
                  <a:cubicBezTo>
                    <a:pt x="941159" y="159801"/>
                    <a:pt x="941159" y="159801"/>
                    <a:pt x="941159" y="159801"/>
                  </a:cubicBezTo>
                  <a:lnTo>
                    <a:pt x="941159" y="159804"/>
                  </a:lnTo>
                  <a:lnTo>
                    <a:pt x="941159" y="160404"/>
                  </a:lnTo>
                  <a:lnTo>
                    <a:pt x="941159" y="160407"/>
                  </a:lnTo>
                  <a:cubicBezTo>
                    <a:pt x="943566" y="162820"/>
                    <a:pt x="945972" y="165834"/>
                    <a:pt x="947777" y="168246"/>
                  </a:cubicBezTo>
                  <a:cubicBezTo>
                    <a:pt x="950183" y="171262"/>
                    <a:pt x="951988" y="173673"/>
                    <a:pt x="953793" y="176086"/>
                  </a:cubicBezTo>
                  <a:cubicBezTo>
                    <a:pt x="955597" y="179100"/>
                    <a:pt x="957402" y="181512"/>
                    <a:pt x="958605" y="184526"/>
                  </a:cubicBezTo>
                  <a:cubicBezTo>
                    <a:pt x="960410" y="187541"/>
                    <a:pt x="961613" y="189953"/>
                    <a:pt x="962215" y="192968"/>
                  </a:cubicBezTo>
                  <a:cubicBezTo>
                    <a:pt x="962215" y="192968"/>
                    <a:pt x="962215" y="192968"/>
                    <a:pt x="962817" y="192968"/>
                  </a:cubicBezTo>
                  <a:cubicBezTo>
                    <a:pt x="968231" y="192968"/>
                    <a:pt x="971840" y="192365"/>
                    <a:pt x="974848" y="192365"/>
                  </a:cubicBezTo>
                  <a:cubicBezTo>
                    <a:pt x="977856" y="191762"/>
                    <a:pt x="979661" y="191762"/>
                    <a:pt x="980864" y="191762"/>
                  </a:cubicBezTo>
                  <a:cubicBezTo>
                    <a:pt x="982067" y="191762"/>
                    <a:pt x="982669" y="191762"/>
                    <a:pt x="983271" y="191762"/>
                  </a:cubicBezTo>
                  <a:cubicBezTo>
                    <a:pt x="983872" y="191762"/>
                    <a:pt x="983872" y="191762"/>
                    <a:pt x="983872" y="191762"/>
                  </a:cubicBezTo>
                  <a:lnTo>
                    <a:pt x="983872" y="191759"/>
                  </a:lnTo>
                  <a:lnTo>
                    <a:pt x="983872" y="191159"/>
                  </a:lnTo>
                  <a:lnTo>
                    <a:pt x="983872" y="191156"/>
                  </a:lnTo>
                  <a:cubicBezTo>
                    <a:pt x="982669" y="188141"/>
                    <a:pt x="980864" y="185729"/>
                    <a:pt x="979661" y="182715"/>
                  </a:cubicBezTo>
                  <a:cubicBezTo>
                    <a:pt x="977856" y="179700"/>
                    <a:pt x="976653" y="177288"/>
                    <a:pt x="974247" y="174273"/>
                  </a:cubicBezTo>
                  <a:cubicBezTo>
                    <a:pt x="972442" y="171861"/>
                    <a:pt x="970637" y="168846"/>
                    <a:pt x="968832" y="165831"/>
                  </a:cubicBezTo>
                  <a:cubicBezTo>
                    <a:pt x="966426" y="163419"/>
                    <a:pt x="964020" y="160404"/>
                    <a:pt x="961613" y="157993"/>
                  </a:cubicBezTo>
                  <a:close/>
                  <a:moveTo>
                    <a:pt x="886931" y="104961"/>
                  </a:moveTo>
                  <a:cubicBezTo>
                    <a:pt x="882128" y="105562"/>
                    <a:pt x="879126" y="106164"/>
                    <a:pt x="876724" y="106765"/>
                  </a:cubicBezTo>
                  <a:cubicBezTo>
                    <a:pt x="874323" y="107366"/>
                    <a:pt x="872522" y="107366"/>
                    <a:pt x="871321" y="107969"/>
                  </a:cubicBezTo>
                  <a:cubicBezTo>
                    <a:pt x="870120" y="107969"/>
                    <a:pt x="869520" y="107969"/>
                    <a:pt x="869520" y="107969"/>
                  </a:cubicBezTo>
                  <a:cubicBezTo>
                    <a:pt x="868919" y="108569"/>
                    <a:pt x="868919" y="108569"/>
                    <a:pt x="868919" y="108569"/>
                  </a:cubicBezTo>
                  <a:lnTo>
                    <a:pt x="868920" y="108569"/>
                  </a:lnTo>
                  <a:lnTo>
                    <a:pt x="868919" y="108570"/>
                  </a:lnTo>
                  <a:cubicBezTo>
                    <a:pt x="869520" y="108570"/>
                    <a:pt x="869520" y="108570"/>
                    <a:pt x="869520" y="108570"/>
                  </a:cubicBezTo>
                  <a:cubicBezTo>
                    <a:pt x="870120" y="108570"/>
                    <a:pt x="870120" y="108570"/>
                    <a:pt x="870120" y="109171"/>
                  </a:cubicBezTo>
                  <a:cubicBezTo>
                    <a:pt x="870720" y="109171"/>
                    <a:pt x="871321" y="109773"/>
                    <a:pt x="871921" y="109773"/>
                  </a:cubicBezTo>
                  <a:cubicBezTo>
                    <a:pt x="872522" y="110375"/>
                    <a:pt x="873122" y="110375"/>
                    <a:pt x="873722" y="110976"/>
                  </a:cubicBezTo>
                  <a:cubicBezTo>
                    <a:pt x="874323" y="110976"/>
                    <a:pt x="874923" y="111577"/>
                    <a:pt x="875523" y="111577"/>
                  </a:cubicBezTo>
                  <a:cubicBezTo>
                    <a:pt x="876124" y="112178"/>
                    <a:pt x="876724" y="112780"/>
                    <a:pt x="877325" y="112780"/>
                  </a:cubicBezTo>
                  <a:cubicBezTo>
                    <a:pt x="880927" y="114584"/>
                    <a:pt x="883929" y="116388"/>
                    <a:pt x="887531" y="118193"/>
                  </a:cubicBezTo>
                  <a:cubicBezTo>
                    <a:pt x="890533" y="119997"/>
                    <a:pt x="893535" y="122403"/>
                    <a:pt x="896537" y="124207"/>
                  </a:cubicBezTo>
                  <a:cubicBezTo>
                    <a:pt x="899538" y="126011"/>
                    <a:pt x="902540" y="127816"/>
                    <a:pt x="905542" y="129620"/>
                  </a:cubicBezTo>
                  <a:cubicBezTo>
                    <a:pt x="908544" y="131425"/>
                    <a:pt x="910946" y="133830"/>
                    <a:pt x="913948" y="135634"/>
                  </a:cubicBezTo>
                  <a:cubicBezTo>
                    <a:pt x="918751" y="135033"/>
                    <a:pt x="922353" y="134432"/>
                    <a:pt x="924754" y="133830"/>
                  </a:cubicBezTo>
                  <a:cubicBezTo>
                    <a:pt x="927156" y="133830"/>
                    <a:pt x="928957" y="133229"/>
                    <a:pt x="930158" y="133229"/>
                  </a:cubicBezTo>
                  <a:cubicBezTo>
                    <a:pt x="931358" y="132627"/>
                    <a:pt x="931959" y="132627"/>
                    <a:pt x="931959" y="132627"/>
                  </a:cubicBezTo>
                  <a:lnTo>
                    <a:pt x="931958" y="132627"/>
                  </a:lnTo>
                  <a:lnTo>
                    <a:pt x="931959" y="132626"/>
                  </a:lnTo>
                  <a:cubicBezTo>
                    <a:pt x="929557" y="130221"/>
                    <a:pt x="926555" y="128416"/>
                    <a:pt x="923554" y="126612"/>
                  </a:cubicBezTo>
                  <a:cubicBezTo>
                    <a:pt x="920552" y="124206"/>
                    <a:pt x="917550" y="122402"/>
                    <a:pt x="914548" y="120598"/>
                  </a:cubicBezTo>
                  <a:cubicBezTo>
                    <a:pt x="910946" y="118192"/>
                    <a:pt x="907944" y="116388"/>
                    <a:pt x="904342" y="114584"/>
                  </a:cubicBezTo>
                  <a:cubicBezTo>
                    <a:pt x="901340" y="112178"/>
                    <a:pt x="897737" y="110375"/>
                    <a:pt x="894135" y="108569"/>
                  </a:cubicBezTo>
                  <a:cubicBezTo>
                    <a:pt x="893535" y="107969"/>
                    <a:pt x="892934" y="107969"/>
                    <a:pt x="892334" y="107366"/>
                  </a:cubicBezTo>
                  <a:cubicBezTo>
                    <a:pt x="891734" y="107366"/>
                    <a:pt x="891133" y="106765"/>
                    <a:pt x="890533" y="106765"/>
                  </a:cubicBezTo>
                  <a:cubicBezTo>
                    <a:pt x="889932" y="106164"/>
                    <a:pt x="889332" y="106164"/>
                    <a:pt x="888732" y="105562"/>
                  </a:cubicBezTo>
                  <a:cubicBezTo>
                    <a:pt x="888131" y="105562"/>
                    <a:pt x="887531" y="104961"/>
                    <a:pt x="886931" y="104961"/>
                  </a:cubicBezTo>
                  <a:close/>
                  <a:moveTo>
                    <a:pt x="776204" y="61100"/>
                  </a:moveTo>
                  <a:cubicBezTo>
                    <a:pt x="774999" y="61100"/>
                    <a:pt x="774999" y="61100"/>
                    <a:pt x="774999" y="61100"/>
                  </a:cubicBezTo>
                  <a:cubicBezTo>
                    <a:pt x="771984" y="61706"/>
                    <a:pt x="769573" y="62916"/>
                    <a:pt x="767162" y="63521"/>
                  </a:cubicBezTo>
                  <a:cubicBezTo>
                    <a:pt x="765353" y="64126"/>
                    <a:pt x="764147" y="64126"/>
                    <a:pt x="763545" y="64731"/>
                  </a:cubicBezTo>
                  <a:cubicBezTo>
                    <a:pt x="762339" y="64731"/>
                    <a:pt x="762339" y="65337"/>
                    <a:pt x="761736" y="65337"/>
                  </a:cubicBezTo>
                  <a:cubicBezTo>
                    <a:pt x="761133" y="65942"/>
                    <a:pt x="761133" y="65942"/>
                    <a:pt x="761133" y="65942"/>
                  </a:cubicBezTo>
                  <a:lnTo>
                    <a:pt x="761135" y="65942"/>
                  </a:lnTo>
                  <a:lnTo>
                    <a:pt x="761133" y="65943"/>
                  </a:lnTo>
                  <a:cubicBezTo>
                    <a:pt x="761133" y="65943"/>
                    <a:pt x="761133" y="65943"/>
                    <a:pt x="761736" y="65943"/>
                  </a:cubicBezTo>
                  <a:cubicBezTo>
                    <a:pt x="767162" y="67154"/>
                    <a:pt x="773190" y="68969"/>
                    <a:pt x="778616" y="70786"/>
                  </a:cubicBezTo>
                  <a:cubicBezTo>
                    <a:pt x="784041" y="72600"/>
                    <a:pt x="789467" y="74416"/>
                    <a:pt x="794892" y="76231"/>
                  </a:cubicBezTo>
                  <a:cubicBezTo>
                    <a:pt x="800318" y="78653"/>
                    <a:pt x="805140" y="80467"/>
                    <a:pt x="810566" y="82283"/>
                  </a:cubicBezTo>
                  <a:cubicBezTo>
                    <a:pt x="815389" y="84099"/>
                    <a:pt x="820814" y="86520"/>
                    <a:pt x="825637" y="88335"/>
                  </a:cubicBezTo>
                  <a:cubicBezTo>
                    <a:pt x="825637" y="88335"/>
                    <a:pt x="825637" y="88335"/>
                    <a:pt x="826843" y="88335"/>
                  </a:cubicBezTo>
                  <a:cubicBezTo>
                    <a:pt x="830460" y="87731"/>
                    <a:pt x="834077" y="86520"/>
                    <a:pt x="835885" y="85914"/>
                  </a:cubicBezTo>
                  <a:cubicBezTo>
                    <a:pt x="838297" y="85309"/>
                    <a:pt x="840105" y="85309"/>
                    <a:pt x="840708" y="84704"/>
                  </a:cubicBezTo>
                  <a:cubicBezTo>
                    <a:pt x="841914" y="84704"/>
                    <a:pt x="842516" y="84704"/>
                    <a:pt x="842516" y="84099"/>
                  </a:cubicBezTo>
                  <a:lnTo>
                    <a:pt x="842514" y="84098"/>
                  </a:lnTo>
                  <a:lnTo>
                    <a:pt x="842516" y="84097"/>
                  </a:lnTo>
                  <a:cubicBezTo>
                    <a:pt x="837694" y="82281"/>
                    <a:pt x="832268" y="79861"/>
                    <a:pt x="826843" y="78045"/>
                  </a:cubicBezTo>
                  <a:cubicBezTo>
                    <a:pt x="821417" y="75625"/>
                    <a:pt x="815992" y="73809"/>
                    <a:pt x="810566" y="71994"/>
                  </a:cubicBezTo>
                  <a:cubicBezTo>
                    <a:pt x="804538" y="70179"/>
                    <a:pt x="799112" y="68363"/>
                    <a:pt x="793687" y="66547"/>
                  </a:cubicBezTo>
                  <a:cubicBezTo>
                    <a:pt x="787658" y="64731"/>
                    <a:pt x="782233" y="62916"/>
                    <a:pt x="776204" y="61100"/>
                  </a:cubicBezTo>
                  <a:close/>
                  <a:moveTo>
                    <a:pt x="630648" y="31002"/>
                  </a:moveTo>
                  <a:cubicBezTo>
                    <a:pt x="627637" y="32215"/>
                    <a:pt x="625830" y="33429"/>
                    <a:pt x="624625" y="34037"/>
                  </a:cubicBezTo>
                  <a:cubicBezTo>
                    <a:pt x="622818" y="34643"/>
                    <a:pt x="621613" y="35250"/>
                    <a:pt x="621011" y="35857"/>
                  </a:cubicBezTo>
                  <a:cubicBezTo>
                    <a:pt x="620408" y="35857"/>
                    <a:pt x="620408" y="36464"/>
                    <a:pt x="619806" y="36464"/>
                  </a:cubicBezTo>
                  <a:lnTo>
                    <a:pt x="619809" y="36465"/>
                  </a:lnTo>
                  <a:lnTo>
                    <a:pt x="619806" y="36467"/>
                  </a:lnTo>
                  <a:cubicBezTo>
                    <a:pt x="627034" y="37680"/>
                    <a:pt x="634263" y="38894"/>
                    <a:pt x="641491" y="40109"/>
                  </a:cubicBezTo>
                  <a:cubicBezTo>
                    <a:pt x="648719" y="41324"/>
                    <a:pt x="655345" y="41930"/>
                    <a:pt x="661971" y="43144"/>
                  </a:cubicBezTo>
                  <a:cubicBezTo>
                    <a:pt x="668597" y="44358"/>
                    <a:pt x="675223" y="46179"/>
                    <a:pt x="681849" y="47394"/>
                  </a:cubicBezTo>
                  <a:cubicBezTo>
                    <a:pt x="688475" y="48607"/>
                    <a:pt x="694499" y="49822"/>
                    <a:pt x="700522" y="51037"/>
                  </a:cubicBezTo>
                  <a:cubicBezTo>
                    <a:pt x="700522" y="51037"/>
                    <a:pt x="700522" y="51037"/>
                    <a:pt x="701727" y="51644"/>
                  </a:cubicBezTo>
                  <a:cubicBezTo>
                    <a:pt x="705341" y="50429"/>
                    <a:pt x="707751" y="49214"/>
                    <a:pt x="709558" y="48607"/>
                  </a:cubicBezTo>
                  <a:cubicBezTo>
                    <a:pt x="711365" y="48000"/>
                    <a:pt x="712570" y="47394"/>
                    <a:pt x="713172" y="46787"/>
                  </a:cubicBezTo>
                  <a:cubicBezTo>
                    <a:pt x="713774" y="46787"/>
                    <a:pt x="714377" y="46787"/>
                    <a:pt x="714377" y="46179"/>
                  </a:cubicBezTo>
                  <a:lnTo>
                    <a:pt x="714373" y="46179"/>
                  </a:lnTo>
                  <a:lnTo>
                    <a:pt x="714377" y="46177"/>
                  </a:lnTo>
                  <a:lnTo>
                    <a:pt x="713774" y="46177"/>
                  </a:lnTo>
                  <a:cubicBezTo>
                    <a:pt x="707751" y="44964"/>
                    <a:pt x="701125" y="43749"/>
                    <a:pt x="694499" y="41928"/>
                  </a:cubicBezTo>
                  <a:cubicBezTo>
                    <a:pt x="687873" y="40714"/>
                    <a:pt x="681247" y="39499"/>
                    <a:pt x="674018" y="38285"/>
                  </a:cubicBezTo>
                  <a:cubicBezTo>
                    <a:pt x="667392" y="37071"/>
                    <a:pt x="660164" y="35857"/>
                    <a:pt x="652936" y="34643"/>
                  </a:cubicBezTo>
                  <a:cubicBezTo>
                    <a:pt x="645708" y="33429"/>
                    <a:pt x="638479" y="32215"/>
                    <a:pt x="630648" y="31002"/>
                  </a:cubicBezTo>
                  <a:close/>
                  <a:moveTo>
                    <a:pt x="462253" y="12940"/>
                  </a:moveTo>
                  <a:cubicBezTo>
                    <a:pt x="461049" y="12940"/>
                    <a:pt x="461049" y="12940"/>
                    <a:pt x="461049" y="12940"/>
                  </a:cubicBezTo>
                  <a:cubicBezTo>
                    <a:pt x="459243" y="14159"/>
                    <a:pt x="458040" y="15377"/>
                    <a:pt x="456836" y="15986"/>
                  </a:cubicBezTo>
                  <a:cubicBezTo>
                    <a:pt x="456234" y="17206"/>
                    <a:pt x="455031" y="17206"/>
                    <a:pt x="455031" y="17815"/>
                  </a:cubicBezTo>
                  <a:cubicBezTo>
                    <a:pt x="454429" y="18423"/>
                    <a:pt x="454429" y="18423"/>
                    <a:pt x="453827" y="18423"/>
                  </a:cubicBezTo>
                  <a:lnTo>
                    <a:pt x="453830" y="18425"/>
                  </a:lnTo>
                  <a:lnTo>
                    <a:pt x="453827" y="18426"/>
                  </a:lnTo>
                  <a:cubicBezTo>
                    <a:pt x="453827" y="18426"/>
                    <a:pt x="453827" y="18426"/>
                    <a:pt x="455031" y="19035"/>
                  </a:cubicBezTo>
                  <a:cubicBezTo>
                    <a:pt x="462854" y="19644"/>
                    <a:pt x="471280" y="20255"/>
                    <a:pt x="479104" y="20863"/>
                  </a:cubicBezTo>
                  <a:cubicBezTo>
                    <a:pt x="486928" y="21472"/>
                    <a:pt x="494751" y="22081"/>
                    <a:pt x="502575" y="22691"/>
                  </a:cubicBezTo>
                  <a:cubicBezTo>
                    <a:pt x="510399" y="23299"/>
                    <a:pt x="518223" y="23908"/>
                    <a:pt x="525445" y="24518"/>
                  </a:cubicBezTo>
                  <a:cubicBezTo>
                    <a:pt x="533269" y="25737"/>
                    <a:pt x="540491" y="26345"/>
                    <a:pt x="547713" y="26954"/>
                  </a:cubicBezTo>
                  <a:cubicBezTo>
                    <a:pt x="547713" y="26954"/>
                    <a:pt x="547713" y="26954"/>
                    <a:pt x="548314" y="27563"/>
                  </a:cubicBezTo>
                  <a:cubicBezTo>
                    <a:pt x="550120" y="25737"/>
                    <a:pt x="551925" y="24518"/>
                    <a:pt x="553129" y="23908"/>
                  </a:cubicBezTo>
                  <a:cubicBezTo>
                    <a:pt x="554333" y="23299"/>
                    <a:pt x="554935" y="22691"/>
                    <a:pt x="555536" y="22081"/>
                  </a:cubicBezTo>
                  <a:cubicBezTo>
                    <a:pt x="556138" y="22081"/>
                    <a:pt x="556740" y="21472"/>
                    <a:pt x="556740" y="21472"/>
                  </a:cubicBezTo>
                  <a:lnTo>
                    <a:pt x="556735" y="21471"/>
                  </a:lnTo>
                  <a:lnTo>
                    <a:pt x="556740" y="21469"/>
                  </a:lnTo>
                  <a:cubicBezTo>
                    <a:pt x="548916" y="20860"/>
                    <a:pt x="541694" y="19642"/>
                    <a:pt x="533870" y="19032"/>
                  </a:cubicBezTo>
                  <a:cubicBezTo>
                    <a:pt x="526648" y="18423"/>
                    <a:pt x="518825" y="17815"/>
                    <a:pt x="511001" y="17206"/>
                  </a:cubicBezTo>
                  <a:cubicBezTo>
                    <a:pt x="503177" y="15986"/>
                    <a:pt x="494751" y="15377"/>
                    <a:pt x="486928" y="14769"/>
                  </a:cubicBezTo>
                  <a:cubicBezTo>
                    <a:pt x="478502" y="14159"/>
                    <a:pt x="470678" y="13550"/>
                    <a:pt x="462253" y="12940"/>
                  </a:cubicBezTo>
                  <a:close/>
                  <a:moveTo>
                    <a:pt x="281869" y="5770"/>
                  </a:moveTo>
                  <a:cubicBezTo>
                    <a:pt x="280668" y="5770"/>
                    <a:pt x="280668" y="5770"/>
                    <a:pt x="280668" y="5770"/>
                  </a:cubicBezTo>
                  <a:cubicBezTo>
                    <a:pt x="278866" y="6999"/>
                    <a:pt x="277665" y="8227"/>
                    <a:pt x="277064" y="9456"/>
                  </a:cubicBezTo>
                  <a:cubicBezTo>
                    <a:pt x="276463" y="10070"/>
                    <a:pt x="275862" y="10685"/>
                    <a:pt x="275262" y="10685"/>
                  </a:cubicBezTo>
                  <a:cubicBezTo>
                    <a:pt x="275262" y="11299"/>
                    <a:pt x="274661" y="11299"/>
                    <a:pt x="274661" y="11913"/>
                  </a:cubicBezTo>
                  <a:lnTo>
                    <a:pt x="274664" y="11913"/>
                  </a:lnTo>
                  <a:lnTo>
                    <a:pt x="274661" y="11920"/>
                  </a:lnTo>
                  <a:cubicBezTo>
                    <a:pt x="274661" y="11920"/>
                    <a:pt x="274661" y="11920"/>
                    <a:pt x="275262" y="11920"/>
                  </a:cubicBezTo>
                  <a:cubicBezTo>
                    <a:pt x="284272" y="11920"/>
                    <a:pt x="293283" y="11920"/>
                    <a:pt x="301693" y="12535"/>
                  </a:cubicBezTo>
                  <a:cubicBezTo>
                    <a:pt x="310103" y="12535"/>
                    <a:pt x="318513" y="12535"/>
                    <a:pt x="326923" y="13149"/>
                  </a:cubicBezTo>
                  <a:cubicBezTo>
                    <a:pt x="335332" y="13149"/>
                    <a:pt x="343142" y="13149"/>
                    <a:pt x="350951" y="13763"/>
                  </a:cubicBezTo>
                  <a:cubicBezTo>
                    <a:pt x="358760" y="13763"/>
                    <a:pt x="366569" y="14377"/>
                    <a:pt x="374379" y="14377"/>
                  </a:cubicBezTo>
                  <a:cubicBezTo>
                    <a:pt x="374379" y="14377"/>
                    <a:pt x="374379" y="14377"/>
                    <a:pt x="374979" y="14377"/>
                  </a:cubicBezTo>
                  <a:cubicBezTo>
                    <a:pt x="376781" y="13149"/>
                    <a:pt x="377983" y="11920"/>
                    <a:pt x="378583" y="11306"/>
                  </a:cubicBezTo>
                  <a:cubicBezTo>
                    <a:pt x="379785" y="10077"/>
                    <a:pt x="380386" y="10077"/>
                    <a:pt x="380386" y="9464"/>
                  </a:cubicBezTo>
                  <a:cubicBezTo>
                    <a:pt x="380986" y="8850"/>
                    <a:pt x="380986" y="8850"/>
                    <a:pt x="381587" y="8850"/>
                  </a:cubicBezTo>
                  <a:lnTo>
                    <a:pt x="381573" y="8850"/>
                  </a:lnTo>
                  <a:lnTo>
                    <a:pt x="381587" y="8842"/>
                  </a:lnTo>
                  <a:cubicBezTo>
                    <a:pt x="380386" y="8842"/>
                    <a:pt x="380386" y="8842"/>
                    <a:pt x="380386" y="8842"/>
                  </a:cubicBezTo>
                  <a:cubicBezTo>
                    <a:pt x="373177" y="8227"/>
                    <a:pt x="365368" y="8227"/>
                    <a:pt x="357559" y="7614"/>
                  </a:cubicBezTo>
                  <a:cubicBezTo>
                    <a:pt x="349749" y="7614"/>
                    <a:pt x="341340" y="6999"/>
                    <a:pt x="333530" y="6999"/>
                  </a:cubicBezTo>
                  <a:cubicBezTo>
                    <a:pt x="325120" y="6999"/>
                    <a:pt x="316711" y="6385"/>
                    <a:pt x="308301" y="6385"/>
                  </a:cubicBezTo>
                  <a:cubicBezTo>
                    <a:pt x="299290" y="6385"/>
                    <a:pt x="290880" y="5770"/>
                    <a:pt x="281869" y="5770"/>
                  </a:cubicBezTo>
                  <a:close/>
                  <a:moveTo>
                    <a:pt x="118318" y="2332"/>
                  </a:moveTo>
                  <a:cubicBezTo>
                    <a:pt x="114108" y="2332"/>
                    <a:pt x="110500" y="2332"/>
                    <a:pt x="108095" y="2332"/>
                  </a:cubicBezTo>
                  <a:cubicBezTo>
                    <a:pt x="105689" y="2332"/>
                    <a:pt x="104487" y="2332"/>
                    <a:pt x="103284" y="2332"/>
                  </a:cubicBezTo>
                  <a:cubicBezTo>
                    <a:pt x="102081" y="2332"/>
                    <a:pt x="101480" y="2332"/>
                    <a:pt x="101480" y="2332"/>
                  </a:cubicBezTo>
                  <a:cubicBezTo>
                    <a:pt x="100879" y="2332"/>
                    <a:pt x="100879" y="2332"/>
                    <a:pt x="100879" y="2332"/>
                  </a:cubicBezTo>
                  <a:cubicBezTo>
                    <a:pt x="99676" y="3525"/>
                    <a:pt x="99075" y="4720"/>
                    <a:pt x="97872" y="5914"/>
                  </a:cubicBezTo>
                  <a:cubicBezTo>
                    <a:pt x="97271" y="6512"/>
                    <a:pt x="96669" y="7109"/>
                    <a:pt x="96669" y="7706"/>
                  </a:cubicBezTo>
                  <a:cubicBezTo>
                    <a:pt x="96068" y="7706"/>
                    <a:pt x="96068" y="7706"/>
                    <a:pt x="96068" y="8304"/>
                  </a:cubicBezTo>
                  <a:lnTo>
                    <a:pt x="96083" y="8296"/>
                  </a:lnTo>
                  <a:lnTo>
                    <a:pt x="96068" y="8311"/>
                  </a:lnTo>
                  <a:cubicBezTo>
                    <a:pt x="96068" y="8311"/>
                    <a:pt x="96068" y="8311"/>
                    <a:pt x="97271" y="7714"/>
                  </a:cubicBezTo>
                  <a:cubicBezTo>
                    <a:pt x="101480" y="8311"/>
                    <a:pt x="104487" y="8311"/>
                    <a:pt x="107493" y="8311"/>
                  </a:cubicBezTo>
                  <a:cubicBezTo>
                    <a:pt x="109899" y="8311"/>
                    <a:pt x="111101" y="8311"/>
                    <a:pt x="112304" y="8311"/>
                  </a:cubicBezTo>
                  <a:cubicBezTo>
                    <a:pt x="113507" y="8311"/>
                    <a:pt x="114108" y="8311"/>
                    <a:pt x="114108" y="8311"/>
                  </a:cubicBezTo>
                  <a:cubicBezTo>
                    <a:pt x="114710" y="8311"/>
                    <a:pt x="114710" y="8311"/>
                    <a:pt x="114710" y="8311"/>
                  </a:cubicBezTo>
                  <a:cubicBezTo>
                    <a:pt x="121324" y="8311"/>
                    <a:pt x="127939" y="8311"/>
                    <a:pt x="134554" y="8311"/>
                  </a:cubicBezTo>
                  <a:cubicBezTo>
                    <a:pt x="141168" y="8311"/>
                    <a:pt x="147783" y="8908"/>
                    <a:pt x="154398" y="8908"/>
                  </a:cubicBezTo>
                  <a:cubicBezTo>
                    <a:pt x="161013" y="8908"/>
                    <a:pt x="167627" y="8908"/>
                    <a:pt x="174242" y="8908"/>
                  </a:cubicBezTo>
                  <a:cubicBezTo>
                    <a:pt x="180857" y="9505"/>
                    <a:pt x="187472" y="9505"/>
                    <a:pt x="194086" y="9505"/>
                  </a:cubicBezTo>
                  <a:cubicBezTo>
                    <a:pt x="194086" y="9505"/>
                    <a:pt x="194086" y="9505"/>
                    <a:pt x="195289" y="9505"/>
                  </a:cubicBezTo>
                  <a:cubicBezTo>
                    <a:pt x="196492" y="8311"/>
                    <a:pt x="197694" y="7117"/>
                    <a:pt x="198296" y="6520"/>
                  </a:cubicBezTo>
                  <a:cubicBezTo>
                    <a:pt x="198897" y="5324"/>
                    <a:pt x="199498" y="5324"/>
                    <a:pt x="200100" y="4727"/>
                  </a:cubicBezTo>
                  <a:cubicBezTo>
                    <a:pt x="200100" y="4130"/>
                    <a:pt x="200100" y="4130"/>
                    <a:pt x="200701" y="4130"/>
                  </a:cubicBezTo>
                  <a:lnTo>
                    <a:pt x="200694" y="4130"/>
                  </a:lnTo>
                  <a:lnTo>
                    <a:pt x="200701" y="4123"/>
                  </a:lnTo>
                  <a:cubicBezTo>
                    <a:pt x="199498" y="4123"/>
                    <a:pt x="199498" y="4123"/>
                    <a:pt x="199498" y="4123"/>
                  </a:cubicBezTo>
                  <a:cubicBezTo>
                    <a:pt x="192884" y="3525"/>
                    <a:pt x="186269" y="3525"/>
                    <a:pt x="179053" y="3525"/>
                  </a:cubicBezTo>
                  <a:cubicBezTo>
                    <a:pt x="172438" y="3525"/>
                    <a:pt x="165823" y="3525"/>
                    <a:pt x="158607" y="2928"/>
                  </a:cubicBezTo>
                  <a:cubicBezTo>
                    <a:pt x="151993" y="2928"/>
                    <a:pt x="145378" y="2928"/>
                    <a:pt x="138763" y="2928"/>
                  </a:cubicBezTo>
                  <a:cubicBezTo>
                    <a:pt x="131547" y="2928"/>
                    <a:pt x="124932" y="2928"/>
                    <a:pt x="118318" y="2332"/>
                  </a:cubicBezTo>
                  <a:close/>
                  <a:moveTo>
                    <a:pt x="0" y="0"/>
                  </a:moveTo>
                  <a:lnTo>
                    <a:pt x="0" y="6081"/>
                  </a:lnTo>
                  <a:lnTo>
                    <a:pt x="12369" y="6353"/>
                  </a:lnTo>
                  <a:cubicBezTo>
                    <a:pt x="12369" y="6353"/>
                    <a:pt x="12369" y="6353"/>
                    <a:pt x="13572" y="6353"/>
                  </a:cubicBezTo>
                  <a:cubicBezTo>
                    <a:pt x="14774" y="4567"/>
                    <a:pt x="15375" y="3971"/>
                    <a:pt x="15976" y="2781"/>
                  </a:cubicBezTo>
                  <a:cubicBezTo>
                    <a:pt x="17179" y="2185"/>
                    <a:pt x="17179" y="1590"/>
                    <a:pt x="17780" y="996"/>
                  </a:cubicBezTo>
                  <a:cubicBezTo>
                    <a:pt x="17780" y="996"/>
                    <a:pt x="18381" y="996"/>
                    <a:pt x="18381" y="399"/>
                  </a:cubicBezTo>
                  <a:lnTo>
                    <a:pt x="18373" y="399"/>
                  </a:lnTo>
                  <a:lnTo>
                    <a:pt x="18381" y="391"/>
                  </a:lnTo>
                  <a:cubicBezTo>
                    <a:pt x="17780" y="391"/>
                    <a:pt x="17780" y="391"/>
                    <a:pt x="17780" y="391"/>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cxnSp>
        <p:nvCxnSpPr>
          <p:cNvPr id="10" name="Straight Arrow Connector 9">
            <a:extLst>
              <a:ext uri="{FF2B5EF4-FFF2-40B4-BE49-F238E27FC236}">
                <a16:creationId xmlns:a16="http://schemas.microsoft.com/office/drawing/2014/main" id="{A7B325ED-00A3-5ADB-5345-1308691D304A}"/>
              </a:ext>
            </a:extLst>
          </p:cNvPr>
          <p:cNvCxnSpPr/>
          <p:nvPr/>
        </p:nvCxnSpPr>
        <p:spPr>
          <a:xfrm flipH="1" flipV="1">
            <a:off x="6217052" y="4518055"/>
            <a:ext cx="733174" cy="2199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57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6" name="Straight Connector 165">
            <a:extLst>
              <a:ext uri="{FF2B5EF4-FFF2-40B4-BE49-F238E27FC236}">
                <a16:creationId xmlns:a16="http://schemas.microsoft.com/office/drawing/2014/main" id="{0B469F36-0943-F34C-3296-85C2002F9284}"/>
              </a:ext>
            </a:extLst>
          </p:cNvPr>
          <p:cNvCxnSpPr/>
          <p:nvPr/>
        </p:nvCxnSpPr>
        <p:spPr>
          <a:xfrm>
            <a:off x="2022581" y="3285715"/>
            <a:ext cx="1570723"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5E2D73D-E458-2775-705D-9613A985F0DB}"/>
              </a:ext>
            </a:extLst>
          </p:cNvPr>
          <p:cNvSpPr/>
          <p:nvPr/>
        </p:nvSpPr>
        <p:spPr>
          <a:xfrm>
            <a:off x="208507" y="1766650"/>
            <a:ext cx="1820525" cy="4542670"/>
          </a:xfrm>
          <a:prstGeom prst="roundRect">
            <a:avLst>
              <a:gd name="adj" fmla="val 3792"/>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800" dirty="0"/>
          </a:p>
        </p:txBody>
      </p:sp>
      <p:sp>
        <p:nvSpPr>
          <p:cNvPr id="4" name="Round Same Side Corner Rectangle 16">
            <a:extLst>
              <a:ext uri="{FF2B5EF4-FFF2-40B4-BE49-F238E27FC236}">
                <a16:creationId xmlns:a16="http://schemas.microsoft.com/office/drawing/2014/main" id="{591AE125-BD0C-3F6D-E2CC-371E9430A309}"/>
              </a:ext>
            </a:extLst>
          </p:cNvPr>
          <p:cNvSpPr/>
          <p:nvPr/>
        </p:nvSpPr>
        <p:spPr>
          <a:xfrm rot="5400000">
            <a:off x="5326231" y="2768617"/>
            <a:ext cx="3862010" cy="2211287"/>
          </a:xfrm>
          <a:prstGeom prst="round2Same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23"/>
          </a:p>
        </p:txBody>
      </p:sp>
      <p:sp>
        <p:nvSpPr>
          <p:cNvPr id="5" name="Round Same Side Corner Rectangle 17">
            <a:extLst>
              <a:ext uri="{FF2B5EF4-FFF2-40B4-BE49-F238E27FC236}">
                <a16:creationId xmlns:a16="http://schemas.microsoft.com/office/drawing/2014/main" id="{667D169E-A868-5929-8E3F-105022FC6234}"/>
              </a:ext>
            </a:extLst>
          </p:cNvPr>
          <p:cNvSpPr/>
          <p:nvPr/>
        </p:nvSpPr>
        <p:spPr>
          <a:xfrm rot="16200000">
            <a:off x="2910678" y="2419622"/>
            <a:ext cx="3862004" cy="2909281"/>
          </a:xfrm>
          <a:prstGeom prst="round2SameRect">
            <a:avLst>
              <a:gd name="adj1" fmla="val 10464"/>
              <a:gd name="adj2" fmla="val 0"/>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23"/>
          </a:p>
        </p:txBody>
      </p:sp>
      <p:sp>
        <p:nvSpPr>
          <p:cNvPr id="10" name="TextBox 9">
            <a:extLst>
              <a:ext uri="{FF2B5EF4-FFF2-40B4-BE49-F238E27FC236}">
                <a16:creationId xmlns:a16="http://schemas.microsoft.com/office/drawing/2014/main" id="{78455FB9-3755-012C-9A55-72DE0EDB07A6}"/>
              </a:ext>
            </a:extLst>
          </p:cNvPr>
          <p:cNvSpPr txBox="1"/>
          <p:nvPr/>
        </p:nvSpPr>
        <p:spPr>
          <a:xfrm>
            <a:off x="531354" y="2751034"/>
            <a:ext cx="1121369" cy="148889"/>
          </a:xfrm>
          <a:prstGeom prst="rect">
            <a:avLst/>
          </a:prstGeom>
          <a:noFill/>
        </p:spPr>
        <p:txBody>
          <a:bodyPr wrap="square" lIns="0" tIns="0" rIns="0" bIns="0" rtlCol="0">
            <a:noAutofit/>
          </a:bodyPr>
          <a:lstStyle/>
          <a:p>
            <a:pPr algn="ctr" defTabSz="622158">
              <a:spcAft>
                <a:spcPts val="408"/>
              </a:spcAft>
            </a:pPr>
            <a:r>
              <a:rPr lang="en-AU" sz="1100" b="1" dirty="0">
                <a:solidFill>
                  <a:schemeClr val="bg1"/>
                </a:solidFill>
                <a:cs typeface="Arial" panose="020B0604020202020204" pitchFamily="34" charset="0"/>
              </a:rPr>
              <a:t>New Member</a:t>
            </a:r>
          </a:p>
        </p:txBody>
      </p:sp>
      <p:pic>
        <p:nvPicPr>
          <p:cNvPr id="12" name="Picture 11">
            <a:extLst>
              <a:ext uri="{FF2B5EF4-FFF2-40B4-BE49-F238E27FC236}">
                <a16:creationId xmlns:a16="http://schemas.microsoft.com/office/drawing/2014/main" id="{2B1C66C0-5414-3AE7-9C36-739ACB4C4EF0}"/>
              </a:ext>
            </a:extLst>
          </p:cNvPr>
          <p:cNvPicPr>
            <a:picLocks noChangeAspect="1"/>
          </p:cNvPicPr>
          <p:nvPr/>
        </p:nvPicPr>
        <p:blipFill>
          <a:blip r:embed="rId3" cstate="hqprint">
            <a:extLst>
              <a:ext uri="{28A0092B-C50C-407E-A947-70E740481C1C}">
                <a14:useLocalDpi xmlns:a14="http://schemas.microsoft.com/office/drawing/2010/main" val="0"/>
              </a:ext>
            </a:extLst>
          </a:blip>
          <a:srcRect l="20" r="20"/>
          <a:stretch/>
        </p:blipFill>
        <p:spPr>
          <a:xfrm>
            <a:off x="728085" y="1954260"/>
            <a:ext cx="727906" cy="727906"/>
          </a:xfrm>
          <a:prstGeom prst="ellipse">
            <a:avLst/>
          </a:prstGeom>
          <a:solidFill>
            <a:srgbClr val="00338D"/>
          </a:solidFill>
          <a:ln w="38100">
            <a:solidFill>
              <a:schemeClr val="bg1"/>
            </a:solidFill>
          </a:ln>
        </p:spPr>
      </p:pic>
      <p:sp>
        <p:nvSpPr>
          <p:cNvPr id="13" name="Rectangle: Rounded Corners 12">
            <a:extLst>
              <a:ext uri="{FF2B5EF4-FFF2-40B4-BE49-F238E27FC236}">
                <a16:creationId xmlns:a16="http://schemas.microsoft.com/office/drawing/2014/main" id="{946844DA-70BA-CBEB-6593-24405DF1ED7B}"/>
              </a:ext>
            </a:extLst>
          </p:cNvPr>
          <p:cNvSpPr/>
          <p:nvPr/>
        </p:nvSpPr>
        <p:spPr>
          <a:xfrm>
            <a:off x="288759" y="2968792"/>
            <a:ext cx="1651334" cy="3340528"/>
          </a:xfrm>
          <a:prstGeom prst="roundRect">
            <a:avLst>
              <a:gd name="adj" fmla="val 7200"/>
            </a:avLst>
          </a:prstGeom>
          <a:solidFill>
            <a:srgbClr val="004B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Box 10">
            <a:extLst>
              <a:ext uri="{FF2B5EF4-FFF2-40B4-BE49-F238E27FC236}">
                <a16:creationId xmlns:a16="http://schemas.microsoft.com/office/drawing/2014/main" id="{7DFE676E-7A3D-D383-F585-B65002783B75}"/>
              </a:ext>
            </a:extLst>
          </p:cNvPr>
          <p:cNvSpPr txBox="1"/>
          <p:nvPr/>
        </p:nvSpPr>
        <p:spPr>
          <a:xfrm>
            <a:off x="282973" y="2997770"/>
            <a:ext cx="1705076" cy="3942872"/>
          </a:xfrm>
          <a:prstGeom prst="rect">
            <a:avLst/>
          </a:prstGeom>
          <a:noFill/>
        </p:spPr>
        <p:txBody>
          <a:bodyPr wrap="square" lIns="135000" tIns="135000" rIns="135000" bIns="135000" anchor="t">
            <a:spAutoFit/>
          </a:bodyPr>
          <a:lstStyle/>
          <a:p>
            <a:pPr eaLnBrk="0" fontAlgn="base" hangingPunct="0">
              <a:spcBef>
                <a:spcPct val="0"/>
              </a:spcBef>
              <a:spcAft>
                <a:spcPct val="0"/>
              </a:spcAft>
            </a:pPr>
            <a:r>
              <a:rPr lang="en-AU" sz="1100" b="1" dirty="0">
                <a:solidFill>
                  <a:schemeClr val="bg1"/>
                </a:solidFill>
                <a:latin typeface="Arial" panose="020B0604020202020204"/>
              </a:rPr>
              <a:t>Bio:</a:t>
            </a:r>
          </a:p>
          <a:p>
            <a:pPr eaLnBrk="0" fontAlgn="base" hangingPunct="0">
              <a:spcBef>
                <a:spcPct val="0"/>
              </a:spcBef>
              <a:spcAft>
                <a:spcPct val="0"/>
              </a:spcAft>
            </a:pPr>
            <a:r>
              <a:rPr lang="en-AU" sz="1100" dirty="0">
                <a:solidFill>
                  <a:schemeClr val="bg1"/>
                </a:solidFill>
                <a:latin typeface="Arial" panose="020B0604020202020204"/>
              </a:rPr>
              <a:t>“I am an experience professional seeking professional and personal development through volunteering.” I am focussed on learning about the organisation in my first year.</a:t>
            </a:r>
          </a:p>
          <a:p>
            <a:pPr eaLnBrk="0" fontAlgn="base" hangingPunct="0">
              <a:spcBef>
                <a:spcPct val="0"/>
              </a:spcBef>
              <a:spcAft>
                <a:spcPct val="0"/>
              </a:spcAft>
            </a:pPr>
            <a:endParaRPr lang="en-AU" sz="1100" dirty="0">
              <a:solidFill>
                <a:schemeClr val="bg1"/>
              </a:solidFill>
              <a:latin typeface="Arial" panose="020B0604020202020204"/>
            </a:endParaRPr>
          </a:p>
          <a:p>
            <a:pPr eaLnBrk="0" fontAlgn="base" hangingPunct="0">
              <a:spcBef>
                <a:spcPct val="0"/>
              </a:spcBef>
              <a:spcAft>
                <a:spcPct val="0"/>
              </a:spcAft>
            </a:pPr>
            <a:r>
              <a:rPr lang="en-AU" sz="1100" b="1" dirty="0">
                <a:solidFill>
                  <a:schemeClr val="bg1"/>
                </a:solidFill>
                <a:latin typeface="Arial" panose="020B0604020202020204"/>
              </a:rPr>
              <a:t>Core learning:</a:t>
            </a:r>
          </a:p>
          <a:p>
            <a:pPr marL="128588" indent="-128588">
              <a:buFont typeface="Arial" panose="020B0604020202020204" pitchFamily="34" charset="0"/>
              <a:buChar char="•"/>
            </a:pPr>
            <a:r>
              <a:rPr lang="en-AU" sz="1100" dirty="0">
                <a:solidFill>
                  <a:schemeClr val="bg1"/>
                </a:solidFill>
                <a:latin typeface="Arial" panose="020B0604020202020204"/>
              </a:rPr>
              <a:t>Organisational Understanding e.g. Vision, Mission, Values</a:t>
            </a:r>
          </a:p>
          <a:p>
            <a:pPr marL="128588" indent="-128588">
              <a:buFont typeface="Arial" panose="020B0604020202020204" pitchFamily="34" charset="0"/>
              <a:buChar char="•"/>
            </a:pPr>
            <a:r>
              <a:rPr lang="en-AU" sz="1100" dirty="0">
                <a:solidFill>
                  <a:schemeClr val="bg1"/>
                </a:solidFill>
                <a:latin typeface="Arial" panose="020B0604020202020204"/>
              </a:rPr>
              <a:t>Role based e.g. Logistics</a:t>
            </a:r>
          </a:p>
          <a:p>
            <a:pPr eaLnBrk="0" fontAlgn="base" hangingPunct="0">
              <a:spcBef>
                <a:spcPct val="0"/>
              </a:spcBef>
              <a:spcAft>
                <a:spcPct val="0"/>
              </a:spcAft>
            </a:pPr>
            <a:endParaRPr lang="en-AU" sz="900" b="1" dirty="0">
              <a:solidFill>
                <a:srgbClr val="00338D"/>
              </a:solidFill>
              <a:latin typeface="Arial" panose="020B0604020202020204"/>
            </a:endParaRPr>
          </a:p>
          <a:p>
            <a:pPr eaLnBrk="0" fontAlgn="base" hangingPunct="0">
              <a:spcBef>
                <a:spcPct val="0"/>
              </a:spcBef>
              <a:spcAft>
                <a:spcPct val="0"/>
              </a:spcAft>
            </a:pPr>
            <a:endParaRPr lang="en-AU" sz="900" b="1" dirty="0">
              <a:solidFill>
                <a:srgbClr val="00338D"/>
              </a:solidFill>
              <a:latin typeface="Arial" panose="020B0604020202020204"/>
            </a:endParaRPr>
          </a:p>
          <a:p>
            <a:pPr eaLnBrk="0" fontAlgn="base" hangingPunct="0">
              <a:spcBef>
                <a:spcPct val="0"/>
              </a:spcBef>
              <a:spcAft>
                <a:spcPct val="0"/>
              </a:spcAft>
            </a:pPr>
            <a:endParaRPr lang="en-AU" sz="825" b="1" dirty="0">
              <a:solidFill>
                <a:srgbClr val="00338D"/>
              </a:solidFill>
              <a:latin typeface="Arial" panose="020B0604020202020204"/>
            </a:endParaRPr>
          </a:p>
          <a:p>
            <a:pPr eaLnBrk="0" fontAlgn="base" hangingPunct="0">
              <a:spcBef>
                <a:spcPct val="0"/>
              </a:spcBef>
              <a:spcAft>
                <a:spcPct val="0"/>
              </a:spcAft>
            </a:pPr>
            <a:endParaRPr lang="en-AU" sz="825" b="1" dirty="0">
              <a:solidFill>
                <a:srgbClr val="00338D"/>
              </a:solidFill>
              <a:latin typeface="Arial" panose="020B0604020202020204"/>
            </a:endParaRPr>
          </a:p>
          <a:p>
            <a:pPr eaLnBrk="0" fontAlgn="base" hangingPunct="0">
              <a:spcBef>
                <a:spcPct val="0"/>
              </a:spcBef>
              <a:spcAft>
                <a:spcPct val="0"/>
              </a:spcAft>
            </a:pPr>
            <a:endParaRPr lang="en-AU" sz="600" dirty="0">
              <a:solidFill>
                <a:srgbClr val="091D2E"/>
              </a:solidFill>
              <a:latin typeface="Arial" panose="020B0604020202020204"/>
            </a:endParaRPr>
          </a:p>
        </p:txBody>
      </p:sp>
      <p:sp>
        <p:nvSpPr>
          <p:cNvPr id="16" name="Oval 15">
            <a:extLst>
              <a:ext uri="{FF2B5EF4-FFF2-40B4-BE49-F238E27FC236}">
                <a16:creationId xmlns:a16="http://schemas.microsoft.com/office/drawing/2014/main" id="{ABC3C244-92BF-B5D8-A2FD-8F6989BC6A82}"/>
              </a:ext>
            </a:extLst>
          </p:cNvPr>
          <p:cNvSpPr/>
          <p:nvPr/>
        </p:nvSpPr>
        <p:spPr>
          <a:xfrm>
            <a:off x="2429205" y="3067306"/>
            <a:ext cx="402767" cy="402767"/>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endParaRPr lang="en-GB" sz="1125" kern="0" err="1">
              <a:solidFill>
                <a:srgbClr val="FFFFFF"/>
              </a:solidFill>
              <a:latin typeface="Arial"/>
            </a:endParaRPr>
          </a:p>
        </p:txBody>
      </p:sp>
      <p:grpSp>
        <p:nvGrpSpPr>
          <p:cNvPr id="17" name="Group 16">
            <a:extLst>
              <a:ext uri="{FF2B5EF4-FFF2-40B4-BE49-F238E27FC236}">
                <a16:creationId xmlns:a16="http://schemas.microsoft.com/office/drawing/2014/main" id="{B71D61D7-5798-7E36-2668-8B6F9AB937AB}"/>
              </a:ext>
            </a:extLst>
          </p:cNvPr>
          <p:cNvGrpSpPr/>
          <p:nvPr/>
        </p:nvGrpSpPr>
        <p:grpSpPr>
          <a:xfrm>
            <a:off x="2527039" y="3160028"/>
            <a:ext cx="215019" cy="215019"/>
            <a:chOff x="3682070" y="1731097"/>
            <a:chExt cx="555874" cy="642371"/>
          </a:xfrm>
        </p:grpSpPr>
        <p:sp>
          <p:nvSpPr>
            <p:cNvPr id="18" name="Freeform 145">
              <a:extLst>
                <a:ext uri="{FF2B5EF4-FFF2-40B4-BE49-F238E27FC236}">
                  <a16:creationId xmlns:a16="http://schemas.microsoft.com/office/drawing/2014/main" id="{BE253834-27A9-317C-972E-1B36D5650927}"/>
                </a:ext>
              </a:extLst>
            </p:cNvPr>
            <p:cNvSpPr>
              <a:spLocks/>
            </p:cNvSpPr>
            <p:nvPr/>
          </p:nvSpPr>
          <p:spPr bwMode="auto">
            <a:xfrm>
              <a:off x="3682070" y="1834131"/>
              <a:ext cx="204796" cy="539337"/>
            </a:xfrm>
            <a:custGeom>
              <a:avLst/>
              <a:gdLst>
                <a:gd name="T0" fmla="*/ 53 w 68"/>
                <a:gd name="T1" fmla="*/ 0 h 178"/>
                <a:gd name="T2" fmla="*/ 45 w 68"/>
                <a:gd name="T3" fmla="*/ 0 h 178"/>
                <a:gd name="T4" fmla="*/ 34 w 68"/>
                <a:gd name="T5" fmla="*/ 30 h 178"/>
                <a:gd name="T6" fmla="*/ 22 w 68"/>
                <a:gd name="T7" fmla="*/ 0 h 178"/>
                <a:gd name="T8" fmla="*/ 15 w 68"/>
                <a:gd name="T9" fmla="*/ 0 h 178"/>
                <a:gd name="T10" fmla="*/ 0 w 68"/>
                <a:gd name="T11" fmla="*/ 15 h 178"/>
                <a:gd name="T12" fmla="*/ 0 w 68"/>
                <a:gd name="T13" fmla="*/ 87 h 178"/>
                <a:gd name="T14" fmla="*/ 15 w 68"/>
                <a:gd name="T15" fmla="*/ 87 h 178"/>
                <a:gd name="T16" fmla="*/ 22 w 68"/>
                <a:gd name="T17" fmla="*/ 178 h 178"/>
                <a:gd name="T18" fmla="*/ 45 w 68"/>
                <a:gd name="T19" fmla="*/ 178 h 178"/>
                <a:gd name="T20" fmla="*/ 53 w 68"/>
                <a:gd name="T21" fmla="*/ 87 h 178"/>
                <a:gd name="T22" fmla="*/ 68 w 68"/>
                <a:gd name="T23" fmla="*/ 87 h 178"/>
                <a:gd name="T24" fmla="*/ 68 w 68"/>
                <a:gd name="T25" fmla="*/ 15 h 178"/>
                <a:gd name="T26" fmla="*/ 53 w 68"/>
                <a:gd name="T2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78">
                  <a:moveTo>
                    <a:pt x="53" y="0"/>
                  </a:moveTo>
                  <a:cubicBezTo>
                    <a:pt x="45" y="0"/>
                    <a:pt x="45" y="0"/>
                    <a:pt x="45" y="0"/>
                  </a:cubicBezTo>
                  <a:cubicBezTo>
                    <a:pt x="34" y="30"/>
                    <a:pt x="34" y="30"/>
                    <a:pt x="34" y="30"/>
                  </a:cubicBezTo>
                  <a:cubicBezTo>
                    <a:pt x="22" y="0"/>
                    <a:pt x="22" y="0"/>
                    <a:pt x="22" y="0"/>
                  </a:cubicBezTo>
                  <a:cubicBezTo>
                    <a:pt x="15" y="0"/>
                    <a:pt x="15" y="0"/>
                    <a:pt x="15" y="0"/>
                  </a:cubicBezTo>
                  <a:cubicBezTo>
                    <a:pt x="6" y="0"/>
                    <a:pt x="0" y="7"/>
                    <a:pt x="0" y="15"/>
                  </a:cubicBezTo>
                  <a:cubicBezTo>
                    <a:pt x="0" y="87"/>
                    <a:pt x="0" y="87"/>
                    <a:pt x="0" y="87"/>
                  </a:cubicBezTo>
                  <a:cubicBezTo>
                    <a:pt x="15" y="87"/>
                    <a:pt x="15" y="87"/>
                    <a:pt x="15" y="87"/>
                  </a:cubicBezTo>
                  <a:cubicBezTo>
                    <a:pt x="22" y="178"/>
                    <a:pt x="22" y="178"/>
                    <a:pt x="22" y="178"/>
                  </a:cubicBezTo>
                  <a:cubicBezTo>
                    <a:pt x="45" y="178"/>
                    <a:pt x="45" y="178"/>
                    <a:pt x="45" y="178"/>
                  </a:cubicBezTo>
                  <a:cubicBezTo>
                    <a:pt x="53" y="87"/>
                    <a:pt x="53" y="87"/>
                    <a:pt x="53" y="87"/>
                  </a:cubicBezTo>
                  <a:cubicBezTo>
                    <a:pt x="68" y="87"/>
                    <a:pt x="68" y="87"/>
                    <a:pt x="68" y="87"/>
                  </a:cubicBezTo>
                  <a:cubicBezTo>
                    <a:pt x="68" y="15"/>
                    <a:pt x="68" y="15"/>
                    <a:pt x="68" y="15"/>
                  </a:cubicBezTo>
                  <a:cubicBezTo>
                    <a:pt x="68" y="7"/>
                    <a:pt x="61" y="0"/>
                    <a:pt x="53"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nvGrpSpPr>
            <p:cNvPr id="19" name="Group 18">
              <a:extLst>
                <a:ext uri="{FF2B5EF4-FFF2-40B4-BE49-F238E27FC236}">
                  <a16:creationId xmlns:a16="http://schemas.microsoft.com/office/drawing/2014/main" id="{D3AC8379-11EF-A02C-F894-A92A986B2B70}"/>
                </a:ext>
              </a:extLst>
            </p:cNvPr>
            <p:cNvGrpSpPr/>
            <p:nvPr/>
          </p:nvGrpSpPr>
          <p:grpSpPr>
            <a:xfrm>
              <a:off x="3739311" y="1731097"/>
              <a:ext cx="395600" cy="91586"/>
              <a:chOff x="4218007" y="1731097"/>
              <a:chExt cx="395600" cy="91586"/>
            </a:xfrm>
          </p:grpSpPr>
          <p:sp>
            <p:nvSpPr>
              <p:cNvPr id="21" name="Oval 144">
                <a:extLst>
                  <a:ext uri="{FF2B5EF4-FFF2-40B4-BE49-F238E27FC236}">
                    <a16:creationId xmlns:a16="http://schemas.microsoft.com/office/drawing/2014/main" id="{76C0D9B5-9DB9-A9F2-B3B2-D3387FF07E44}"/>
                  </a:ext>
                </a:extLst>
              </p:cNvPr>
              <p:cNvSpPr>
                <a:spLocks noChangeArrowheads="1"/>
              </p:cNvSpPr>
              <p:nvPr/>
            </p:nvSpPr>
            <p:spPr bwMode="auto">
              <a:xfrm>
                <a:off x="4218007" y="1731097"/>
                <a:ext cx="90314" cy="91586"/>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22" name="Oval 146">
                <a:extLst>
                  <a:ext uri="{FF2B5EF4-FFF2-40B4-BE49-F238E27FC236}">
                    <a16:creationId xmlns:a16="http://schemas.microsoft.com/office/drawing/2014/main" id="{1BD0B131-4A80-78D4-0AC9-9248716856BC}"/>
                  </a:ext>
                </a:extLst>
              </p:cNvPr>
              <p:cNvSpPr>
                <a:spLocks noChangeArrowheads="1"/>
              </p:cNvSpPr>
              <p:nvPr/>
            </p:nvSpPr>
            <p:spPr bwMode="auto">
              <a:xfrm>
                <a:off x="4523293" y="1731097"/>
                <a:ext cx="90314" cy="91586"/>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20" name="Freeform 147">
              <a:extLst>
                <a:ext uri="{FF2B5EF4-FFF2-40B4-BE49-F238E27FC236}">
                  <a16:creationId xmlns:a16="http://schemas.microsoft.com/office/drawing/2014/main" id="{46FA7152-2A81-C3BC-B4E7-6E3BF573AE7A}"/>
                </a:ext>
              </a:extLst>
            </p:cNvPr>
            <p:cNvSpPr>
              <a:spLocks/>
            </p:cNvSpPr>
            <p:nvPr/>
          </p:nvSpPr>
          <p:spPr bwMode="auto">
            <a:xfrm>
              <a:off x="3941563" y="1834131"/>
              <a:ext cx="296381" cy="539337"/>
            </a:xfrm>
            <a:custGeom>
              <a:avLst/>
              <a:gdLst>
                <a:gd name="T0" fmla="*/ 60 w 98"/>
                <a:gd name="T1" fmla="*/ 0 h 178"/>
                <a:gd name="T2" fmla="*/ 37 w 98"/>
                <a:gd name="T3" fmla="*/ 0 h 178"/>
                <a:gd name="T4" fmla="*/ 22 w 98"/>
                <a:gd name="T5" fmla="*/ 12 h 178"/>
                <a:gd name="T6" fmla="*/ 0 w 98"/>
                <a:gd name="T7" fmla="*/ 76 h 178"/>
                <a:gd name="T8" fmla="*/ 7 w 98"/>
                <a:gd name="T9" fmla="*/ 80 h 178"/>
                <a:gd name="T10" fmla="*/ 34 w 98"/>
                <a:gd name="T11" fmla="*/ 27 h 178"/>
                <a:gd name="T12" fmla="*/ 11 w 98"/>
                <a:gd name="T13" fmla="*/ 106 h 178"/>
                <a:gd name="T14" fmla="*/ 34 w 98"/>
                <a:gd name="T15" fmla="*/ 106 h 178"/>
                <a:gd name="T16" fmla="*/ 41 w 98"/>
                <a:gd name="T17" fmla="*/ 178 h 178"/>
                <a:gd name="T18" fmla="*/ 56 w 98"/>
                <a:gd name="T19" fmla="*/ 178 h 178"/>
                <a:gd name="T20" fmla="*/ 64 w 98"/>
                <a:gd name="T21" fmla="*/ 106 h 178"/>
                <a:gd name="T22" fmla="*/ 87 w 98"/>
                <a:gd name="T23" fmla="*/ 106 h 178"/>
                <a:gd name="T24" fmla="*/ 64 w 98"/>
                <a:gd name="T25" fmla="*/ 27 h 178"/>
                <a:gd name="T26" fmla="*/ 90 w 98"/>
                <a:gd name="T27" fmla="*/ 80 h 178"/>
                <a:gd name="T28" fmla="*/ 98 w 98"/>
                <a:gd name="T29" fmla="*/ 76 h 178"/>
                <a:gd name="T30" fmla="*/ 75 w 98"/>
                <a:gd name="T31" fmla="*/ 12 h 178"/>
                <a:gd name="T32" fmla="*/ 60 w 98"/>
                <a:gd name="T3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78">
                  <a:moveTo>
                    <a:pt x="60" y="0"/>
                  </a:moveTo>
                  <a:cubicBezTo>
                    <a:pt x="37" y="0"/>
                    <a:pt x="37" y="0"/>
                    <a:pt x="37" y="0"/>
                  </a:cubicBezTo>
                  <a:cubicBezTo>
                    <a:pt x="26" y="0"/>
                    <a:pt x="22" y="12"/>
                    <a:pt x="22" y="12"/>
                  </a:cubicBezTo>
                  <a:cubicBezTo>
                    <a:pt x="0" y="76"/>
                    <a:pt x="0" y="76"/>
                    <a:pt x="0" y="76"/>
                  </a:cubicBezTo>
                  <a:cubicBezTo>
                    <a:pt x="7" y="80"/>
                    <a:pt x="7" y="80"/>
                    <a:pt x="7" y="80"/>
                  </a:cubicBezTo>
                  <a:cubicBezTo>
                    <a:pt x="34" y="27"/>
                    <a:pt x="34" y="27"/>
                    <a:pt x="34" y="27"/>
                  </a:cubicBezTo>
                  <a:cubicBezTo>
                    <a:pt x="11" y="106"/>
                    <a:pt x="11" y="106"/>
                    <a:pt x="11" y="106"/>
                  </a:cubicBezTo>
                  <a:cubicBezTo>
                    <a:pt x="34" y="106"/>
                    <a:pt x="34" y="106"/>
                    <a:pt x="34" y="106"/>
                  </a:cubicBezTo>
                  <a:cubicBezTo>
                    <a:pt x="41" y="178"/>
                    <a:pt x="41" y="178"/>
                    <a:pt x="41" y="178"/>
                  </a:cubicBezTo>
                  <a:cubicBezTo>
                    <a:pt x="56" y="178"/>
                    <a:pt x="56" y="178"/>
                    <a:pt x="56" y="178"/>
                  </a:cubicBezTo>
                  <a:cubicBezTo>
                    <a:pt x="64" y="106"/>
                    <a:pt x="64" y="106"/>
                    <a:pt x="64" y="106"/>
                  </a:cubicBezTo>
                  <a:cubicBezTo>
                    <a:pt x="87" y="106"/>
                    <a:pt x="87" y="106"/>
                    <a:pt x="87" y="106"/>
                  </a:cubicBezTo>
                  <a:cubicBezTo>
                    <a:pt x="64" y="27"/>
                    <a:pt x="64" y="27"/>
                    <a:pt x="64" y="27"/>
                  </a:cubicBezTo>
                  <a:cubicBezTo>
                    <a:pt x="90" y="80"/>
                    <a:pt x="90" y="80"/>
                    <a:pt x="90" y="80"/>
                  </a:cubicBezTo>
                  <a:cubicBezTo>
                    <a:pt x="98" y="76"/>
                    <a:pt x="98" y="76"/>
                    <a:pt x="98" y="76"/>
                  </a:cubicBezTo>
                  <a:cubicBezTo>
                    <a:pt x="75" y="12"/>
                    <a:pt x="75" y="12"/>
                    <a:pt x="75" y="12"/>
                  </a:cubicBezTo>
                  <a:cubicBezTo>
                    <a:pt x="75" y="12"/>
                    <a:pt x="72" y="0"/>
                    <a:pt x="6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31" name="TextBox 30">
            <a:extLst>
              <a:ext uri="{FF2B5EF4-FFF2-40B4-BE49-F238E27FC236}">
                <a16:creationId xmlns:a16="http://schemas.microsoft.com/office/drawing/2014/main" id="{0CEE8B94-4A5E-65DE-C55A-CB4B8A4140E4}"/>
              </a:ext>
            </a:extLst>
          </p:cNvPr>
          <p:cNvSpPr txBox="1"/>
          <p:nvPr/>
        </p:nvSpPr>
        <p:spPr>
          <a:xfrm>
            <a:off x="2174404" y="3557715"/>
            <a:ext cx="879193" cy="833241"/>
          </a:xfrm>
          <a:prstGeom prst="rect">
            <a:avLst/>
          </a:prstGeom>
          <a:noFill/>
        </p:spPr>
        <p:txBody>
          <a:bodyPr wrap="square" lIns="0" tIns="0" rIns="0" bIns="0" rtlCol="0">
            <a:spAutoFit/>
          </a:bodyPr>
          <a:lstStyle/>
          <a:p>
            <a:pPr algn="ctr">
              <a:lnSpc>
                <a:spcPct val="110000"/>
              </a:lnSpc>
              <a:spcAft>
                <a:spcPts val="225"/>
              </a:spcAft>
              <a:defRPr/>
            </a:pPr>
            <a:r>
              <a:rPr lang="en-GB" sz="1000" dirty="0">
                <a:solidFill>
                  <a:schemeClr val="tx1">
                    <a:lumMod val="65000"/>
                    <a:lumOff val="35000"/>
                  </a:schemeClr>
                </a:solidFill>
                <a:latin typeface="Arial"/>
              </a:rPr>
              <a:t>Allocated buddy to welcome and help onboarding</a:t>
            </a:r>
          </a:p>
        </p:txBody>
      </p:sp>
      <p:sp>
        <p:nvSpPr>
          <p:cNvPr id="32" name="TextBox 31">
            <a:extLst>
              <a:ext uri="{FF2B5EF4-FFF2-40B4-BE49-F238E27FC236}">
                <a16:creationId xmlns:a16="http://schemas.microsoft.com/office/drawing/2014/main" id="{6B33B1C4-7B23-2591-49B4-3551A332D624}"/>
              </a:ext>
            </a:extLst>
          </p:cNvPr>
          <p:cNvSpPr txBox="1"/>
          <p:nvPr/>
        </p:nvSpPr>
        <p:spPr>
          <a:xfrm>
            <a:off x="3597585" y="3093979"/>
            <a:ext cx="1047865" cy="749885"/>
          </a:xfrm>
          <a:prstGeom prst="rect">
            <a:avLst/>
          </a:prstGeom>
          <a:noFill/>
        </p:spPr>
        <p:txBody>
          <a:bodyPr wrap="square" lIns="0" tIns="0" rIns="0" bIns="0" rtlCol="0">
            <a:spAutoFit/>
          </a:bodyPr>
          <a:lstStyle/>
          <a:p>
            <a:pPr>
              <a:lnSpc>
                <a:spcPct val="110000"/>
              </a:lnSpc>
              <a:spcAft>
                <a:spcPts val="225"/>
              </a:spcAft>
              <a:defRPr/>
            </a:pPr>
            <a:r>
              <a:rPr lang="en-GB" sz="900" dirty="0">
                <a:solidFill>
                  <a:schemeClr val="tx1">
                    <a:lumMod val="65000"/>
                    <a:lumOff val="35000"/>
                  </a:schemeClr>
                </a:solidFill>
                <a:latin typeface="Arial"/>
              </a:rPr>
              <a:t>Establish goals at the start of your career  and  at the beginning of each year</a:t>
            </a:r>
          </a:p>
        </p:txBody>
      </p:sp>
      <p:grpSp>
        <p:nvGrpSpPr>
          <p:cNvPr id="153" name="Group 152">
            <a:extLst>
              <a:ext uri="{FF2B5EF4-FFF2-40B4-BE49-F238E27FC236}">
                <a16:creationId xmlns:a16="http://schemas.microsoft.com/office/drawing/2014/main" id="{0EA81889-2E45-F226-E882-FFFDEDEBD00C}"/>
              </a:ext>
            </a:extLst>
          </p:cNvPr>
          <p:cNvGrpSpPr/>
          <p:nvPr/>
        </p:nvGrpSpPr>
        <p:grpSpPr>
          <a:xfrm>
            <a:off x="3163900" y="3066155"/>
            <a:ext cx="402767" cy="402767"/>
            <a:chOff x="4411044" y="3955864"/>
            <a:chExt cx="537023" cy="537023"/>
          </a:xfrm>
        </p:grpSpPr>
        <p:sp>
          <p:nvSpPr>
            <p:cNvPr id="33" name="Oval 32">
              <a:extLst>
                <a:ext uri="{FF2B5EF4-FFF2-40B4-BE49-F238E27FC236}">
                  <a16:creationId xmlns:a16="http://schemas.microsoft.com/office/drawing/2014/main" id="{13288463-A0C3-2918-A48E-249DCF3FD11B}"/>
                </a:ext>
              </a:extLst>
            </p:cNvPr>
            <p:cNvSpPr/>
            <p:nvPr/>
          </p:nvSpPr>
          <p:spPr>
            <a:xfrm>
              <a:off x="4411044" y="3955864"/>
              <a:ext cx="537023" cy="537023"/>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34" name="Grupo 651">
              <a:extLst>
                <a:ext uri="{FF2B5EF4-FFF2-40B4-BE49-F238E27FC236}">
                  <a16:creationId xmlns:a16="http://schemas.microsoft.com/office/drawing/2014/main" id="{4CCD4EA8-C3FE-ACD0-4E55-9623B5E3C3B3}"/>
                </a:ext>
              </a:extLst>
            </p:cNvPr>
            <p:cNvGrpSpPr/>
            <p:nvPr/>
          </p:nvGrpSpPr>
          <p:grpSpPr>
            <a:xfrm>
              <a:off x="4512337" y="4033286"/>
              <a:ext cx="396000" cy="432000"/>
              <a:chOff x="2879725" y="2470151"/>
              <a:chExt cx="900113" cy="1016000"/>
            </a:xfrm>
          </p:grpSpPr>
          <p:sp>
            <p:nvSpPr>
              <p:cNvPr id="35" name="Freeform 9">
                <a:extLst>
                  <a:ext uri="{FF2B5EF4-FFF2-40B4-BE49-F238E27FC236}">
                    <a16:creationId xmlns:a16="http://schemas.microsoft.com/office/drawing/2014/main" id="{B4D2AE6F-D574-957E-122A-E851A7933C09}"/>
                  </a:ext>
                </a:extLst>
              </p:cNvPr>
              <p:cNvSpPr>
                <a:spLocks/>
              </p:cNvSpPr>
              <p:nvPr/>
            </p:nvSpPr>
            <p:spPr bwMode="auto">
              <a:xfrm>
                <a:off x="3211513" y="2497138"/>
                <a:ext cx="422275" cy="433388"/>
              </a:xfrm>
              <a:custGeom>
                <a:avLst/>
                <a:gdLst>
                  <a:gd name="T0" fmla="*/ 96 w 112"/>
                  <a:gd name="T1" fmla="*/ 19 h 115"/>
                  <a:gd name="T2" fmla="*/ 96 w 112"/>
                  <a:gd name="T3" fmla="*/ 19 h 115"/>
                  <a:gd name="T4" fmla="*/ 88 w 112"/>
                  <a:gd name="T5" fmla="*/ 6 h 115"/>
                  <a:gd name="T6" fmla="*/ 52 w 112"/>
                  <a:gd name="T7" fmla="*/ 42 h 115"/>
                  <a:gd name="T8" fmla="*/ 49 w 112"/>
                  <a:gd name="T9" fmla="*/ 60 h 115"/>
                  <a:gd name="T10" fmla="*/ 4 w 112"/>
                  <a:gd name="T11" fmla="*/ 105 h 115"/>
                  <a:gd name="T12" fmla="*/ 9 w 112"/>
                  <a:gd name="T13" fmla="*/ 114 h 115"/>
                  <a:gd name="T14" fmla="*/ 11 w 112"/>
                  <a:gd name="T15" fmla="*/ 112 h 115"/>
                  <a:gd name="T16" fmla="*/ 55 w 112"/>
                  <a:gd name="T17" fmla="*/ 68 h 115"/>
                  <a:gd name="T18" fmla="*/ 112 w 112"/>
                  <a:gd name="T19" fmla="*/ 26 h 115"/>
                  <a:gd name="T20" fmla="*/ 112 w 112"/>
                  <a:gd name="T21" fmla="*/ 26 h 115"/>
                  <a:gd name="T22" fmla="*/ 96 w 112"/>
                  <a:gd name="T23"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15">
                    <a:moveTo>
                      <a:pt x="96" y="19"/>
                    </a:moveTo>
                    <a:cubicBezTo>
                      <a:pt x="96" y="19"/>
                      <a:pt x="96" y="19"/>
                      <a:pt x="96" y="19"/>
                    </a:cubicBezTo>
                    <a:cubicBezTo>
                      <a:pt x="92" y="17"/>
                      <a:pt x="94" y="0"/>
                      <a:pt x="88" y="6"/>
                    </a:cubicBezTo>
                    <a:cubicBezTo>
                      <a:pt x="88" y="6"/>
                      <a:pt x="52" y="42"/>
                      <a:pt x="52" y="42"/>
                    </a:cubicBezTo>
                    <a:cubicBezTo>
                      <a:pt x="49" y="47"/>
                      <a:pt x="48" y="54"/>
                      <a:pt x="49" y="60"/>
                    </a:cubicBezTo>
                    <a:cubicBezTo>
                      <a:pt x="49" y="60"/>
                      <a:pt x="4" y="105"/>
                      <a:pt x="4" y="105"/>
                    </a:cubicBezTo>
                    <a:cubicBezTo>
                      <a:pt x="0" y="109"/>
                      <a:pt x="4" y="115"/>
                      <a:pt x="9" y="114"/>
                    </a:cubicBezTo>
                    <a:cubicBezTo>
                      <a:pt x="9" y="114"/>
                      <a:pt x="11" y="112"/>
                      <a:pt x="11" y="112"/>
                    </a:cubicBezTo>
                    <a:cubicBezTo>
                      <a:pt x="55" y="68"/>
                      <a:pt x="55" y="68"/>
                      <a:pt x="55" y="68"/>
                    </a:cubicBezTo>
                    <a:cubicBezTo>
                      <a:pt x="73" y="74"/>
                      <a:pt x="101" y="35"/>
                      <a:pt x="112" y="26"/>
                    </a:cubicBezTo>
                    <a:cubicBezTo>
                      <a:pt x="112" y="26"/>
                      <a:pt x="112" y="26"/>
                      <a:pt x="112" y="26"/>
                    </a:cubicBezTo>
                    <a:cubicBezTo>
                      <a:pt x="107" y="23"/>
                      <a:pt x="100" y="24"/>
                      <a:pt x="96" y="19"/>
                    </a:cubicBez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6" name="Freeform 77">
                <a:extLst>
                  <a:ext uri="{FF2B5EF4-FFF2-40B4-BE49-F238E27FC236}">
                    <a16:creationId xmlns:a16="http://schemas.microsoft.com/office/drawing/2014/main" id="{D7BB4517-C5A0-BDF9-5234-BF91130736EF}"/>
                  </a:ext>
                </a:extLst>
              </p:cNvPr>
              <p:cNvSpPr>
                <a:spLocks/>
              </p:cNvSpPr>
              <p:nvPr/>
            </p:nvSpPr>
            <p:spPr bwMode="auto">
              <a:xfrm>
                <a:off x="2879725" y="2470151"/>
                <a:ext cx="900113" cy="1016000"/>
              </a:xfrm>
              <a:custGeom>
                <a:avLst/>
                <a:gdLst>
                  <a:gd name="T0" fmla="*/ 176 w 239"/>
                  <a:gd name="T1" fmla="*/ 72 h 269"/>
                  <a:gd name="T2" fmla="*/ 2 w 239"/>
                  <a:gd name="T3" fmla="*/ 116 h 269"/>
                  <a:gd name="T4" fmla="*/ 141 w 239"/>
                  <a:gd name="T5" fmla="*/ 36 h 269"/>
                </a:gdLst>
                <a:ahLst/>
                <a:cxnLst>
                  <a:cxn ang="0">
                    <a:pos x="T0" y="T1"/>
                  </a:cxn>
                  <a:cxn ang="0">
                    <a:pos x="T2" y="T3"/>
                  </a:cxn>
                  <a:cxn ang="0">
                    <a:pos x="T4" y="T5"/>
                  </a:cxn>
                </a:cxnLst>
                <a:rect l="0" t="0" r="r" b="b"/>
                <a:pathLst>
                  <a:path w="239" h="269">
                    <a:moveTo>
                      <a:pt x="176" y="72"/>
                    </a:moveTo>
                    <a:cubicBezTo>
                      <a:pt x="239" y="212"/>
                      <a:pt x="12" y="269"/>
                      <a:pt x="2" y="116"/>
                    </a:cubicBezTo>
                    <a:cubicBezTo>
                      <a:pt x="0" y="46"/>
                      <a:pt x="82" y="0"/>
                      <a:pt x="141" y="36"/>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7" name="Freeform 78">
                <a:extLst>
                  <a:ext uri="{FF2B5EF4-FFF2-40B4-BE49-F238E27FC236}">
                    <a16:creationId xmlns:a16="http://schemas.microsoft.com/office/drawing/2014/main" id="{97B4B50B-F905-EA62-6837-95586C4001E3}"/>
                  </a:ext>
                </a:extLst>
              </p:cNvPr>
              <p:cNvSpPr>
                <a:spLocks/>
              </p:cNvSpPr>
              <p:nvPr/>
            </p:nvSpPr>
            <p:spPr bwMode="auto">
              <a:xfrm>
                <a:off x="3041650" y="2670176"/>
                <a:ext cx="498475" cy="555625"/>
              </a:xfrm>
              <a:custGeom>
                <a:avLst/>
                <a:gdLst>
                  <a:gd name="T0" fmla="*/ 96 w 132"/>
                  <a:gd name="T1" fmla="*/ 39 h 147"/>
                  <a:gd name="T2" fmla="*/ 1 w 132"/>
                  <a:gd name="T3" fmla="*/ 63 h 147"/>
                  <a:gd name="T4" fmla="*/ 76 w 132"/>
                  <a:gd name="T5" fmla="*/ 19 h 147"/>
                </a:gdLst>
                <a:ahLst/>
                <a:cxnLst>
                  <a:cxn ang="0">
                    <a:pos x="T0" y="T1"/>
                  </a:cxn>
                  <a:cxn ang="0">
                    <a:pos x="T2" y="T3"/>
                  </a:cxn>
                  <a:cxn ang="0">
                    <a:pos x="T4" y="T5"/>
                  </a:cxn>
                </a:cxnLst>
                <a:rect l="0" t="0" r="r" b="b"/>
                <a:pathLst>
                  <a:path w="132" h="147">
                    <a:moveTo>
                      <a:pt x="96" y="39"/>
                    </a:moveTo>
                    <a:cubicBezTo>
                      <a:pt x="132" y="115"/>
                      <a:pt x="6" y="147"/>
                      <a:pt x="1" y="63"/>
                    </a:cubicBezTo>
                    <a:cubicBezTo>
                      <a:pt x="0" y="25"/>
                      <a:pt x="44" y="0"/>
                      <a:pt x="76" y="19"/>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8" name="Freeform 79">
                <a:extLst>
                  <a:ext uri="{FF2B5EF4-FFF2-40B4-BE49-F238E27FC236}">
                    <a16:creationId xmlns:a16="http://schemas.microsoft.com/office/drawing/2014/main" id="{29CA07ED-14D0-7422-3921-9514A9F9EC8E}"/>
                  </a:ext>
                </a:extLst>
              </p:cNvPr>
              <p:cNvSpPr>
                <a:spLocks/>
              </p:cNvSpPr>
              <p:nvPr/>
            </p:nvSpPr>
            <p:spPr bwMode="auto">
              <a:xfrm>
                <a:off x="3148013" y="2828926"/>
                <a:ext cx="161925" cy="147638"/>
              </a:xfrm>
              <a:custGeom>
                <a:avLst/>
                <a:gdLst>
                  <a:gd name="T0" fmla="*/ 41 w 43"/>
                  <a:gd name="T1" fmla="*/ 18 h 39"/>
                  <a:gd name="T2" fmla="*/ 24 w 43"/>
                  <a:gd name="T3" fmla="*/ 38 h 39"/>
                  <a:gd name="T4" fmla="*/ 26 w 43"/>
                  <a:gd name="T5" fmla="*/ 4 h 39"/>
                </a:gdLst>
                <a:ahLst/>
                <a:cxnLst>
                  <a:cxn ang="0">
                    <a:pos x="T0" y="T1"/>
                  </a:cxn>
                  <a:cxn ang="0">
                    <a:pos x="T2" y="T3"/>
                  </a:cxn>
                  <a:cxn ang="0">
                    <a:pos x="T4" y="T5"/>
                  </a:cxn>
                </a:cxnLst>
                <a:rect l="0" t="0" r="r" b="b"/>
                <a:pathLst>
                  <a:path w="43" h="39">
                    <a:moveTo>
                      <a:pt x="41" y="18"/>
                    </a:moveTo>
                    <a:cubicBezTo>
                      <a:pt x="43" y="29"/>
                      <a:pt x="34" y="38"/>
                      <a:pt x="24" y="38"/>
                    </a:cubicBezTo>
                    <a:cubicBezTo>
                      <a:pt x="0" y="39"/>
                      <a:pt x="2" y="0"/>
                      <a:pt x="26" y="4"/>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grpSp>
      </p:grpSp>
      <p:sp>
        <p:nvSpPr>
          <p:cNvPr id="39" name="TextBox 38">
            <a:extLst>
              <a:ext uri="{FF2B5EF4-FFF2-40B4-BE49-F238E27FC236}">
                <a16:creationId xmlns:a16="http://schemas.microsoft.com/office/drawing/2014/main" id="{B40C2A8B-4C9D-DC0B-1425-6C86EEA9D841}"/>
              </a:ext>
            </a:extLst>
          </p:cNvPr>
          <p:cNvSpPr txBox="1"/>
          <p:nvPr/>
        </p:nvSpPr>
        <p:spPr>
          <a:xfrm>
            <a:off x="3597688" y="2059299"/>
            <a:ext cx="889454" cy="445186"/>
          </a:xfrm>
          <a:prstGeom prst="rect">
            <a:avLst/>
          </a:prstGeom>
          <a:noFill/>
        </p:spPr>
        <p:txBody>
          <a:bodyPr wrap="square" lIns="0" tIns="0" rIns="0" bIns="0" rtlCol="0">
            <a:spAutoFit/>
          </a:bodyPr>
          <a:lstStyle/>
          <a:p>
            <a:pPr algn="ctr">
              <a:lnSpc>
                <a:spcPct val="110000"/>
              </a:lnSpc>
              <a:spcAft>
                <a:spcPts val="225"/>
              </a:spcAft>
              <a:defRPr/>
            </a:pPr>
            <a:r>
              <a:rPr lang="en-GB" sz="900" dirty="0">
                <a:solidFill>
                  <a:schemeClr val="tx1">
                    <a:lumMod val="65000"/>
                    <a:lumOff val="35000"/>
                  </a:schemeClr>
                </a:solidFill>
                <a:latin typeface="Arial"/>
              </a:rPr>
              <a:t>Complete core learning for your role </a:t>
            </a:r>
          </a:p>
        </p:txBody>
      </p:sp>
      <p:grpSp>
        <p:nvGrpSpPr>
          <p:cNvPr id="154" name="Group 153">
            <a:extLst>
              <a:ext uri="{FF2B5EF4-FFF2-40B4-BE49-F238E27FC236}">
                <a16:creationId xmlns:a16="http://schemas.microsoft.com/office/drawing/2014/main" id="{F9A01330-E018-C2C5-C156-0E7E7B92F927}"/>
              </a:ext>
            </a:extLst>
          </p:cNvPr>
          <p:cNvGrpSpPr/>
          <p:nvPr/>
        </p:nvGrpSpPr>
        <p:grpSpPr>
          <a:xfrm>
            <a:off x="3178401" y="1790715"/>
            <a:ext cx="402767" cy="402767"/>
            <a:chOff x="4478506" y="1389003"/>
            <a:chExt cx="537023" cy="537023"/>
          </a:xfrm>
        </p:grpSpPr>
        <p:sp>
          <p:nvSpPr>
            <p:cNvPr id="40" name="Oval 39">
              <a:extLst>
                <a:ext uri="{FF2B5EF4-FFF2-40B4-BE49-F238E27FC236}">
                  <a16:creationId xmlns:a16="http://schemas.microsoft.com/office/drawing/2014/main" id="{F0CA65CA-170A-622D-8744-03CA929CCB0A}"/>
                </a:ext>
              </a:extLst>
            </p:cNvPr>
            <p:cNvSpPr/>
            <p:nvPr/>
          </p:nvSpPr>
          <p:spPr>
            <a:xfrm>
              <a:off x="4478506" y="1389003"/>
              <a:ext cx="537023" cy="537023"/>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41" name="Group 229">
              <a:extLst>
                <a:ext uri="{FF2B5EF4-FFF2-40B4-BE49-F238E27FC236}">
                  <a16:creationId xmlns:a16="http://schemas.microsoft.com/office/drawing/2014/main" id="{024FBB24-71CB-530D-64B4-C9611E9ABFF9}"/>
                </a:ext>
              </a:extLst>
            </p:cNvPr>
            <p:cNvGrpSpPr/>
            <p:nvPr/>
          </p:nvGrpSpPr>
          <p:grpSpPr>
            <a:xfrm>
              <a:off x="4577112" y="1484113"/>
              <a:ext cx="360000" cy="360000"/>
              <a:chOff x="3381021" y="4619980"/>
              <a:chExt cx="669925" cy="606425"/>
            </a:xfrm>
          </p:grpSpPr>
          <p:sp>
            <p:nvSpPr>
              <p:cNvPr id="42" name="Freeform 46">
                <a:extLst>
                  <a:ext uri="{FF2B5EF4-FFF2-40B4-BE49-F238E27FC236}">
                    <a16:creationId xmlns:a16="http://schemas.microsoft.com/office/drawing/2014/main" id="{5E01C5AE-0BC8-DFFA-D8C3-E6E2358DD0CB}"/>
                  </a:ext>
                </a:extLst>
              </p:cNvPr>
              <p:cNvSpPr>
                <a:spLocks noEditPoints="1"/>
              </p:cNvSpPr>
              <p:nvPr/>
            </p:nvSpPr>
            <p:spPr bwMode="auto">
              <a:xfrm>
                <a:off x="3381021" y="4619980"/>
                <a:ext cx="669925" cy="485775"/>
              </a:xfrm>
              <a:custGeom>
                <a:avLst/>
                <a:gdLst>
                  <a:gd name="T0" fmla="*/ 394 w 422"/>
                  <a:gd name="T1" fmla="*/ 253 h 306"/>
                  <a:gd name="T2" fmla="*/ 26 w 422"/>
                  <a:gd name="T3" fmla="*/ 253 h 306"/>
                  <a:gd name="T4" fmla="*/ 26 w 422"/>
                  <a:gd name="T5" fmla="*/ 29 h 306"/>
                  <a:gd name="T6" fmla="*/ 394 w 422"/>
                  <a:gd name="T7" fmla="*/ 29 h 306"/>
                  <a:gd name="T8" fmla="*/ 394 w 422"/>
                  <a:gd name="T9" fmla="*/ 253 h 306"/>
                  <a:gd name="T10" fmla="*/ 401 w 422"/>
                  <a:gd name="T11" fmla="*/ 0 h 306"/>
                  <a:gd name="T12" fmla="*/ 21 w 422"/>
                  <a:gd name="T13" fmla="*/ 0 h 306"/>
                  <a:gd name="T14" fmla="*/ 16 w 422"/>
                  <a:gd name="T15" fmla="*/ 3 h 306"/>
                  <a:gd name="T16" fmla="*/ 14 w 422"/>
                  <a:gd name="T17" fmla="*/ 3 h 306"/>
                  <a:gd name="T18" fmla="*/ 9 w 422"/>
                  <a:gd name="T19" fmla="*/ 5 h 306"/>
                  <a:gd name="T20" fmla="*/ 7 w 422"/>
                  <a:gd name="T21" fmla="*/ 7 h 306"/>
                  <a:gd name="T22" fmla="*/ 2 w 422"/>
                  <a:gd name="T23" fmla="*/ 12 h 306"/>
                  <a:gd name="T24" fmla="*/ 2 w 422"/>
                  <a:gd name="T25" fmla="*/ 15 h 306"/>
                  <a:gd name="T26" fmla="*/ 0 w 422"/>
                  <a:gd name="T27" fmla="*/ 19 h 306"/>
                  <a:gd name="T28" fmla="*/ 0 w 422"/>
                  <a:gd name="T29" fmla="*/ 24 h 306"/>
                  <a:gd name="T30" fmla="*/ 0 w 422"/>
                  <a:gd name="T31" fmla="*/ 284 h 306"/>
                  <a:gd name="T32" fmla="*/ 0 w 422"/>
                  <a:gd name="T33" fmla="*/ 286 h 306"/>
                  <a:gd name="T34" fmla="*/ 2 w 422"/>
                  <a:gd name="T35" fmla="*/ 291 h 306"/>
                  <a:gd name="T36" fmla="*/ 2 w 422"/>
                  <a:gd name="T37" fmla="*/ 296 h 306"/>
                  <a:gd name="T38" fmla="*/ 7 w 422"/>
                  <a:gd name="T39" fmla="*/ 298 h 306"/>
                  <a:gd name="T40" fmla="*/ 9 w 422"/>
                  <a:gd name="T41" fmla="*/ 301 h 306"/>
                  <a:gd name="T42" fmla="*/ 14 w 422"/>
                  <a:gd name="T43" fmla="*/ 303 h 306"/>
                  <a:gd name="T44" fmla="*/ 16 w 422"/>
                  <a:gd name="T45" fmla="*/ 306 h 306"/>
                  <a:gd name="T46" fmla="*/ 21 w 422"/>
                  <a:gd name="T47" fmla="*/ 306 h 306"/>
                  <a:gd name="T48" fmla="*/ 135 w 422"/>
                  <a:gd name="T49" fmla="*/ 306 h 306"/>
                  <a:gd name="T50" fmla="*/ 306 w 422"/>
                  <a:gd name="T51" fmla="*/ 306 h 306"/>
                  <a:gd name="T52" fmla="*/ 401 w 422"/>
                  <a:gd name="T53" fmla="*/ 306 h 306"/>
                  <a:gd name="T54" fmla="*/ 406 w 422"/>
                  <a:gd name="T55" fmla="*/ 306 h 306"/>
                  <a:gd name="T56" fmla="*/ 408 w 422"/>
                  <a:gd name="T57" fmla="*/ 303 h 306"/>
                  <a:gd name="T58" fmla="*/ 410 w 422"/>
                  <a:gd name="T59" fmla="*/ 301 h 306"/>
                  <a:gd name="T60" fmla="*/ 415 w 422"/>
                  <a:gd name="T61" fmla="*/ 298 h 306"/>
                  <a:gd name="T62" fmla="*/ 417 w 422"/>
                  <a:gd name="T63" fmla="*/ 296 h 306"/>
                  <a:gd name="T64" fmla="*/ 420 w 422"/>
                  <a:gd name="T65" fmla="*/ 291 h 306"/>
                  <a:gd name="T66" fmla="*/ 420 w 422"/>
                  <a:gd name="T67" fmla="*/ 286 h 306"/>
                  <a:gd name="T68" fmla="*/ 422 w 422"/>
                  <a:gd name="T69" fmla="*/ 284 h 306"/>
                  <a:gd name="T70" fmla="*/ 422 w 422"/>
                  <a:gd name="T71" fmla="*/ 24 h 306"/>
                  <a:gd name="T72" fmla="*/ 420 w 422"/>
                  <a:gd name="T73" fmla="*/ 19 h 306"/>
                  <a:gd name="T74" fmla="*/ 420 w 422"/>
                  <a:gd name="T75" fmla="*/ 15 h 306"/>
                  <a:gd name="T76" fmla="*/ 417 w 422"/>
                  <a:gd name="T77" fmla="*/ 12 h 306"/>
                  <a:gd name="T78" fmla="*/ 415 w 422"/>
                  <a:gd name="T79" fmla="*/ 7 h 306"/>
                  <a:gd name="T80" fmla="*/ 410 w 422"/>
                  <a:gd name="T81" fmla="*/ 5 h 306"/>
                  <a:gd name="T82" fmla="*/ 408 w 422"/>
                  <a:gd name="T83" fmla="*/ 3 h 306"/>
                  <a:gd name="T84" fmla="*/ 406 w 422"/>
                  <a:gd name="T85" fmla="*/ 3 h 306"/>
                  <a:gd name="T86" fmla="*/ 401 w 422"/>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306">
                    <a:moveTo>
                      <a:pt x="394" y="253"/>
                    </a:moveTo>
                    <a:lnTo>
                      <a:pt x="26" y="253"/>
                    </a:lnTo>
                    <a:lnTo>
                      <a:pt x="26" y="29"/>
                    </a:lnTo>
                    <a:lnTo>
                      <a:pt x="394" y="29"/>
                    </a:lnTo>
                    <a:lnTo>
                      <a:pt x="394" y="253"/>
                    </a:lnTo>
                    <a:close/>
                    <a:moveTo>
                      <a:pt x="401" y="0"/>
                    </a:moveTo>
                    <a:lnTo>
                      <a:pt x="21" y="0"/>
                    </a:lnTo>
                    <a:lnTo>
                      <a:pt x="16" y="3"/>
                    </a:lnTo>
                    <a:lnTo>
                      <a:pt x="14" y="3"/>
                    </a:lnTo>
                    <a:lnTo>
                      <a:pt x="9" y="5"/>
                    </a:lnTo>
                    <a:lnTo>
                      <a:pt x="7" y="7"/>
                    </a:lnTo>
                    <a:lnTo>
                      <a:pt x="2" y="12"/>
                    </a:lnTo>
                    <a:lnTo>
                      <a:pt x="2" y="15"/>
                    </a:lnTo>
                    <a:lnTo>
                      <a:pt x="0" y="19"/>
                    </a:lnTo>
                    <a:lnTo>
                      <a:pt x="0" y="24"/>
                    </a:lnTo>
                    <a:lnTo>
                      <a:pt x="0" y="284"/>
                    </a:lnTo>
                    <a:lnTo>
                      <a:pt x="0" y="286"/>
                    </a:lnTo>
                    <a:lnTo>
                      <a:pt x="2" y="291"/>
                    </a:lnTo>
                    <a:lnTo>
                      <a:pt x="2" y="296"/>
                    </a:lnTo>
                    <a:lnTo>
                      <a:pt x="7" y="298"/>
                    </a:lnTo>
                    <a:lnTo>
                      <a:pt x="9" y="301"/>
                    </a:lnTo>
                    <a:lnTo>
                      <a:pt x="14" y="303"/>
                    </a:lnTo>
                    <a:lnTo>
                      <a:pt x="16" y="306"/>
                    </a:lnTo>
                    <a:lnTo>
                      <a:pt x="21" y="306"/>
                    </a:lnTo>
                    <a:lnTo>
                      <a:pt x="135" y="306"/>
                    </a:lnTo>
                    <a:lnTo>
                      <a:pt x="306" y="306"/>
                    </a:lnTo>
                    <a:lnTo>
                      <a:pt x="401" y="306"/>
                    </a:lnTo>
                    <a:lnTo>
                      <a:pt x="406" y="306"/>
                    </a:lnTo>
                    <a:lnTo>
                      <a:pt x="408" y="303"/>
                    </a:lnTo>
                    <a:lnTo>
                      <a:pt x="410" y="301"/>
                    </a:lnTo>
                    <a:lnTo>
                      <a:pt x="415" y="298"/>
                    </a:lnTo>
                    <a:lnTo>
                      <a:pt x="417" y="296"/>
                    </a:lnTo>
                    <a:lnTo>
                      <a:pt x="420" y="291"/>
                    </a:lnTo>
                    <a:lnTo>
                      <a:pt x="420" y="286"/>
                    </a:lnTo>
                    <a:lnTo>
                      <a:pt x="422" y="284"/>
                    </a:lnTo>
                    <a:lnTo>
                      <a:pt x="422" y="24"/>
                    </a:lnTo>
                    <a:lnTo>
                      <a:pt x="420" y="19"/>
                    </a:lnTo>
                    <a:lnTo>
                      <a:pt x="420" y="15"/>
                    </a:lnTo>
                    <a:lnTo>
                      <a:pt x="417" y="12"/>
                    </a:lnTo>
                    <a:lnTo>
                      <a:pt x="415" y="7"/>
                    </a:lnTo>
                    <a:lnTo>
                      <a:pt x="410" y="5"/>
                    </a:lnTo>
                    <a:lnTo>
                      <a:pt x="408" y="3"/>
                    </a:lnTo>
                    <a:lnTo>
                      <a:pt x="406" y="3"/>
                    </a:lnTo>
                    <a:lnTo>
                      <a:pt x="401" y="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3" name="Freeform 47">
                <a:extLst>
                  <a:ext uri="{FF2B5EF4-FFF2-40B4-BE49-F238E27FC236}">
                    <a16:creationId xmlns:a16="http://schemas.microsoft.com/office/drawing/2014/main" id="{A889272A-5C41-5204-FAD9-90B57BECC9DF}"/>
                  </a:ext>
                </a:extLst>
              </p:cNvPr>
              <p:cNvSpPr>
                <a:spLocks/>
              </p:cNvSpPr>
              <p:nvPr/>
            </p:nvSpPr>
            <p:spPr bwMode="auto">
              <a:xfrm>
                <a:off x="3535008" y="5127980"/>
                <a:ext cx="361950" cy="98425"/>
              </a:xfrm>
              <a:custGeom>
                <a:avLst/>
                <a:gdLst>
                  <a:gd name="T0" fmla="*/ 214 w 228"/>
                  <a:gd name="T1" fmla="*/ 40 h 62"/>
                  <a:gd name="T2" fmla="*/ 169 w 228"/>
                  <a:gd name="T3" fmla="*/ 40 h 62"/>
                  <a:gd name="T4" fmla="*/ 169 w 228"/>
                  <a:gd name="T5" fmla="*/ 0 h 62"/>
                  <a:gd name="T6" fmla="*/ 57 w 228"/>
                  <a:gd name="T7" fmla="*/ 0 h 62"/>
                  <a:gd name="T8" fmla="*/ 57 w 228"/>
                  <a:gd name="T9" fmla="*/ 40 h 62"/>
                  <a:gd name="T10" fmla="*/ 12 w 228"/>
                  <a:gd name="T11" fmla="*/ 40 h 62"/>
                  <a:gd name="T12" fmla="*/ 7 w 228"/>
                  <a:gd name="T13" fmla="*/ 40 h 62"/>
                  <a:gd name="T14" fmla="*/ 2 w 228"/>
                  <a:gd name="T15" fmla="*/ 45 h 62"/>
                  <a:gd name="T16" fmla="*/ 0 w 228"/>
                  <a:gd name="T17" fmla="*/ 48 h 62"/>
                  <a:gd name="T18" fmla="*/ 0 w 228"/>
                  <a:gd name="T19" fmla="*/ 52 h 62"/>
                  <a:gd name="T20" fmla="*/ 0 w 228"/>
                  <a:gd name="T21" fmla="*/ 62 h 62"/>
                  <a:gd name="T22" fmla="*/ 228 w 228"/>
                  <a:gd name="T23" fmla="*/ 62 h 62"/>
                  <a:gd name="T24" fmla="*/ 228 w 228"/>
                  <a:gd name="T25" fmla="*/ 52 h 62"/>
                  <a:gd name="T26" fmla="*/ 228 w 228"/>
                  <a:gd name="T27" fmla="*/ 48 h 62"/>
                  <a:gd name="T28" fmla="*/ 223 w 228"/>
                  <a:gd name="T29" fmla="*/ 45 h 62"/>
                  <a:gd name="T30" fmla="*/ 221 w 228"/>
                  <a:gd name="T31" fmla="*/ 40 h 62"/>
                  <a:gd name="T32" fmla="*/ 214 w 228"/>
                  <a:gd name="T33"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2">
                    <a:moveTo>
                      <a:pt x="214" y="40"/>
                    </a:moveTo>
                    <a:lnTo>
                      <a:pt x="169" y="40"/>
                    </a:lnTo>
                    <a:lnTo>
                      <a:pt x="169" y="0"/>
                    </a:lnTo>
                    <a:lnTo>
                      <a:pt x="57" y="0"/>
                    </a:lnTo>
                    <a:lnTo>
                      <a:pt x="57" y="40"/>
                    </a:lnTo>
                    <a:lnTo>
                      <a:pt x="12" y="40"/>
                    </a:lnTo>
                    <a:lnTo>
                      <a:pt x="7" y="40"/>
                    </a:lnTo>
                    <a:lnTo>
                      <a:pt x="2" y="45"/>
                    </a:lnTo>
                    <a:lnTo>
                      <a:pt x="0" y="48"/>
                    </a:lnTo>
                    <a:lnTo>
                      <a:pt x="0" y="52"/>
                    </a:lnTo>
                    <a:lnTo>
                      <a:pt x="0" y="62"/>
                    </a:lnTo>
                    <a:lnTo>
                      <a:pt x="228" y="62"/>
                    </a:lnTo>
                    <a:lnTo>
                      <a:pt x="228" y="52"/>
                    </a:lnTo>
                    <a:lnTo>
                      <a:pt x="228" y="48"/>
                    </a:lnTo>
                    <a:lnTo>
                      <a:pt x="223" y="45"/>
                    </a:lnTo>
                    <a:lnTo>
                      <a:pt x="221" y="40"/>
                    </a:lnTo>
                    <a:lnTo>
                      <a:pt x="214" y="4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4" name="Freeform 48">
                <a:extLst>
                  <a:ext uri="{FF2B5EF4-FFF2-40B4-BE49-F238E27FC236}">
                    <a16:creationId xmlns:a16="http://schemas.microsoft.com/office/drawing/2014/main" id="{FF55A255-A46C-281A-8557-265C61BB53E1}"/>
                  </a:ext>
                </a:extLst>
              </p:cNvPr>
              <p:cNvSpPr>
                <a:spLocks/>
              </p:cNvSpPr>
              <p:nvPr/>
            </p:nvSpPr>
            <p:spPr bwMode="auto">
              <a:xfrm>
                <a:off x="3531833" y="4942242"/>
                <a:ext cx="52387" cy="41275"/>
              </a:xfrm>
              <a:custGeom>
                <a:avLst/>
                <a:gdLst>
                  <a:gd name="T0" fmla="*/ 33 w 33"/>
                  <a:gd name="T1" fmla="*/ 0 h 26"/>
                  <a:gd name="T2" fmla="*/ 0 w 33"/>
                  <a:gd name="T3" fmla="*/ 26 h 26"/>
                  <a:gd name="T4" fmla="*/ 31 w 33"/>
                  <a:gd name="T5" fmla="*/ 26 h 26"/>
                  <a:gd name="T6" fmla="*/ 33 w 33"/>
                  <a:gd name="T7" fmla="*/ 24 h 26"/>
                  <a:gd name="T8" fmla="*/ 33 w 33"/>
                  <a:gd name="T9" fmla="*/ 21 h 26"/>
                  <a:gd name="T10" fmla="*/ 33 w 33"/>
                  <a:gd name="T11" fmla="*/ 0 h 26"/>
                  <a:gd name="T12" fmla="*/ 33 w 33"/>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33" y="0"/>
                    </a:moveTo>
                    <a:lnTo>
                      <a:pt x="0" y="26"/>
                    </a:lnTo>
                    <a:lnTo>
                      <a:pt x="31" y="26"/>
                    </a:lnTo>
                    <a:lnTo>
                      <a:pt x="33" y="24"/>
                    </a:lnTo>
                    <a:lnTo>
                      <a:pt x="33" y="21"/>
                    </a:lnTo>
                    <a:lnTo>
                      <a:pt x="33" y="0"/>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5" name="Freeform 49">
                <a:extLst>
                  <a:ext uri="{FF2B5EF4-FFF2-40B4-BE49-F238E27FC236}">
                    <a16:creationId xmlns:a16="http://schemas.microsoft.com/office/drawing/2014/main" id="{615A550A-70B4-2813-76E0-CCE8D13A3AF4}"/>
                  </a:ext>
                </a:extLst>
              </p:cNvPr>
              <p:cNvSpPr>
                <a:spLocks noEditPoints="1"/>
              </p:cNvSpPr>
              <p:nvPr/>
            </p:nvSpPr>
            <p:spPr bwMode="auto">
              <a:xfrm>
                <a:off x="3603271" y="4885092"/>
                <a:ext cx="55562" cy="98425"/>
              </a:xfrm>
              <a:custGeom>
                <a:avLst/>
                <a:gdLst>
                  <a:gd name="T0" fmla="*/ 26 w 35"/>
                  <a:gd name="T1" fmla="*/ 19 h 62"/>
                  <a:gd name="T2" fmla="*/ 26 w 35"/>
                  <a:gd name="T3" fmla="*/ 53 h 62"/>
                  <a:gd name="T4" fmla="*/ 9 w 35"/>
                  <a:gd name="T5" fmla="*/ 53 h 62"/>
                  <a:gd name="T6" fmla="*/ 9 w 35"/>
                  <a:gd name="T7" fmla="*/ 34 h 62"/>
                  <a:gd name="T8" fmla="*/ 26 w 35"/>
                  <a:gd name="T9" fmla="*/ 19 h 62"/>
                  <a:gd name="T10" fmla="*/ 35 w 35"/>
                  <a:gd name="T11" fmla="*/ 0 h 62"/>
                  <a:gd name="T12" fmla="*/ 0 w 35"/>
                  <a:gd name="T13" fmla="*/ 29 h 62"/>
                  <a:gd name="T14" fmla="*/ 0 w 35"/>
                  <a:gd name="T15" fmla="*/ 29 h 62"/>
                  <a:gd name="T16" fmla="*/ 0 w 35"/>
                  <a:gd name="T17" fmla="*/ 57 h 62"/>
                  <a:gd name="T18" fmla="*/ 0 w 35"/>
                  <a:gd name="T19" fmla="*/ 60 h 62"/>
                  <a:gd name="T20" fmla="*/ 2 w 35"/>
                  <a:gd name="T21" fmla="*/ 62 h 62"/>
                  <a:gd name="T22" fmla="*/ 33 w 35"/>
                  <a:gd name="T23" fmla="*/ 62 h 62"/>
                  <a:gd name="T24" fmla="*/ 35 w 35"/>
                  <a:gd name="T25" fmla="*/ 60 h 62"/>
                  <a:gd name="T26" fmla="*/ 35 w 35"/>
                  <a:gd name="T27" fmla="*/ 57 h 62"/>
                  <a:gd name="T28" fmla="*/ 35 w 35"/>
                  <a:gd name="T29" fmla="*/ 0 h 62"/>
                  <a:gd name="T30" fmla="*/ 35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26" y="19"/>
                    </a:moveTo>
                    <a:lnTo>
                      <a:pt x="26" y="53"/>
                    </a:lnTo>
                    <a:lnTo>
                      <a:pt x="9" y="53"/>
                    </a:lnTo>
                    <a:lnTo>
                      <a:pt x="9" y="34"/>
                    </a:lnTo>
                    <a:lnTo>
                      <a:pt x="26" y="19"/>
                    </a:lnTo>
                    <a:close/>
                    <a:moveTo>
                      <a:pt x="35" y="0"/>
                    </a:moveTo>
                    <a:lnTo>
                      <a:pt x="0" y="29"/>
                    </a:lnTo>
                    <a:lnTo>
                      <a:pt x="0" y="29"/>
                    </a:lnTo>
                    <a:lnTo>
                      <a:pt x="0" y="57"/>
                    </a:lnTo>
                    <a:lnTo>
                      <a:pt x="0" y="60"/>
                    </a:lnTo>
                    <a:lnTo>
                      <a:pt x="2" y="62"/>
                    </a:lnTo>
                    <a:lnTo>
                      <a:pt x="33" y="62"/>
                    </a:lnTo>
                    <a:lnTo>
                      <a:pt x="35" y="60"/>
                    </a:lnTo>
                    <a:lnTo>
                      <a:pt x="35" y="57"/>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6" name="Freeform 50">
                <a:extLst>
                  <a:ext uri="{FF2B5EF4-FFF2-40B4-BE49-F238E27FC236}">
                    <a16:creationId xmlns:a16="http://schemas.microsoft.com/office/drawing/2014/main" id="{45503B37-A430-ED7A-B4F6-3037782DAE39}"/>
                  </a:ext>
                </a:extLst>
              </p:cNvPr>
              <p:cNvSpPr>
                <a:spLocks noEditPoints="1"/>
              </p:cNvSpPr>
              <p:nvPr/>
            </p:nvSpPr>
            <p:spPr bwMode="auto">
              <a:xfrm>
                <a:off x="3603271" y="4885092"/>
                <a:ext cx="55562" cy="98425"/>
              </a:xfrm>
              <a:custGeom>
                <a:avLst/>
                <a:gdLst>
                  <a:gd name="T0" fmla="*/ 26 w 35"/>
                  <a:gd name="T1" fmla="*/ 19 h 62"/>
                  <a:gd name="T2" fmla="*/ 26 w 35"/>
                  <a:gd name="T3" fmla="*/ 53 h 62"/>
                  <a:gd name="T4" fmla="*/ 9 w 35"/>
                  <a:gd name="T5" fmla="*/ 53 h 62"/>
                  <a:gd name="T6" fmla="*/ 9 w 35"/>
                  <a:gd name="T7" fmla="*/ 34 h 62"/>
                  <a:gd name="T8" fmla="*/ 26 w 35"/>
                  <a:gd name="T9" fmla="*/ 19 h 62"/>
                  <a:gd name="T10" fmla="*/ 35 w 35"/>
                  <a:gd name="T11" fmla="*/ 0 h 62"/>
                  <a:gd name="T12" fmla="*/ 0 w 35"/>
                  <a:gd name="T13" fmla="*/ 29 h 62"/>
                  <a:gd name="T14" fmla="*/ 0 w 35"/>
                  <a:gd name="T15" fmla="*/ 29 h 62"/>
                  <a:gd name="T16" fmla="*/ 0 w 35"/>
                  <a:gd name="T17" fmla="*/ 57 h 62"/>
                  <a:gd name="T18" fmla="*/ 0 w 35"/>
                  <a:gd name="T19" fmla="*/ 60 h 62"/>
                  <a:gd name="T20" fmla="*/ 2 w 35"/>
                  <a:gd name="T21" fmla="*/ 62 h 62"/>
                  <a:gd name="T22" fmla="*/ 33 w 35"/>
                  <a:gd name="T23" fmla="*/ 62 h 62"/>
                  <a:gd name="T24" fmla="*/ 35 w 35"/>
                  <a:gd name="T25" fmla="*/ 60 h 62"/>
                  <a:gd name="T26" fmla="*/ 35 w 35"/>
                  <a:gd name="T27" fmla="*/ 57 h 62"/>
                  <a:gd name="T28" fmla="*/ 35 w 35"/>
                  <a:gd name="T29" fmla="*/ 0 h 62"/>
                  <a:gd name="T30" fmla="*/ 35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26" y="19"/>
                    </a:moveTo>
                    <a:lnTo>
                      <a:pt x="26" y="53"/>
                    </a:lnTo>
                    <a:lnTo>
                      <a:pt x="9" y="53"/>
                    </a:lnTo>
                    <a:lnTo>
                      <a:pt x="9" y="34"/>
                    </a:lnTo>
                    <a:lnTo>
                      <a:pt x="26" y="19"/>
                    </a:lnTo>
                    <a:moveTo>
                      <a:pt x="35" y="0"/>
                    </a:moveTo>
                    <a:lnTo>
                      <a:pt x="0" y="29"/>
                    </a:lnTo>
                    <a:lnTo>
                      <a:pt x="0" y="29"/>
                    </a:lnTo>
                    <a:lnTo>
                      <a:pt x="0" y="57"/>
                    </a:lnTo>
                    <a:lnTo>
                      <a:pt x="0" y="60"/>
                    </a:lnTo>
                    <a:lnTo>
                      <a:pt x="2" y="62"/>
                    </a:lnTo>
                    <a:lnTo>
                      <a:pt x="33" y="62"/>
                    </a:lnTo>
                    <a:lnTo>
                      <a:pt x="35" y="60"/>
                    </a:lnTo>
                    <a:lnTo>
                      <a:pt x="35" y="57"/>
                    </a:lnTo>
                    <a:lnTo>
                      <a:pt x="35" y="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7" name="Freeform 51">
                <a:extLst>
                  <a:ext uri="{FF2B5EF4-FFF2-40B4-BE49-F238E27FC236}">
                    <a16:creationId xmlns:a16="http://schemas.microsoft.com/office/drawing/2014/main" id="{54A37E7C-9576-6A73-637B-41498890C4E3}"/>
                  </a:ext>
                </a:extLst>
              </p:cNvPr>
              <p:cNvSpPr>
                <a:spLocks noEditPoints="1"/>
              </p:cNvSpPr>
              <p:nvPr/>
            </p:nvSpPr>
            <p:spPr bwMode="auto">
              <a:xfrm>
                <a:off x="3677883" y="4840642"/>
                <a:ext cx="60325" cy="142875"/>
              </a:xfrm>
              <a:custGeom>
                <a:avLst/>
                <a:gdLst>
                  <a:gd name="T0" fmla="*/ 26 w 38"/>
                  <a:gd name="T1" fmla="*/ 12 h 90"/>
                  <a:gd name="T2" fmla="*/ 29 w 38"/>
                  <a:gd name="T3" fmla="*/ 14 h 90"/>
                  <a:gd name="T4" fmla="*/ 29 w 38"/>
                  <a:gd name="T5" fmla="*/ 81 h 90"/>
                  <a:gd name="T6" fmla="*/ 10 w 38"/>
                  <a:gd name="T7" fmla="*/ 81 h 90"/>
                  <a:gd name="T8" fmla="*/ 10 w 38"/>
                  <a:gd name="T9" fmla="*/ 23 h 90"/>
                  <a:gd name="T10" fmla="*/ 17 w 38"/>
                  <a:gd name="T11" fmla="*/ 19 h 90"/>
                  <a:gd name="T12" fmla="*/ 26 w 38"/>
                  <a:gd name="T13" fmla="*/ 12 h 90"/>
                  <a:gd name="T14" fmla="*/ 26 w 38"/>
                  <a:gd name="T15" fmla="*/ 0 h 90"/>
                  <a:gd name="T16" fmla="*/ 12 w 38"/>
                  <a:gd name="T17" fmla="*/ 12 h 90"/>
                  <a:gd name="T18" fmla="*/ 0 w 38"/>
                  <a:gd name="T19" fmla="*/ 19 h 90"/>
                  <a:gd name="T20" fmla="*/ 0 w 38"/>
                  <a:gd name="T21" fmla="*/ 85 h 90"/>
                  <a:gd name="T22" fmla="*/ 3 w 38"/>
                  <a:gd name="T23" fmla="*/ 88 h 90"/>
                  <a:gd name="T24" fmla="*/ 5 w 38"/>
                  <a:gd name="T25" fmla="*/ 90 h 90"/>
                  <a:gd name="T26" fmla="*/ 33 w 38"/>
                  <a:gd name="T27" fmla="*/ 90 h 90"/>
                  <a:gd name="T28" fmla="*/ 36 w 38"/>
                  <a:gd name="T29" fmla="*/ 88 h 90"/>
                  <a:gd name="T30" fmla="*/ 38 w 38"/>
                  <a:gd name="T31" fmla="*/ 85 h 90"/>
                  <a:gd name="T32" fmla="*/ 38 w 38"/>
                  <a:gd name="T33" fmla="*/ 9 h 90"/>
                  <a:gd name="T34" fmla="*/ 26 w 38"/>
                  <a:gd name="T35" fmla="*/ 0 h 90"/>
                  <a:gd name="T36" fmla="*/ 26 w 38"/>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90">
                    <a:moveTo>
                      <a:pt x="26" y="12"/>
                    </a:moveTo>
                    <a:lnTo>
                      <a:pt x="29" y="14"/>
                    </a:lnTo>
                    <a:lnTo>
                      <a:pt x="29" y="81"/>
                    </a:lnTo>
                    <a:lnTo>
                      <a:pt x="10" y="81"/>
                    </a:lnTo>
                    <a:lnTo>
                      <a:pt x="10" y="23"/>
                    </a:lnTo>
                    <a:lnTo>
                      <a:pt x="17" y="19"/>
                    </a:lnTo>
                    <a:lnTo>
                      <a:pt x="26" y="12"/>
                    </a:lnTo>
                    <a:close/>
                    <a:moveTo>
                      <a:pt x="26" y="0"/>
                    </a:moveTo>
                    <a:lnTo>
                      <a:pt x="12" y="12"/>
                    </a:lnTo>
                    <a:lnTo>
                      <a:pt x="0" y="19"/>
                    </a:lnTo>
                    <a:lnTo>
                      <a:pt x="0" y="85"/>
                    </a:lnTo>
                    <a:lnTo>
                      <a:pt x="3" y="88"/>
                    </a:lnTo>
                    <a:lnTo>
                      <a:pt x="5" y="90"/>
                    </a:lnTo>
                    <a:lnTo>
                      <a:pt x="33" y="90"/>
                    </a:lnTo>
                    <a:lnTo>
                      <a:pt x="36" y="88"/>
                    </a:lnTo>
                    <a:lnTo>
                      <a:pt x="38" y="85"/>
                    </a:lnTo>
                    <a:lnTo>
                      <a:pt x="38" y="9"/>
                    </a:lnTo>
                    <a:lnTo>
                      <a:pt x="26" y="0"/>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8" name="Freeform 52">
                <a:extLst>
                  <a:ext uri="{FF2B5EF4-FFF2-40B4-BE49-F238E27FC236}">
                    <a16:creationId xmlns:a16="http://schemas.microsoft.com/office/drawing/2014/main" id="{9D33025F-2C30-8D58-416D-89B17BCA742F}"/>
                  </a:ext>
                </a:extLst>
              </p:cNvPr>
              <p:cNvSpPr>
                <a:spLocks noEditPoints="1"/>
              </p:cNvSpPr>
              <p:nvPr/>
            </p:nvSpPr>
            <p:spPr bwMode="auto">
              <a:xfrm>
                <a:off x="3677883" y="4840642"/>
                <a:ext cx="60325" cy="142875"/>
              </a:xfrm>
              <a:custGeom>
                <a:avLst/>
                <a:gdLst>
                  <a:gd name="T0" fmla="*/ 26 w 38"/>
                  <a:gd name="T1" fmla="*/ 12 h 90"/>
                  <a:gd name="T2" fmla="*/ 29 w 38"/>
                  <a:gd name="T3" fmla="*/ 14 h 90"/>
                  <a:gd name="T4" fmla="*/ 29 w 38"/>
                  <a:gd name="T5" fmla="*/ 81 h 90"/>
                  <a:gd name="T6" fmla="*/ 10 w 38"/>
                  <a:gd name="T7" fmla="*/ 81 h 90"/>
                  <a:gd name="T8" fmla="*/ 10 w 38"/>
                  <a:gd name="T9" fmla="*/ 23 h 90"/>
                  <a:gd name="T10" fmla="*/ 17 w 38"/>
                  <a:gd name="T11" fmla="*/ 19 h 90"/>
                  <a:gd name="T12" fmla="*/ 26 w 38"/>
                  <a:gd name="T13" fmla="*/ 12 h 90"/>
                  <a:gd name="T14" fmla="*/ 26 w 38"/>
                  <a:gd name="T15" fmla="*/ 0 h 90"/>
                  <a:gd name="T16" fmla="*/ 12 w 38"/>
                  <a:gd name="T17" fmla="*/ 12 h 90"/>
                  <a:gd name="T18" fmla="*/ 0 w 38"/>
                  <a:gd name="T19" fmla="*/ 19 h 90"/>
                  <a:gd name="T20" fmla="*/ 0 w 38"/>
                  <a:gd name="T21" fmla="*/ 85 h 90"/>
                  <a:gd name="T22" fmla="*/ 3 w 38"/>
                  <a:gd name="T23" fmla="*/ 88 h 90"/>
                  <a:gd name="T24" fmla="*/ 5 w 38"/>
                  <a:gd name="T25" fmla="*/ 90 h 90"/>
                  <a:gd name="T26" fmla="*/ 33 w 38"/>
                  <a:gd name="T27" fmla="*/ 90 h 90"/>
                  <a:gd name="T28" fmla="*/ 36 w 38"/>
                  <a:gd name="T29" fmla="*/ 88 h 90"/>
                  <a:gd name="T30" fmla="*/ 38 w 38"/>
                  <a:gd name="T31" fmla="*/ 85 h 90"/>
                  <a:gd name="T32" fmla="*/ 38 w 38"/>
                  <a:gd name="T33" fmla="*/ 9 h 90"/>
                  <a:gd name="T34" fmla="*/ 26 w 38"/>
                  <a:gd name="T35" fmla="*/ 0 h 90"/>
                  <a:gd name="T36" fmla="*/ 26 w 38"/>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90">
                    <a:moveTo>
                      <a:pt x="26" y="12"/>
                    </a:moveTo>
                    <a:lnTo>
                      <a:pt x="29" y="14"/>
                    </a:lnTo>
                    <a:lnTo>
                      <a:pt x="29" y="81"/>
                    </a:lnTo>
                    <a:lnTo>
                      <a:pt x="10" y="81"/>
                    </a:lnTo>
                    <a:lnTo>
                      <a:pt x="10" y="23"/>
                    </a:lnTo>
                    <a:lnTo>
                      <a:pt x="17" y="19"/>
                    </a:lnTo>
                    <a:lnTo>
                      <a:pt x="26" y="12"/>
                    </a:lnTo>
                    <a:moveTo>
                      <a:pt x="26" y="0"/>
                    </a:moveTo>
                    <a:lnTo>
                      <a:pt x="12" y="12"/>
                    </a:lnTo>
                    <a:lnTo>
                      <a:pt x="0" y="19"/>
                    </a:lnTo>
                    <a:lnTo>
                      <a:pt x="0" y="85"/>
                    </a:lnTo>
                    <a:lnTo>
                      <a:pt x="3" y="88"/>
                    </a:lnTo>
                    <a:lnTo>
                      <a:pt x="5" y="90"/>
                    </a:lnTo>
                    <a:lnTo>
                      <a:pt x="33" y="90"/>
                    </a:lnTo>
                    <a:lnTo>
                      <a:pt x="36" y="88"/>
                    </a:lnTo>
                    <a:lnTo>
                      <a:pt x="38" y="85"/>
                    </a:lnTo>
                    <a:lnTo>
                      <a:pt x="38" y="9"/>
                    </a:lnTo>
                    <a:lnTo>
                      <a:pt x="26" y="0"/>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9" name="Freeform 53">
                <a:extLst>
                  <a:ext uri="{FF2B5EF4-FFF2-40B4-BE49-F238E27FC236}">
                    <a16:creationId xmlns:a16="http://schemas.microsoft.com/office/drawing/2014/main" id="{EA1565F7-087E-9CCA-E8D9-E379CF03406C}"/>
                  </a:ext>
                </a:extLst>
              </p:cNvPr>
              <p:cNvSpPr>
                <a:spLocks noEditPoints="1"/>
              </p:cNvSpPr>
              <p:nvPr/>
            </p:nvSpPr>
            <p:spPr bwMode="auto">
              <a:xfrm>
                <a:off x="3754083" y="4862867"/>
                <a:ext cx="55562" cy="120650"/>
              </a:xfrm>
              <a:custGeom>
                <a:avLst/>
                <a:gdLst>
                  <a:gd name="T0" fmla="*/ 26 w 35"/>
                  <a:gd name="T1" fmla="*/ 19 h 76"/>
                  <a:gd name="T2" fmla="*/ 26 w 35"/>
                  <a:gd name="T3" fmla="*/ 67 h 76"/>
                  <a:gd name="T4" fmla="*/ 9 w 35"/>
                  <a:gd name="T5" fmla="*/ 67 h 76"/>
                  <a:gd name="T6" fmla="*/ 9 w 35"/>
                  <a:gd name="T7" fmla="*/ 24 h 76"/>
                  <a:gd name="T8" fmla="*/ 12 w 35"/>
                  <a:gd name="T9" fmla="*/ 24 h 76"/>
                  <a:gd name="T10" fmla="*/ 16 w 35"/>
                  <a:gd name="T11" fmla="*/ 24 h 76"/>
                  <a:gd name="T12" fmla="*/ 19 w 35"/>
                  <a:gd name="T13" fmla="*/ 24 h 76"/>
                  <a:gd name="T14" fmla="*/ 19 w 35"/>
                  <a:gd name="T15" fmla="*/ 24 h 76"/>
                  <a:gd name="T16" fmla="*/ 23 w 35"/>
                  <a:gd name="T17" fmla="*/ 21 h 76"/>
                  <a:gd name="T18" fmla="*/ 23 w 35"/>
                  <a:gd name="T19" fmla="*/ 21 h 76"/>
                  <a:gd name="T20" fmla="*/ 26 w 35"/>
                  <a:gd name="T21" fmla="*/ 21 h 76"/>
                  <a:gd name="T22" fmla="*/ 26 w 35"/>
                  <a:gd name="T23" fmla="*/ 19 h 76"/>
                  <a:gd name="T24" fmla="*/ 35 w 35"/>
                  <a:gd name="T25" fmla="*/ 0 h 76"/>
                  <a:gd name="T26" fmla="*/ 21 w 35"/>
                  <a:gd name="T27" fmla="*/ 9 h 76"/>
                  <a:gd name="T28" fmla="*/ 19 w 35"/>
                  <a:gd name="T29" fmla="*/ 14 h 76"/>
                  <a:gd name="T30" fmla="*/ 16 w 35"/>
                  <a:gd name="T31" fmla="*/ 14 h 76"/>
                  <a:gd name="T32" fmla="*/ 12 w 35"/>
                  <a:gd name="T33" fmla="*/ 14 h 76"/>
                  <a:gd name="T34" fmla="*/ 7 w 35"/>
                  <a:gd name="T35" fmla="*/ 14 h 76"/>
                  <a:gd name="T36" fmla="*/ 4 w 35"/>
                  <a:gd name="T37" fmla="*/ 12 h 76"/>
                  <a:gd name="T38" fmla="*/ 4 w 35"/>
                  <a:gd name="T39" fmla="*/ 12 h 76"/>
                  <a:gd name="T40" fmla="*/ 0 w 35"/>
                  <a:gd name="T41" fmla="*/ 7 h 76"/>
                  <a:gd name="T42" fmla="*/ 0 w 35"/>
                  <a:gd name="T43" fmla="*/ 71 h 76"/>
                  <a:gd name="T44" fmla="*/ 2 w 35"/>
                  <a:gd name="T45" fmla="*/ 74 h 76"/>
                  <a:gd name="T46" fmla="*/ 2 w 35"/>
                  <a:gd name="T47" fmla="*/ 76 h 76"/>
                  <a:gd name="T48" fmla="*/ 33 w 35"/>
                  <a:gd name="T49" fmla="*/ 76 h 76"/>
                  <a:gd name="T50" fmla="*/ 35 w 35"/>
                  <a:gd name="T51" fmla="*/ 74 h 76"/>
                  <a:gd name="T52" fmla="*/ 35 w 35"/>
                  <a:gd name="T53" fmla="*/ 71 h 76"/>
                  <a:gd name="T54" fmla="*/ 35 w 35"/>
                  <a:gd name="T55" fmla="*/ 0 h 76"/>
                  <a:gd name="T56" fmla="*/ 35 w 35"/>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6">
                    <a:moveTo>
                      <a:pt x="26" y="19"/>
                    </a:moveTo>
                    <a:lnTo>
                      <a:pt x="26" y="67"/>
                    </a:lnTo>
                    <a:lnTo>
                      <a:pt x="9" y="67"/>
                    </a:lnTo>
                    <a:lnTo>
                      <a:pt x="9" y="24"/>
                    </a:lnTo>
                    <a:lnTo>
                      <a:pt x="12" y="24"/>
                    </a:lnTo>
                    <a:lnTo>
                      <a:pt x="16" y="24"/>
                    </a:lnTo>
                    <a:lnTo>
                      <a:pt x="19" y="24"/>
                    </a:lnTo>
                    <a:lnTo>
                      <a:pt x="19" y="24"/>
                    </a:lnTo>
                    <a:lnTo>
                      <a:pt x="23" y="21"/>
                    </a:lnTo>
                    <a:lnTo>
                      <a:pt x="23" y="21"/>
                    </a:lnTo>
                    <a:lnTo>
                      <a:pt x="26" y="21"/>
                    </a:lnTo>
                    <a:lnTo>
                      <a:pt x="26" y="19"/>
                    </a:lnTo>
                    <a:close/>
                    <a:moveTo>
                      <a:pt x="35" y="0"/>
                    </a:moveTo>
                    <a:lnTo>
                      <a:pt x="21" y="9"/>
                    </a:lnTo>
                    <a:lnTo>
                      <a:pt x="19" y="14"/>
                    </a:lnTo>
                    <a:lnTo>
                      <a:pt x="16" y="14"/>
                    </a:lnTo>
                    <a:lnTo>
                      <a:pt x="12" y="14"/>
                    </a:lnTo>
                    <a:lnTo>
                      <a:pt x="7" y="14"/>
                    </a:lnTo>
                    <a:lnTo>
                      <a:pt x="4" y="12"/>
                    </a:lnTo>
                    <a:lnTo>
                      <a:pt x="4" y="12"/>
                    </a:lnTo>
                    <a:lnTo>
                      <a:pt x="0" y="7"/>
                    </a:lnTo>
                    <a:lnTo>
                      <a:pt x="0" y="71"/>
                    </a:lnTo>
                    <a:lnTo>
                      <a:pt x="2" y="74"/>
                    </a:lnTo>
                    <a:lnTo>
                      <a:pt x="2" y="76"/>
                    </a:lnTo>
                    <a:lnTo>
                      <a:pt x="33" y="76"/>
                    </a:lnTo>
                    <a:lnTo>
                      <a:pt x="35" y="74"/>
                    </a:lnTo>
                    <a:lnTo>
                      <a:pt x="35" y="71"/>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0" name="Freeform 54">
                <a:extLst>
                  <a:ext uri="{FF2B5EF4-FFF2-40B4-BE49-F238E27FC236}">
                    <a16:creationId xmlns:a16="http://schemas.microsoft.com/office/drawing/2014/main" id="{FEDA6959-5219-8B64-9E40-B61D0AF2CC13}"/>
                  </a:ext>
                </a:extLst>
              </p:cNvPr>
              <p:cNvSpPr>
                <a:spLocks noEditPoints="1"/>
              </p:cNvSpPr>
              <p:nvPr/>
            </p:nvSpPr>
            <p:spPr bwMode="auto">
              <a:xfrm>
                <a:off x="3754083" y="4862867"/>
                <a:ext cx="55562" cy="120650"/>
              </a:xfrm>
              <a:custGeom>
                <a:avLst/>
                <a:gdLst>
                  <a:gd name="T0" fmla="*/ 26 w 35"/>
                  <a:gd name="T1" fmla="*/ 19 h 76"/>
                  <a:gd name="T2" fmla="*/ 26 w 35"/>
                  <a:gd name="T3" fmla="*/ 67 h 76"/>
                  <a:gd name="T4" fmla="*/ 9 w 35"/>
                  <a:gd name="T5" fmla="*/ 67 h 76"/>
                  <a:gd name="T6" fmla="*/ 9 w 35"/>
                  <a:gd name="T7" fmla="*/ 24 h 76"/>
                  <a:gd name="T8" fmla="*/ 12 w 35"/>
                  <a:gd name="T9" fmla="*/ 24 h 76"/>
                  <a:gd name="T10" fmla="*/ 16 w 35"/>
                  <a:gd name="T11" fmla="*/ 24 h 76"/>
                  <a:gd name="T12" fmla="*/ 19 w 35"/>
                  <a:gd name="T13" fmla="*/ 24 h 76"/>
                  <a:gd name="T14" fmla="*/ 19 w 35"/>
                  <a:gd name="T15" fmla="*/ 24 h 76"/>
                  <a:gd name="T16" fmla="*/ 23 w 35"/>
                  <a:gd name="T17" fmla="*/ 21 h 76"/>
                  <a:gd name="T18" fmla="*/ 23 w 35"/>
                  <a:gd name="T19" fmla="*/ 21 h 76"/>
                  <a:gd name="T20" fmla="*/ 26 w 35"/>
                  <a:gd name="T21" fmla="*/ 21 h 76"/>
                  <a:gd name="T22" fmla="*/ 26 w 35"/>
                  <a:gd name="T23" fmla="*/ 19 h 76"/>
                  <a:gd name="T24" fmla="*/ 35 w 35"/>
                  <a:gd name="T25" fmla="*/ 0 h 76"/>
                  <a:gd name="T26" fmla="*/ 21 w 35"/>
                  <a:gd name="T27" fmla="*/ 9 h 76"/>
                  <a:gd name="T28" fmla="*/ 19 w 35"/>
                  <a:gd name="T29" fmla="*/ 14 h 76"/>
                  <a:gd name="T30" fmla="*/ 16 w 35"/>
                  <a:gd name="T31" fmla="*/ 14 h 76"/>
                  <a:gd name="T32" fmla="*/ 12 w 35"/>
                  <a:gd name="T33" fmla="*/ 14 h 76"/>
                  <a:gd name="T34" fmla="*/ 7 w 35"/>
                  <a:gd name="T35" fmla="*/ 14 h 76"/>
                  <a:gd name="T36" fmla="*/ 4 w 35"/>
                  <a:gd name="T37" fmla="*/ 12 h 76"/>
                  <a:gd name="T38" fmla="*/ 4 w 35"/>
                  <a:gd name="T39" fmla="*/ 12 h 76"/>
                  <a:gd name="T40" fmla="*/ 0 w 35"/>
                  <a:gd name="T41" fmla="*/ 7 h 76"/>
                  <a:gd name="T42" fmla="*/ 0 w 35"/>
                  <a:gd name="T43" fmla="*/ 71 h 76"/>
                  <a:gd name="T44" fmla="*/ 2 w 35"/>
                  <a:gd name="T45" fmla="*/ 74 h 76"/>
                  <a:gd name="T46" fmla="*/ 2 w 35"/>
                  <a:gd name="T47" fmla="*/ 76 h 76"/>
                  <a:gd name="T48" fmla="*/ 33 w 35"/>
                  <a:gd name="T49" fmla="*/ 76 h 76"/>
                  <a:gd name="T50" fmla="*/ 35 w 35"/>
                  <a:gd name="T51" fmla="*/ 74 h 76"/>
                  <a:gd name="T52" fmla="*/ 35 w 35"/>
                  <a:gd name="T53" fmla="*/ 71 h 76"/>
                  <a:gd name="T54" fmla="*/ 35 w 35"/>
                  <a:gd name="T55" fmla="*/ 0 h 76"/>
                  <a:gd name="T56" fmla="*/ 35 w 35"/>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6">
                    <a:moveTo>
                      <a:pt x="26" y="19"/>
                    </a:moveTo>
                    <a:lnTo>
                      <a:pt x="26" y="67"/>
                    </a:lnTo>
                    <a:lnTo>
                      <a:pt x="9" y="67"/>
                    </a:lnTo>
                    <a:lnTo>
                      <a:pt x="9" y="24"/>
                    </a:lnTo>
                    <a:lnTo>
                      <a:pt x="12" y="24"/>
                    </a:lnTo>
                    <a:lnTo>
                      <a:pt x="16" y="24"/>
                    </a:lnTo>
                    <a:lnTo>
                      <a:pt x="19" y="24"/>
                    </a:lnTo>
                    <a:lnTo>
                      <a:pt x="19" y="24"/>
                    </a:lnTo>
                    <a:lnTo>
                      <a:pt x="23" y="21"/>
                    </a:lnTo>
                    <a:lnTo>
                      <a:pt x="23" y="21"/>
                    </a:lnTo>
                    <a:lnTo>
                      <a:pt x="26" y="21"/>
                    </a:lnTo>
                    <a:lnTo>
                      <a:pt x="26" y="19"/>
                    </a:lnTo>
                    <a:moveTo>
                      <a:pt x="35" y="0"/>
                    </a:moveTo>
                    <a:lnTo>
                      <a:pt x="21" y="9"/>
                    </a:lnTo>
                    <a:lnTo>
                      <a:pt x="19" y="14"/>
                    </a:lnTo>
                    <a:lnTo>
                      <a:pt x="16" y="14"/>
                    </a:lnTo>
                    <a:lnTo>
                      <a:pt x="12" y="14"/>
                    </a:lnTo>
                    <a:lnTo>
                      <a:pt x="7" y="14"/>
                    </a:lnTo>
                    <a:lnTo>
                      <a:pt x="4" y="12"/>
                    </a:lnTo>
                    <a:lnTo>
                      <a:pt x="4" y="12"/>
                    </a:lnTo>
                    <a:lnTo>
                      <a:pt x="0" y="7"/>
                    </a:lnTo>
                    <a:lnTo>
                      <a:pt x="0" y="71"/>
                    </a:lnTo>
                    <a:lnTo>
                      <a:pt x="2" y="74"/>
                    </a:lnTo>
                    <a:lnTo>
                      <a:pt x="2" y="76"/>
                    </a:lnTo>
                    <a:lnTo>
                      <a:pt x="33" y="76"/>
                    </a:lnTo>
                    <a:lnTo>
                      <a:pt x="35" y="74"/>
                    </a:lnTo>
                    <a:lnTo>
                      <a:pt x="35" y="71"/>
                    </a:lnTo>
                    <a:lnTo>
                      <a:pt x="35" y="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1" name="Freeform 55">
                <a:extLst>
                  <a:ext uri="{FF2B5EF4-FFF2-40B4-BE49-F238E27FC236}">
                    <a16:creationId xmlns:a16="http://schemas.microsoft.com/office/drawing/2014/main" id="{7819D06B-1567-E790-2A52-C8BE81F2C5F2}"/>
                  </a:ext>
                </a:extLst>
              </p:cNvPr>
              <p:cNvSpPr>
                <a:spLocks noEditPoints="1"/>
              </p:cNvSpPr>
              <p:nvPr/>
            </p:nvSpPr>
            <p:spPr bwMode="auto">
              <a:xfrm>
                <a:off x="3828696" y="4802542"/>
                <a:ext cx="60325" cy="180975"/>
              </a:xfrm>
              <a:custGeom>
                <a:avLst/>
                <a:gdLst>
                  <a:gd name="T0" fmla="*/ 29 w 38"/>
                  <a:gd name="T1" fmla="*/ 19 h 114"/>
                  <a:gd name="T2" fmla="*/ 29 w 38"/>
                  <a:gd name="T3" fmla="*/ 105 h 114"/>
                  <a:gd name="T4" fmla="*/ 10 w 38"/>
                  <a:gd name="T5" fmla="*/ 105 h 114"/>
                  <a:gd name="T6" fmla="*/ 10 w 38"/>
                  <a:gd name="T7" fmla="*/ 33 h 114"/>
                  <a:gd name="T8" fmla="*/ 22 w 38"/>
                  <a:gd name="T9" fmla="*/ 24 h 114"/>
                  <a:gd name="T10" fmla="*/ 29 w 38"/>
                  <a:gd name="T11" fmla="*/ 19 h 114"/>
                  <a:gd name="T12" fmla="*/ 38 w 38"/>
                  <a:gd name="T13" fmla="*/ 0 h 114"/>
                  <a:gd name="T14" fmla="*/ 14 w 38"/>
                  <a:gd name="T15" fmla="*/ 16 h 114"/>
                  <a:gd name="T16" fmla="*/ 0 w 38"/>
                  <a:gd name="T17" fmla="*/ 28 h 114"/>
                  <a:gd name="T18" fmla="*/ 0 w 38"/>
                  <a:gd name="T19" fmla="*/ 109 h 114"/>
                  <a:gd name="T20" fmla="*/ 3 w 38"/>
                  <a:gd name="T21" fmla="*/ 112 h 114"/>
                  <a:gd name="T22" fmla="*/ 5 w 38"/>
                  <a:gd name="T23" fmla="*/ 114 h 114"/>
                  <a:gd name="T24" fmla="*/ 36 w 38"/>
                  <a:gd name="T25" fmla="*/ 114 h 114"/>
                  <a:gd name="T26" fmla="*/ 38 w 38"/>
                  <a:gd name="T27" fmla="*/ 112 h 114"/>
                  <a:gd name="T28" fmla="*/ 38 w 38"/>
                  <a:gd name="T29" fmla="*/ 109 h 114"/>
                  <a:gd name="T30" fmla="*/ 38 w 38"/>
                  <a:gd name="T31" fmla="*/ 0 h 114"/>
                  <a:gd name="T32" fmla="*/ 38 w 38"/>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14">
                    <a:moveTo>
                      <a:pt x="29" y="19"/>
                    </a:moveTo>
                    <a:lnTo>
                      <a:pt x="29" y="105"/>
                    </a:lnTo>
                    <a:lnTo>
                      <a:pt x="10" y="105"/>
                    </a:lnTo>
                    <a:lnTo>
                      <a:pt x="10" y="33"/>
                    </a:lnTo>
                    <a:lnTo>
                      <a:pt x="22" y="24"/>
                    </a:lnTo>
                    <a:lnTo>
                      <a:pt x="29" y="19"/>
                    </a:lnTo>
                    <a:close/>
                    <a:moveTo>
                      <a:pt x="38" y="0"/>
                    </a:moveTo>
                    <a:lnTo>
                      <a:pt x="14" y="16"/>
                    </a:lnTo>
                    <a:lnTo>
                      <a:pt x="0" y="28"/>
                    </a:lnTo>
                    <a:lnTo>
                      <a:pt x="0" y="109"/>
                    </a:lnTo>
                    <a:lnTo>
                      <a:pt x="3" y="112"/>
                    </a:lnTo>
                    <a:lnTo>
                      <a:pt x="5" y="114"/>
                    </a:lnTo>
                    <a:lnTo>
                      <a:pt x="36" y="114"/>
                    </a:lnTo>
                    <a:lnTo>
                      <a:pt x="38" y="112"/>
                    </a:lnTo>
                    <a:lnTo>
                      <a:pt x="38" y="109"/>
                    </a:lnTo>
                    <a:lnTo>
                      <a:pt x="38" y="0"/>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2" name="Freeform 56">
                <a:extLst>
                  <a:ext uri="{FF2B5EF4-FFF2-40B4-BE49-F238E27FC236}">
                    <a16:creationId xmlns:a16="http://schemas.microsoft.com/office/drawing/2014/main" id="{2469A5D9-E16F-787C-DF76-BD32F5505A21}"/>
                  </a:ext>
                </a:extLst>
              </p:cNvPr>
              <p:cNvSpPr>
                <a:spLocks noEditPoints="1"/>
              </p:cNvSpPr>
              <p:nvPr/>
            </p:nvSpPr>
            <p:spPr bwMode="auto">
              <a:xfrm>
                <a:off x="3828696" y="4802542"/>
                <a:ext cx="60325" cy="180975"/>
              </a:xfrm>
              <a:custGeom>
                <a:avLst/>
                <a:gdLst>
                  <a:gd name="T0" fmla="*/ 29 w 38"/>
                  <a:gd name="T1" fmla="*/ 19 h 114"/>
                  <a:gd name="T2" fmla="*/ 29 w 38"/>
                  <a:gd name="T3" fmla="*/ 105 h 114"/>
                  <a:gd name="T4" fmla="*/ 10 w 38"/>
                  <a:gd name="T5" fmla="*/ 105 h 114"/>
                  <a:gd name="T6" fmla="*/ 10 w 38"/>
                  <a:gd name="T7" fmla="*/ 33 h 114"/>
                  <a:gd name="T8" fmla="*/ 22 w 38"/>
                  <a:gd name="T9" fmla="*/ 24 h 114"/>
                  <a:gd name="T10" fmla="*/ 29 w 38"/>
                  <a:gd name="T11" fmla="*/ 19 h 114"/>
                  <a:gd name="T12" fmla="*/ 38 w 38"/>
                  <a:gd name="T13" fmla="*/ 0 h 114"/>
                  <a:gd name="T14" fmla="*/ 14 w 38"/>
                  <a:gd name="T15" fmla="*/ 16 h 114"/>
                  <a:gd name="T16" fmla="*/ 0 w 38"/>
                  <a:gd name="T17" fmla="*/ 28 h 114"/>
                  <a:gd name="T18" fmla="*/ 0 w 38"/>
                  <a:gd name="T19" fmla="*/ 109 h 114"/>
                  <a:gd name="T20" fmla="*/ 3 w 38"/>
                  <a:gd name="T21" fmla="*/ 112 h 114"/>
                  <a:gd name="T22" fmla="*/ 5 w 38"/>
                  <a:gd name="T23" fmla="*/ 114 h 114"/>
                  <a:gd name="T24" fmla="*/ 36 w 38"/>
                  <a:gd name="T25" fmla="*/ 114 h 114"/>
                  <a:gd name="T26" fmla="*/ 38 w 38"/>
                  <a:gd name="T27" fmla="*/ 112 h 114"/>
                  <a:gd name="T28" fmla="*/ 38 w 38"/>
                  <a:gd name="T29" fmla="*/ 109 h 114"/>
                  <a:gd name="T30" fmla="*/ 38 w 38"/>
                  <a:gd name="T31" fmla="*/ 0 h 114"/>
                  <a:gd name="T32" fmla="*/ 38 w 38"/>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14">
                    <a:moveTo>
                      <a:pt x="29" y="19"/>
                    </a:moveTo>
                    <a:lnTo>
                      <a:pt x="29" y="105"/>
                    </a:lnTo>
                    <a:lnTo>
                      <a:pt x="10" y="105"/>
                    </a:lnTo>
                    <a:lnTo>
                      <a:pt x="10" y="33"/>
                    </a:lnTo>
                    <a:lnTo>
                      <a:pt x="22" y="24"/>
                    </a:lnTo>
                    <a:lnTo>
                      <a:pt x="29" y="19"/>
                    </a:lnTo>
                    <a:moveTo>
                      <a:pt x="38" y="0"/>
                    </a:moveTo>
                    <a:lnTo>
                      <a:pt x="14" y="16"/>
                    </a:lnTo>
                    <a:lnTo>
                      <a:pt x="0" y="28"/>
                    </a:lnTo>
                    <a:lnTo>
                      <a:pt x="0" y="109"/>
                    </a:lnTo>
                    <a:lnTo>
                      <a:pt x="3" y="112"/>
                    </a:lnTo>
                    <a:lnTo>
                      <a:pt x="5" y="114"/>
                    </a:lnTo>
                    <a:lnTo>
                      <a:pt x="36" y="114"/>
                    </a:lnTo>
                    <a:lnTo>
                      <a:pt x="38" y="112"/>
                    </a:lnTo>
                    <a:lnTo>
                      <a:pt x="38" y="109"/>
                    </a:lnTo>
                    <a:lnTo>
                      <a:pt x="38" y="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3" name="Freeform 57">
                <a:extLst>
                  <a:ext uri="{FF2B5EF4-FFF2-40B4-BE49-F238E27FC236}">
                    <a16:creationId xmlns:a16="http://schemas.microsoft.com/office/drawing/2014/main" id="{826CF6C0-63CC-3394-1504-AE2220677249}"/>
                  </a:ext>
                </a:extLst>
              </p:cNvPr>
              <p:cNvSpPr>
                <a:spLocks/>
              </p:cNvSpPr>
              <p:nvPr/>
            </p:nvSpPr>
            <p:spPr bwMode="auto">
              <a:xfrm>
                <a:off x="3490558" y="4707292"/>
                <a:ext cx="450850" cy="261938"/>
              </a:xfrm>
              <a:custGeom>
                <a:avLst/>
                <a:gdLst>
                  <a:gd name="T0" fmla="*/ 11 w 284"/>
                  <a:gd name="T1" fmla="*/ 165 h 165"/>
                  <a:gd name="T2" fmla="*/ 57 w 284"/>
                  <a:gd name="T3" fmla="*/ 131 h 165"/>
                  <a:gd name="T4" fmla="*/ 71 w 284"/>
                  <a:gd name="T5" fmla="*/ 122 h 165"/>
                  <a:gd name="T6" fmla="*/ 111 w 284"/>
                  <a:gd name="T7" fmla="*/ 91 h 165"/>
                  <a:gd name="T8" fmla="*/ 130 w 284"/>
                  <a:gd name="T9" fmla="*/ 76 h 165"/>
                  <a:gd name="T10" fmla="*/ 156 w 284"/>
                  <a:gd name="T11" fmla="*/ 74 h 165"/>
                  <a:gd name="T12" fmla="*/ 170 w 284"/>
                  <a:gd name="T13" fmla="*/ 91 h 165"/>
                  <a:gd name="T14" fmla="*/ 175 w 284"/>
                  <a:gd name="T15" fmla="*/ 96 h 165"/>
                  <a:gd name="T16" fmla="*/ 182 w 284"/>
                  <a:gd name="T17" fmla="*/ 96 h 165"/>
                  <a:gd name="T18" fmla="*/ 189 w 284"/>
                  <a:gd name="T19" fmla="*/ 91 h 165"/>
                  <a:gd name="T20" fmla="*/ 216 w 284"/>
                  <a:gd name="T21" fmla="*/ 69 h 165"/>
                  <a:gd name="T22" fmla="*/ 263 w 284"/>
                  <a:gd name="T23" fmla="*/ 31 h 165"/>
                  <a:gd name="T24" fmla="*/ 265 w 284"/>
                  <a:gd name="T25" fmla="*/ 53 h 165"/>
                  <a:gd name="T26" fmla="*/ 268 w 284"/>
                  <a:gd name="T27" fmla="*/ 60 h 165"/>
                  <a:gd name="T28" fmla="*/ 275 w 284"/>
                  <a:gd name="T29" fmla="*/ 62 h 165"/>
                  <a:gd name="T30" fmla="*/ 282 w 284"/>
                  <a:gd name="T31" fmla="*/ 60 h 165"/>
                  <a:gd name="T32" fmla="*/ 284 w 284"/>
                  <a:gd name="T33" fmla="*/ 53 h 165"/>
                  <a:gd name="T34" fmla="*/ 282 w 284"/>
                  <a:gd name="T35" fmla="*/ 5 h 165"/>
                  <a:gd name="T36" fmla="*/ 277 w 284"/>
                  <a:gd name="T37" fmla="*/ 0 h 165"/>
                  <a:gd name="T38" fmla="*/ 263 w 284"/>
                  <a:gd name="T39" fmla="*/ 0 h 165"/>
                  <a:gd name="T40" fmla="*/ 225 w 284"/>
                  <a:gd name="T41" fmla="*/ 0 h 165"/>
                  <a:gd name="T42" fmla="*/ 220 w 284"/>
                  <a:gd name="T43" fmla="*/ 3 h 165"/>
                  <a:gd name="T44" fmla="*/ 220 w 284"/>
                  <a:gd name="T45" fmla="*/ 7 h 165"/>
                  <a:gd name="T46" fmla="*/ 220 w 284"/>
                  <a:gd name="T47" fmla="*/ 14 h 165"/>
                  <a:gd name="T48" fmla="*/ 225 w 284"/>
                  <a:gd name="T49" fmla="*/ 17 h 165"/>
                  <a:gd name="T50" fmla="*/ 239 w 284"/>
                  <a:gd name="T51" fmla="*/ 19 h 165"/>
                  <a:gd name="T52" fmla="*/ 237 w 284"/>
                  <a:gd name="T53" fmla="*/ 26 h 165"/>
                  <a:gd name="T54" fmla="*/ 206 w 284"/>
                  <a:gd name="T55" fmla="*/ 55 h 165"/>
                  <a:gd name="T56" fmla="*/ 180 w 284"/>
                  <a:gd name="T57" fmla="*/ 72 h 165"/>
                  <a:gd name="T58" fmla="*/ 168 w 284"/>
                  <a:gd name="T59" fmla="*/ 60 h 165"/>
                  <a:gd name="T60" fmla="*/ 154 w 284"/>
                  <a:gd name="T61" fmla="*/ 45 h 165"/>
                  <a:gd name="T62" fmla="*/ 147 w 284"/>
                  <a:gd name="T63" fmla="*/ 43 h 165"/>
                  <a:gd name="T64" fmla="*/ 140 w 284"/>
                  <a:gd name="T65" fmla="*/ 43 h 165"/>
                  <a:gd name="T66" fmla="*/ 118 w 284"/>
                  <a:gd name="T67" fmla="*/ 60 h 165"/>
                  <a:gd name="T68" fmla="*/ 106 w 284"/>
                  <a:gd name="T69" fmla="*/ 69 h 165"/>
                  <a:gd name="T70" fmla="*/ 68 w 284"/>
                  <a:gd name="T71" fmla="*/ 98 h 165"/>
                  <a:gd name="T72" fmla="*/ 9 w 284"/>
                  <a:gd name="T73" fmla="*/ 143 h 165"/>
                  <a:gd name="T74" fmla="*/ 2 w 284"/>
                  <a:gd name="T75" fmla="*/ 150 h 165"/>
                  <a:gd name="T76" fmla="*/ 0 w 284"/>
                  <a:gd name="T77" fmla="*/ 158 h 165"/>
                  <a:gd name="T78" fmla="*/ 4 w 284"/>
                  <a:gd name="T79" fmla="*/ 165 h 165"/>
                  <a:gd name="T80" fmla="*/ 11 w 284"/>
                  <a:gd name="T8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65">
                    <a:moveTo>
                      <a:pt x="11" y="165"/>
                    </a:moveTo>
                    <a:lnTo>
                      <a:pt x="11" y="165"/>
                    </a:lnTo>
                    <a:lnTo>
                      <a:pt x="16" y="165"/>
                    </a:lnTo>
                    <a:lnTo>
                      <a:pt x="57" y="131"/>
                    </a:lnTo>
                    <a:lnTo>
                      <a:pt x="68" y="124"/>
                    </a:lnTo>
                    <a:lnTo>
                      <a:pt x="71" y="122"/>
                    </a:lnTo>
                    <a:lnTo>
                      <a:pt x="106" y="96"/>
                    </a:lnTo>
                    <a:lnTo>
                      <a:pt x="111" y="91"/>
                    </a:lnTo>
                    <a:lnTo>
                      <a:pt x="118" y="86"/>
                    </a:lnTo>
                    <a:lnTo>
                      <a:pt x="130" y="76"/>
                    </a:lnTo>
                    <a:lnTo>
                      <a:pt x="144" y="65"/>
                    </a:lnTo>
                    <a:lnTo>
                      <a:pt x="156" y="74"/>
                    </a:lnTo>
                    <a:lnTo>
                      <a:pt x="168" y="86"/>
                    </a:lnTo>
                    <a:lnTo>
                      <a:pt x="170" y="91"/>
                    </a:lnTo>
                    <a:lnTo>
                      <a:pt x="173" y="93"/>
                    </a:lnTo>
                    <a:lnTo>
                      <a:pt x="175" y="96"/>
                    </a:lnTo>
                    <a:lnTo>
                      <a:pt x="180" y="96"/>
                    </a:lnTo>
                    <a:lnTo>
                      <a:pt x="182" y="96"/>
                    </a:lnTo>
                    <a:lnTo>
                      <a:pt x="185" y="93"/>
                    </a:lnTo>
                    <a:lnTo>
                      <a:pt x="189" y="91"/>
                    </a:lnTo>
                    <a:lnTo>
                      <a:pt x="206" y="79"/>
                    </a:lnTo>
                    <a:lnTo>
                      <a:pt x="216" y="69"/>
                    </a:lnTo>
                    <a:lnTo>
                      <a:pt x="232" y="57"/>
                    </a:lnTo>
                    <a:lnTo>
                      <a:pt x="263" y="31"/>
                    </a:lnTo>
                    <a:lnTo>
                      <a:pt x="265" y="29"/>
                    </a:lnTo>
                    <a:lnTo>
                      <a:pt x="265" y="53"/>
                    </a:lnTo>
                    <a:lnTo>
                      <a:pt x="265" y="55"/>
                    </a:lnTo>
                    <a:lnTo>
                      <a:pt x="268" y="60"/>
                    </a:lnTo>
                    <a:lnTo>
                      <a:pt x="270" y="60"/>
                    </a:lnTo>
                    <a:lnTo>
                      <a:pt x="275" y="62"/>
                    </a:lnTo>
                    <a:lnTo>
                      <a:pt x="277" y="60"/>
                    </a:lnTo>
                    <a:lnTo>
                      <a:pt x="282" y="60"/>
                    </a:lnTo>
                    <a:lnTo>
                      <a:pt x="282" y="55"/>
                    </a:lnTo>
                    <a:lnTo>
                      <a:pt x="284" y="53"/>
                    </a:lnTo>
                    <a:lnTo>
                      <a:pt x="284" y="7"/>
                    </a:lnTo>
                    <a:lnTo>
                      <a:pt x="282" y="5"/>
                    </a:lnTo>
                    <a:lnTo>
                      <a:pt x="280" y="3"/>
                    </a:lnTo>
                    <a:lnTo>
                      <a:pt x="277" y="0"/>
                    </a:lnTo>
                    <a:lnTo>
                      <a:pt x="275" y="0"/>
                    </a:lnTo>
                    <a:lnTo>
                      <a:pt x="263" y="0"/>
                    </a:lnTo>
                    <a:lnTo>
                      <a:pt x="227" y="0"/>
                    </a:lnTo>
                    <a:lnTo>
                      <a:pt x="225" y="0"/>
                    </a:lnTo>
                    <a:lnTo>
                      <a:pt x="225" y="0"/>
                    </a:lnTo>
                    <a:lnTo>
                      <a:pt x="220" y="3"/>
                    </a:lnTo>
                    <a:lnTo>
                      <a:pt x="220" y="5"/>
                    </a:lnTo>
                    <a:lnTo>
                      <a:pt x="220" y="7"/>
                    </a:lnTo>
                    <a:lnTo>
                      <a:pt x="220" y="12"/>
                    </a:lnTo>
                    <a:lnTo>
                      <a:pt x="220" y="14"/>
                    </a:lnTo>
                    <a:lnTo>
                      <a:pt x="223" y="17"/>
                    </a:lnTo>
                    <a:lnTo>
                      <a:pt x="225" y="17"/>
                    </a:lnTo>
                    <a:lnTo>
                      <a:pt x="227" y="19"/>
                    </a:lnTo>
                    <a:lnTo>
                      <a:pt x="239" y="19"/>
                    </a:lnTo>
                    <a:lnTo>
                      <a:pt x="246" y="19"/>
                    </a:lnTo>
                    <a:lnTo>
                      <a:pt x="237" y="26"/>
                    </a:lnTo>
                    <a:lnTo>
                      <a:pt x="216" y="45"/>
                    </a:lnTo>
                    <a:lnTo>
                      <a:pt x="206" y="55"/>
                    </a:lnTo>
                    <a:lnTo>
                      <a:pt x="189" y="67"/>
                    </a:lnTo>
                    <a:lnTo>
                      <a:pt x="180" y="72"/>
                    </a:lnTo>
                    <a:lnTo>
                      <a:pt x="170" y="62"/>
                    </a:lnTo>
                    <a:lnTo>
                      <a:pt x="168" y="60"/>
                    </a:lnTo>
                    <a:lnTo>
                      <a:pt x="156" y="48"/>
                    </a:lnTo>
                    <a:lnTo>
                      <a:pt x="154" y="45"/>
                    </a:lnTo>
                    <a:lnTo>
                      <a:pt x="151" y="43"/>
                    </a:lnTo>
                    <a:lnTo>
                      <a:pt x="147" y="43"/>
                    </a:lnTo>
                    <a:lnTo>
                      <a:pt x="144" y="43"/>
                    </a:lnTo>
                    <a:lnTo>
                      <a:pt x="140" y="43"/>
                    </a:lnTo>
                    <a:lnTo>
                      <a:pt x="130" y="53"/>
                    </a:lnTo>
                    <a:lnTo>
                      <a:pt x="118" y="60"/>
                    </a:lnTo>
                    <a:lnTo>
                      <a:pt x="111" y="67"/>
                    </a:lnTo>
                    <a:lnTo>
                      <a:pt x="106" y="69"/>
                    </a:lnTo>
                    <a:lnTo>
                      <a:pt x="71" y="98"/>
                    </a:lnTo>
                    <a:lnTo>
                      <a:pt x="68" y="98"/>
                    </a:lnTo>
                    <a:lnTo>
                      <a:pt x="57" y="107"/>
                    </a:lnTo>
                    <a:lnTo>
                      <a:pt x="9" y="143"/>
                    </a:lnTo>
                    <a:lnTo>
                      <a:pt x="4" y="148"/>
                    </a:lnTo>
                    <a:lnTo>
                      <a:pt x="2" y="150"/>
                    </a:lnTo>
                    <a:lnTo>
                      <a:pt x="0" y="155"/>
                    </a:lnTo>
                    <a:lnTo>
                      <a:pt x="0" y="158"/>
                    </a:lnTo>
                    <a:lnTo>
                      <a:pt x="2" y="162"/>
                    </a:lnTo>
                    <a:lnTo>
                      <a:pt x="4" y="165"/>
                    </a:lnTo>
                    <a:lnTo>
                      <a:pt x="4" y="165"/>
                    </a:lnTo>
                    <a:lnTo>
                      <a:pt x="11" y="16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grpSp>
      </p:grpSp>
      <p:sp>
        <p:nvSpPr>
          <p:cNvPr id="54" name="TextBox 53">
            <a:extLst>
              <a:ext uri="{FF2B5EF4-FFF2-40B4-BE49-F238E27FC236}">
                <a16:creationId xmlns:a16="http://schemas.microsoft.com/office/drawing/2014/main" id="{5AE3FD4B-5E4E-74E2-3713-717A9CDC09DE}"/>
              </a:ext>
            </a:extLst>
          </p:cNvPr>
          <p:cNvSpPr txBox="1"/>
          <p:nvPr/>
        </p:nvSpPr>
        <p:spPr>
          <a:xfrm>
            <a:off x="4645450" y="2023905"/>
            <a:ext cx="1469461" cy="445186"/>
          </a:xfrm>
          <a:prstGeom prst="rect">
            <a:avLst/>
          </a:prstGeom>
          <a:noFill/>
        </p:spPr>
        <p:txBody>
          <a:bodyPr wrap="square" lIns="0" tIns="0" rIns="0" bIns="0" rtlCol="0">
            <a:spAutoFit/>
          </a:bodyPr>
          <a:lstStyle/>
          <a:p>
            <a:pPr algn="r">
              <a:lnSpc>
                <a:spcPct val="110000"/>
              </a:lnSpc>
              <a:spcAft>
                <a:spcPts val="225"/>
              </a:spcAft>
              <a:defRPr/>
            </a:pPr>
            <a:r>
              <a:rPr lang="en-GB" sz="900" dirty="0">
                <a:solidFill>
                  <a:schemeClr val="tx1">
                    <a:lumMod val="65000"/>
                    <a:lumOff val="35000"/>
                  </a:schemeClr>
                </a:solidFill>
                <a:latin typeface="Arial"/>
              </a:rPr>
              <a:t>Pursue rank and promotion at your own pace to create the AAFC career you want  </a:t>
            </a:r>
          </a:p>
        </p:txBody>
      </p:sp>
      <p:sp>
        <p:nvSpPr>
          <p:cNvPr id="55" name="Oval 54">
            <a:extLst>
              <a:ext uri="{FF2B5EF4-FFF2-40B4-BE49-F238E27FC236}">
                <a16:creationId xmlns:a16="http://schemas.microsoft.com/office/drawing/2014/main" id="{59B714B0-79D1-8CAB-BDB9-DB69D88DFF1D}"/>
              </a:ext>
            </a:extLst>
          </p:cNvPr>
          <p:cNvSpPr/>
          <p:nvPr/>
        </p:nvSpPr>
        <p:spPr>
          <a:xfrm>
            <a:off x="6089143" y="1701591"/>
            <a:ext cx="402767" cy="402767"/>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err="1">
              <a:solidFill>
                <a:srgbClr val="FFFFFF"/>
              </a:solidFill>
              <a:latin typeface="Arial"/>
              <a:ea typeface="+mn-ea"/>
            </a:endParaRPr>
          </a:p>
        </p:txBody>
      </p:sp>
      <p:grpSp>
        <p:nvGrpSpPr>
          <p:cNvPr id="56" name="Group 55">
            <a:extLst>
              <a:ext uri="{FF2B5EF4-FFF2-40B4-BE49-F238E27FC236}">
                <a16:creationId xmlns:a16="http://schemas.microsoft.com/office/drawing/2014/main" id="{D388EBAF-6EEE-5B5E-C5A5-B02FB5CBE6A3}"/>
              </a:ext>
            </a:extLst>
          </p:cNvPr>
          <p:cNvGrpSpPr/>
          <p:nvPr/>
        </p:nvGrpSpPr>
        <p:grpSpPr>
          <a:xfrm>
            <a:off x="6163470" y="1768789"/>
            <a:ext cx="270001" cy="269999"/>
            <a:chOff x="6268506" y="2608792"/>
            <a:chExt cx="622020" cy="666540"/>
          </a:xfrm>
        </p:grpSpPr>
        <p:sp>
          <p:nvSpPr>
            <p:cNvPr id="57" name="Freeform 180">
              <a:extLst>
                <a:ext uri="{FF2B5EF4-FFF2-40B4-BE49-F238E27FC236}">
                  <a16:creationId xmlns:a16="http://schemas.microsoft.com/office/drawing/2014/main" id="{A8E7EAAF-367B-0EFF-E55D-3F26AD58BEFA}"/>
                </a:ext>
              </a:extLst>
            </p:cNvPr>
            <p:cNvSpPr>
              <a:spLocks/>
            </p:cNvSpPr>
            <p:nvPr/>
          </p:nvSpPr>
          <p:spPr bwMode="auto">
            <a:xfrm>
              <a:off x="6769683" y="2981494"/>
              <a:ext cx="75050" cy="127202"/>
            </a:xfrm>
            <a:custGeom>
              <a:avLst/>
              <a:gdLst>
                <a:gd name="T0" fmla="*/ 25 w 25"/>
                <a:gd name="T1" fmla="*/ 0 h 42"/>
                <a:gd name="T2" fmla="*/ 0 w 25"/>
                <a:gd name="T3" fmla="*/ 42 h 42"/>
              </a:gdLst>
              <a:ahLst/>
              <a:cxnLst>
                <a:cxn ang="0">
                  <a:pos x="T0" y="T1"/>
                </a:cxn>
                <a:cxn ang="0">
                  <a:pos x="T2" y="T3"/>
                </a:cxn>
              </a:cxnLst>
              <a:rect l="0" t="0" r="r" b="b"/>
              <a:pathLst>
                <a:path w="25" h="42">
                  <a:moveTo>
                    <a:pt x="25" y="0"/>
                  </a:moveTo>
                  <a:cubicBezTo>
                    <a:pt x="20" y="16"/>
                    <a:pt x="12" y="30"/>
                    <a:pt x="0" y="42"/>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58" name="Freeform 181">
              <a:extLst>
                <a:ext uri="{FF2B5EF4-FFF2-40B4-BE49-F238E27FC236}">
                  <a16:creationId xmlns:a16="http://schemas.microsoft.com/office/drawing/2014/main" id="{F7FF03D3-9041-F5D5-FB6F-939BCAAEF337}"/>
                </a:ext>
              </a:extLst>
            </p:cNvPr>
            <p:cNvSpPr>
              <a:spLocks/>
            </p:cNvSpPr>
            <p:nvPr/>
          </p:nvSpPr>
          <p:spPr bwMode="auto">
            <a:xfrm>
              <a:off x="6391892" y="2608792"/>
              <a:ext cx="450296" cy="209884"/>
            </a:xfrm>
            <a:custGeom>
              <a:avLst/>
              <a:gdLst>
                <a:gd name="T0" fmla="*/ 0 w 149"/>
                <a:gd name="T1" fmla="*/ 18 h 69"/>
                <a:gd name="T2" fmla="*/ 56 w 149"/>
                <a:gd name="T3" fmla="*/ 0 h 69"/>
                <a:gd name="T4" fmla="*/ 149 w 149"/>
                <a:gd name="T5" fmla="*/ 69 h 69"/>
              </a:gdLst>
              <a:ahLst/>
              <a:cxnLst>
                <a:cxn ang="0">
                  <a:pos x="T0" y="T1"/>
                </a:cxn>
                <a:cxn ang="0">
                  <a:pos x="T2" y="T3"/>
                </a:cxn>
                <a:cxn ang="0">
                  <a:pos x="T4" y="T5"/>
                </a:cxn>
              </a:cxnLst>
              <a:rect l="0" t="0" r="r" b="b"/>
              <a:pathLst>
                <a:path w="149" h="69">
                  <a:moveTo>
                    <a:pt x="0" y="18"/>
                  </a:moveTo>
                  <a:cubicBezTo>
                    <a:pt x="16" y="7"/>
                    <a:pt x="36" y="0"/>
                    <a:pt x="56" y="0"/>
                  </a:cubicBezTo>
                  <a:cubicBezTo>
                    <a:pt x="100" y="0"/>
                    <a:pt x="137" y="29"/>
                    <a:pt x="149" y="69"/>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59" name="Freeform 182">
              <a:extLst>
                <a:ext uri="{FF2B5EF4-FFF2-40B4-BE49-F238E27FC236}">
                  <a16:creationId xmlns:a16="http://schemas.microsoft.com/office/drawing/2014/main" id="{D4B1BEFF-630A-2995-79EF-CE8A2F2C98DD}"/>
                </a:ext>
              </a:extLst>
            </p:cNvPr>
            <p:cNvSpPr>
              <a:spLocks/>
            </p:cNvSpPr>
            <p:nvPr/>
          </p:nvSpPr>
          <p:spPr bwMode="auto">
            <a:xfrm>
              <a:off x="6268506" y="2784331"/>
              <a:ext cx="77594" cy="318005"/>
            </a:xfrm>
            <a:custGeom>
              <a:avLst/>
              <a:gdLst>
                <a:gd name="T0" fmla="*/ 26 w 26"/>
                <a:gd name="T1" fmla="*/ 105 h 105"/>
                <a:gd name="T2" fmla="*/ 0 w 26"/>
                <a:gd name="T3" fmla="*/ 39 h 105"/>
                <a:gd name="T4" fmla="*/ 9 w 26"/>
                <a:gd name="T5" fmla="*/ 0 h 105"/>
              </a:gdLst>
              <a:ahLst/>
              <a:cxnLst>
                <a:cxn ang="0">
                  <a:pos x="T0" y="T1"/>
                </a:cxn>
                <a:cxn ang="0">
                  <a:pos x="T2" y="T3"/>
                </a:cxn>
                <a:cxn ang="0">
                  <a:pos x="T4" y="T5"/>
                </a:cxn>
              </a:cxnLst>
              <a:rect l="0" t="0" r="r" b="b"/>
              <a:pathLst>
                <a:path w="26" h="105">
                  <a:moveTo>
                    <a:pt x="26" y="105"/>
                  </a:moveTo>
                  <a:cubicBezTo>
                    <a:pt x="10" y="88"/>
                    <a:pt x="0" y="64"/>
                    <a:pt x="0" y="39"/>
                  </a:cubicBezTo>
                  <a:cubicBezTo>
                    <a:pt x="0" y="25"/>
                    <a:pt x="3" y="12"/>
                    <a:pt x="9"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0" name="Freeform 183">
              <a:extLst>
                <a:ext uri="{FF2B5EF4-FFF2-40B4-BE49-F238E27FC236}">
                  <a16:creationId xmlns:a16="http://schemas.microsoft.com/office/drawing/2014/main" id="{91527D06-E103-1E9A-FF7D-A93EC84AB299}"/>
                </a:ext>
              </a:extLst>
            </p:cNvPr>
            <p:cNvSpPr>
              <a:spLocks/>
            </p:cNvSpPr>
            <p:nvPr/>
          </p:nvSpPr>
          <p:spPr bwMode="auto">
            <a:xfrm>
              <a:off x="6407156" y="2751259"/>
              <a:ext cx="217516" cy="27984"/>
            </a:xfrm>
            <a:custGeom>
              <a:avLst/>
              <a:gdLst>
                <a:gd name="T0" fmla="*/ 72 w 72"/>
                <a:gd name="T1" fmla="*/ 8 h 9"/>
                <a:gd name="T2" fmla="*/ 51 w 72"/>
                <a:gd name="T3" fmla="*/ 9 h 9"/>
                <a:gd name="T4" fmla="*/ 0 w 72"/>
                <a:gd name="T5" fmla="*/ 0 h 9"/>
              </a:gdLst>
              <a:ahLst/>
              <a:cxnLst>
                <a:cxn ang="0">
                  <a:pos x="T0" y="T1"/>
                </a:cxn>
                <a:cxn ang="0">
                  <a:pos x="T2" y="T3"/>
                </a:cxn>
                <a:cxn ang="0">
                  <a:pos x="T4" y="T5"/>
                </a:cxn>
              </a:cxnLst>
              <a:rect l="0" t="0" r="r" b="b"/>
              <a:pathLst>
                <a:path w="72" h="9">
                  <a:moveTo>
                    <a:pt x="72" y="8"/>
                  </a:moveTo>
                  <a:cubicBezTo>
                    <a:pt x="65" y="8"/>
                    <a:pt x="58" y="9"/>
                    <a:pt x="51" y="9"/>
                  </a:cubicBezTo>
                  <a:cubicBezTo>
                    <a:pt x="32" y="9"/>
                    <a:pt x="15" y="6"/>
                    <a:pt x="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1" name="Freeform 184">
              <a:extLst>
                <a:ext uri="{FF2B5EF4-FFF2-40B4-BE49-F238E27FC236}">
                  <a16:creationId xmlns:a16="http://schemas.microsoft.com/office/drawing/2014/main" id="{D9740F5A-EC89-B19B-0F8E-8EEC8FD9A28E}"/>
                </a:ext>
              </a:extLst>
            </p:cNvPr>
            <p:cNvSpPr>
              <a:spLocks/>
            </p:cNvSpPr>
            <p:nvPr/>
          </p:nvSpPr>
          <p:spPr bwMode="auto">
            <a:xfrm>
              <a:off x="6765867" y="2715642"/>
              <a:ext cx="21625" cy="11449"/>
            </a:xfrm>
            <a:custGeom>
              <a:avLst/>
              <a:gdLst>
                <a:gd name="T0" fmla="*/ 7 w 7"/>
                <a:gd name="T1" fmla="*/ 0 h 4"/>
                <a:gd name="T2" fmla="*/ 0 w 7"/>
                <a:gd name="T3" fmla="*/ 4 h 4"/>
              </a:gdLst>
              <a:ahLst/>
              <a:cxnLst>
                <a:cxn ang="0">
                  <a:pos x="T0" y="T1"/>
                </a:cxn>
                <a:cxn ang="0">
                  <a:pos x="T2" y="T3"/>
                </a:cxn>
              </a:cxnLst>
              <a:rect l="0" t="0" r="r" b="b"/>
              <a:pathLst>
                <a:path w="7" h="4">
                  <a:moveTo>
                    <a:pt x="7" y="0"/>
                  </a:moveTo>
                  <a:cubicBezTo>
                    <a:pt x="4" y="1"/>
                    <a:pt x="2" y="3"/>
                    <a:pt x="0" y="4"/>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2" name="Freeform 185">
              <a:extLst>
                <a:ext uri="{FF2B5EF4-FFF2-40B4-BE49-F238E27FC236}">
                  <a16:creationId xmlns:a16="http://schemas.microsoft.com/office/drawing/2014/main" id="{EBDE2002-3FB1-05D4-1C41-DAA1A0A918C8}"/>
                </a:ext>
              </a:extLst>
            </p:cNvPr>
            <p:cNvSpPr>
              <a:spLocks/>
            </p:cNvSpPr>
            <p:nvPr/>
          </p:nvSpPr>
          <p:spPr bwMode="auto">
            <a:xfrm>
              <a:off x="6666649" y="3038736"/>
              <a:ext cx="120842" cy="54697"/>
            </a:xfrm>
            <a:custGeom>
              <a:avLst/>
              <a:gdLst>
                <a:gd name="T0" fmla="*/ 0 w 40"/>
                <a:gd name="T1" fmla="*/ 0 h 18"/>
                <a:gd name="T2" fmla="*/ 40 w 40"/>
                <a:gd name="T3" fmla="*/ 18 h 18"/>
              </a:gdLst>
              <a:ahLst/>
              <a:cxnLst>
                <a:cxn ang="0">
                  <a:pos x="T0" y="T1"/>
                </a:cxn>
                <a:cxn ang="0">
                  <a:pos x="T2" y="T3"/>
                </a:cxn>
              </a:cxnLst>
              <a:rect l="0" t="0" r="r" b="b"/>
              <a:pathLst>
                <a:path w="40" h="18">
                  <a:moveTo>
                    <a:pt x="0" y="0"/>
                  </a:moveTo>
                  <a:cubicBezTo>
                    <a:pt x="16" y="4"/>
                    <a:pt x="29" y="10"/>
                    <a:pt x="40" y="18"/>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3" name="Freeform 186">
              <a:extLst>
                <a:ext uri="{FF2B5EF4-FFF2-40B4-BE49-F238E27FC236}">
                  <a16:creationId xmlns:a16="http://schemas.microsoft.com/office/drawing/2014/main" id="{73BEB008-A3C0-1A15-BB91-E55BC43E6DBB}"/>
                </a:ext>
              </a:extLst>
            </p:cNvPr>
            <p:cNvSpPr>
              <a:spLocks/>
            </p:cNvSpPr>
            <p:nvPr/>
          </p:nvSpPr>
          <p:spPr bwMode="auto">
            <a:xfrm>
              <a:off x="6337196" y="3038736"/>
              <a:ext cx="124658" cy="54697"/>
            </a:xfrm>
            <a:custGeom>
              <a:avLst/>
              <a:gdLst>
                <a:gd name="T0" fmla="*/ 0 w 41"/>
                <a:gd name="T1" fmla="*/ 18 h 18"/>
                <a:gd name="T2" fmla="*/ 41 w 41"/>
                <a:gd name="T3" fmla="*/ 0 h 18"/>
              </a:gdLst>
              <a:ahLst/>
              <a:cxnLst>
                <a:cxn ang="0">
                  <a:pos x="T0" y="T1"/>
                </a:cxn>
                <a:cxn ang="0">
                  <a:pos x="T2" y="T3"/>
                </a:cxn>
              </a:cxnLst>
              <a:rect l="0" t="0" r="r" b="b"/>
              <a:pathLst>
                <a:path w="41" h="18">
                  <a:moveTo>
                    <a:pt x="0" y="18"/>
                  </a:moveTo>
                  <a:cubicBezTo>
                    <a:pt x="11" y="10"/>
                    <a:pt x="25" y="4"/>
                    <a:pt x="41"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4" name="Freeform 187">
              <a:extLst>
                <a:ext uri="{FF2B5EF4-FFF2-40B4-BE49-F238E27FC236}">
                  <a16:creationId xmlns:a16="http://schemas.microsoft.com/office/drawing/2014/main" id="{221245FB-3779-268E-BB23-8EEF7467E889}"/>
                </a:ext>
              </a:extLst>
            </p:cNvPr>
            <p:cNvSpPr>
              <a:spLocks/>
            </p:cNvSpPr>
            <p:nvPr/>
          </p:nvSpPr>
          <p:spPr bwMode="auto">
            <a:xfrm>
              <a:off x="6404612" y="2608792"/>
              <a:ext cx="268397" cy="227692"/>
            </a:xfrm>
            <a:custGeom>
              <a:avLst/>
              <a:gdLst>
                <a:gd name="T0" fmla="*/ 0 w 89"/>
                <a:gd name="T1" fmla="*/ 75 h 75"/>
                <a:gd name="T2" fmla="*/ 52 w 89"/>
                <a:gd name="T3" fmla="*/ 0 h 75"/>
                <a:gd name="T4" fmla="*/ 89 w 89"/>
                <a:gd name="T5" fmla="*/ 26 h 75"/>
              </a:gdLst>
              <a:ahLst/>
              <a:cxnLst>
                <a:cxn ang="0">
                  <a:pos x="T0" y="T1"/>
                </a:cxn>
                <a:cxn ang="0">
                  <a:pos x="T2" y="T3"/>
                </a:cxn>
                <a:cxn ang="0">
                  <a:pos x="T4" y="T5"/>
                </a:cxn>
              </a:cxnLst>
              <a:rect l="0" t="0" r="r" b="b"/>
              <a:pathLst>
                <a:path w="89" h="75">
                  <a:moveTo>
                    <a:pt x="0" y="75"/>
                  </a:moveTo>
                  <a:cubicBezTo>
                    <a:pt x="6" y="32"/>
                    <a:pt x="27" y="0"/>
                    <a:pt x="52" y="0"/>
                  </a:cubicBezTo>
                  <a:cubicBezTo>
                    <a:pt x="67" y="0"/>
                    <a:pt x="80" y="10"/>
                    <a:pt x="89" y="26"/>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5" name="Freeform 188">
              <a:extLst>
                <a:ext uri="{FF2B5EF4-FFF2-40B4-BE49-F238E27FC236}">
                  <a16:creationId xmlns:a16="http://schemas.microsoft.com/office/drawing/2014/main" id="{2C17F3FF-221C-19D6-73F6-A62EABC7CF82}"/>
                </a:ext>
              </a:extLst>
            </p:cNvPr>
            <p:cNvSpPr>
              <a:spLocks/>
            </p:cNvSpPr>
            <p:nvPr/>
          </p:nvSpPr>
          <p:spPr bwMode="auto">
            <a:xfrm>
              <a:off x="6404612" y="2978950"/>
              <a:ext cx="17808" cy="72506"/>
            </a:xfrm>
            <a:custGeom>
              <a:avLst/>
              <a:gdLst>
                <a:gd name="T0" fmla="*/ 6 w 6"/>
                <a:gd name="T1" fmla="*/ 24 h 24"/>
                <a:gd name="T2" fmla="*/ 0 w 6"/>
                <a:gd name="T3" fmla="*/ 0 h 24"/>
              </a:gdLst>
              <a:ahLst/>
              <a:cxnLst>
                <a:cxn ang="0">
                  <a:pos x="T0" y="T1"/>
                </a:cxn>
                <a:cxn ang="0">
                  <a:pos x="T2" y="T3"/>
                </a:cxn>
              </a:cxnLst>
              <a:rect l="0" t="0" r="r" b="b"/>
              <a:pathLst>
                <a:path w="6" h="24">
                  <a:moveTo>
                    <a:pt x="6" y="24"/>
                  </a:moveTo>
                  <a:cubicBezTo>
                    <a:pt x="3" y="16"/>
                    <a:pt x="2" y="8"/>
                    <a:pt x="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6" name="Freeform 189">
              <a:extLst>
                <a:ext uri="{FF2B5EF4-FFF2-40B4-BE49-F238E27FC236}">
                  <a16:creationId xmlns:a16="http://schemas.microsoft.com/office/drawing/2014/main" id="{9E7E5733-A09F-5E83-9244-2E91C63EFE58}"/>
                </a:ext>
              </a:extLst>
            </p:cNvPr>
            <p:cNvSpPr>
              <a:spLocks/>
            </p:cNvSpPr>
            <p:nvPr/>
          </p:nvSpPr>
          <p:spPr bwMode="auto">
            <a:xfrm>
              <a:off x="6703538" y="2830124"/>
              <a:ext cx="20352" cy="217516"/>
            </a:xfrm>
            <a:custGeom>
              <a:avLst/>
              <a:gdLst>
                <a:gd name="T0" fmla="*/ 5 w 7"/>
                <a:gd name="T1" fmla="*/ 0 h 72"/>
                <a:gd name="T2" fmla="*/ 7 w 7"/>
                <a:gd name="T3" fmla="*/ 24 h 72"/>
                <a:gd name="T4" fmla="*/ 0 w 7"/>
                <a:gd name="T5" fmla="*/ 72 h 72"/>
              </a:gdLst>
              <a:ahLst/>
              <a:cxnLst>
                <a:cxn ang="0">
                  <a:pos x="T0" y="T1"/>
                </a:cxn>
                <a:cxn ang="0">
                  <a:pos x="T2" y="T3"/>
                </a:cxn>
                <a:cxn ang="0">
                  <a:pos x="T4" y="T5"/>
                </a:cxn>
              </a:cxnLst>
              <a:rect l="0" t="0" r="r" b="b"/>
              <a:pathLst>
                <a:path w="7" h="72">
                  <a:moveTo>
                    <a:pt x="5" y="0"/>
                  </a:moveTo>
                  <a:cubicBezTo>
                    <a:pt x="7" y="8"/>
                    <a:pt x="7" y="16"/>
                    <a:pt x="7" y="24"/>
                  </a:cubicBezTo>
                  <a:cubicBezTo>
                    <a:pt x="7" y="42"/>
                    <a:pt x="5" y="58"/>
                    <a:pt x="0" y="72"/>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7" name="Line 190">
              <a:extLst>
                <a:ext uri="{FF2B5EF4-FFF2-40B4-BE49-F238E27FC236}">
                  <a16:creationId xmlns:a16="http://schemas.microsoft.com/office/drawing/2014/main" id="{5BE147E2-3A67-E3AF-734E-DC66C536CF1C}"/>
                </a:ext>
              </a:extLst>
            </p:cNvPr>
            <p:cNvSpPr>
              <a:spLocks noChangeShapeType="1"/>
            </p:cNvSpPr>
            <p:nvPr/>
          </p:nvSpPr>
          <p:spPr bwMode="auto">
            <a:xfrm>
              <a:off x="6688274" y="2902629"/>
              <a:ext cx="81409" cy="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8" name="Line 191">
              <a:extLst>
                <a:ext uri="{FF2B5EF4-FFF2-40B4-BE49-F238E27FC236}">
                  <a16:creationId xmlns:a16="http://schemas.microsoft.com/office/drawing/2014/main" id="{AE45C2DD-0D54-472F-0004-9CE37B48AF92}"/>
                </a:ext>
              </a:extLst>
            </p:cNvPr>
            <p:cNvSpPr>
              <a:spLocks noChangeShapeType="1"/>
            </p:cNvSpPr>
            <p:nvPr/>
          </p:nvSpPr>
          <p:spPr bwMode="auto">
            <a:xfrm>
              <a:off x="6268506" y="2902629"/>
              <a:ext cx="57241" cy="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9" name="Line 192">
              <a:extLst>
                <a:ext uri="{FF2B5EF4-FFF2-40B4-BE49-F238E27FC236}">
                  <a16:creationId xmlns:a16="http://schemas.microsoft.com/office/drawing/2014/main" id="{EE43299B-74E9-BA97-3341-125FF11C9680}"/>
                </a:ext>
              </a:extLst>
            </p:cNvPr>
            <p:cNvSpPr>
              <a:spLocks noChangeShapeType="1"/>
            </p:cNvSpPr>
            <p:nvPr/>
          </p:nvSpPr>
          <p:spPr bwMode="auto">
            <a:xfrm>
              <a:off x="6561071" y="2608792"/>
              <a:ext cx="0" cy="1819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0" name="Oval 193">
              <a:extLst>
                <a:ext uri="{FF2B5EF4-FFF2-40B4-BE49-F238E27FC236}">
                  <a16:creationId xmlns:a16="http://schemas.microsoft.com/office/drawing/2014/main" id="{39EFBCA6-2C54-4FC1-CE0D-EAF2372F20AF}"/>
                </a:ext>
              </a:extLst>
            </p:cNvPr>
            <p:cNvSpPr>
              <a:spLocks noChangeArrowheads="1"/>
            </p:cNvSpPr>
            <p:nvPr/>
          </p:nvSpPr>
          <p:spPr bwMode="auto">
            <a:xfrm>
              <a:off x="6301579" y="2681297"/>
              <a:ext cx="68689"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1" name="Oval 194">
              <a:extLst>
                <a:ext uri="{FF2B5EF4-FFF2-40B4-BE49-F238E27FC236}">
                  <a16:creationId xmlns:a16="http://schemas.microsoft.com/office/drawing/2014/main" id="{D69B5A68-6016-3D5E-38E1-B90E5111839C}"/>
                </a:ext>
              </a:extLst>
            </p:cNvPr>
            <p:cNvSpPr>
              <a:spLocks noChangeArrowheads="1"/>
            </p:cNvSpPr>
            <p:nvPr/>
          </p:nvSpPr>
          <p:spPr bwMode="auto">
            <a:xfrm>
              <a:off x="6666649" y="2720730"/>
              <a:ext cx="69962"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2" name="Oval 195">
              <a:extLst>
                <a:ext uri="{FF2B5EF4-FFF2-40B4-BE49-F238E27FC236}">
                  <a16:creationId xmlns:a16="http://schemas.microsoft.com/office/drawing/2014/main" id="{A7CC3296-5849-3393-1A61-0FAAD9D4CC38}"/>
                </a:ext>
              </a:extLst>
            </p:cNvPr>
            <p:cNvSpPr>
              <a:spLocks noChangeArrowheads="1"/>
            </p:cNvSpPr>
            <p:nvPr/>
          </p:nvSpPr>
          <p:spPr bwMode="auto">
            <a:xfrm>
              <a:off x="6820564" y="2869556"/>
              <a:ext cx="69962"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3" name="Oval 196">
              <a:extLst>
                <a:ext uri="{FF2B5EF4-FFF2-40B4-BE49-F238E27FC236}">
                  <a16:creationId xmlns:a16="http://schemas.microsoft.com/office/drawing/2014/main" id="{B0B08E50-6109-2AD9-88DE-0ACF3AC16FC0}"/>
                </a:ext>
              </a:extLst>
            </p:cNvPr>
            <p:cNvSpPr>
              <a:spLocks noChangeArrowheads="1"/>
            </p:cNvSpPr>
            <p:nvPr/>
          </p:nvSpPr>
          <p:spPr bwMode="auto">
            <a:xfrm>
              <a:off x="6365180" y="2869556"/>
              <a:ext cx="68689"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4" name="Freeform 197">
              <a:extLst>
                <a:ext uri="{FF2B5EF4-FFF2-40B4-BE49-F238E27FC236}">
                  <a16:creationId xmlns:a16="http://schemas.microsoft.com/office/drawing/2014/main" id="{EF52458D-9F73-022B-085F-036E4A07370E}"/>
                </a:ext>
              </a:extLst>
            </p:cNvPr>
            <p:cNvSpPr>
              <a:spLocks noEditPoints="1"/>
            </p:cNvSpPr>
            <p:nvPr/>
          </p:nvSpPr>
          <p:spPr bwMode="auto">
            <a:xfrm>
              <a:off x="6352460" y="2814860"/>
              <a:ext cx="417223" cy="460472"/>
            </a:xfrm>
            <a:custGeom>
              <a:avLst/>
              <a:gdLst>
                <a:gd name="T0" fmla="*/ 69 w 138"/>
                <a:gd name="T1" fmla="*/ 152 h 152"/>
                <a:gd name="T2" fmla="*/ 25 w 138"/>
                <a:gd name="T3" fmla="*/ 152 h 152"/>
                <a:gd name="T4" fmla="*/ 23 w 138"/>
                <a:gd name="T5" fmla="*/ 150 h 152"/>
                <a:gd name="T6" fmla="*/ 23 w 138"/>
                <a:gd name="T7" fmla="*/ 148 h 152"/>
                <a:gd name="T8" fmla="*/ 5 w 138"/>
                <a:gd name="T9" fmla="*/ 148 h 152"/>
                <a:gd name="T10" fmla="*/ 0 w 138"/>
                <a:gd name="T11" fmla="*/ 145 h 152"/>
                <a:gd name="T12" fmla="*/ 6 w 138"/>
                <a:gd name="T13" fmla="*/ 111 h 152"/>
                <a:gd name="T14" fmla="*/ 45 w 138"/>
                <a:gd name="T15" fmla="*/ 81 h 152"/>
                <a:gd name="T16" fmla="*/ 51 w 138"/>
                <a:gd name="T17" fmla="*/ 74 h 152"/>
                <a:gd name="T18" fmla="*/ 45 w 138"/>
                <a:gd name="T19" fmla="*/ 62 h 152"/>
                <a:gd name="T20" fmla="*/ 39 w 138"/>
                <a:gd name="T21" fmla="*/ 52 h 152"/>
                <a:gd name="T22" fmla="*/ 39 w 138"/>
                <a:gd name="T23" fmla="*/ 43 h 152"/>
                <a:gd name="T24" fmla="*/ 69 w 138"/>
                <a:gd name="T25" fmla="*/ 3 h 152"/>
                <a:gd name="T26" fmla="*/ 69 w 138"/>
                <a:gd name="T27" fmla="*/ 3 h 152"/>
                <a:gd name="T28" fmla="*/ 100 w 138"/>
                <a:gd name="T29" fmla="*/ 43 h 152"/>
                <a:gd name="T30" fmla="*/ 100 w 138"/>
                <a:gd name="T31" fmla="*/ 52 h 152"/>
                <a:gd name="T32" fmla="*/ 94 w 138"/>
                <a:gd name="T33" fmla="*/ 62 h 152"/>
                <a:gd name="T34" fmla="*/ 88 w 138"/>
                <a:gd name="T35" fmla="*/ 74 h 152"/>
                <a:gd name="T36" fmla="*/ 94 w 138"/>
                <a:gd name="T37" fmla="*/ 81 h 152"/>
                <a:gd name="T38" fmla="*/ 132 w 138"/>
                <a:gd name="T39" fmla="*/ 111 h 152"/>
                <a:gd name="T40" fmla="*/ 138 w 138"/>
                <a:gd name="T41" fmla="*/ 145 h 152"/>
                <a:gd name="T42" fmla="*/ 134 w 138"/>
                <a:gd name="T43" fmla="*/ 148 h 152"/>
                <a:gd name="T44" fmla="*/ 116 w 138"/>
                <a:gd name="T45" fmla="*/ 148 h 152"/>
                <a:gd name="T46" fmla="*/ 116 w 138"/>
                <a:gd name="T47" fmla="*/ 150 h 152"/>
                <a:gd name="T48" fmla="*/ 114 w 138"/>
                <a:gd name="T49" fmla="*/ 152 h 152"/>
                <a:gd name="T50" fmla="*/ 69 w 138"/>
                <a:gd name="T51" fmla="*/ 152 h 152"/>
                <a:gd name="T52" fmla="*/ 79 w 138"/>
                <a:gd name="T53" fmla="*/ 29 h 152"/>
                <a:gd name="T54" fmla="*/ 48 w 138"/>
                <a:gd name="T55" fmla="*/ 43 h 152"/>
                <a:gd name="T56" fmla="*/ 69 w 138"/>
                <a:gd name="T57" fmla="*/ 78 h 152"/>
                <a:gd name="T58" fmla="*/ 92 w 138"/>
                <a:gd name="T59" fmla="*/ 39 h 152"/>
                <a:gd name="T60" fmla="*/ 79 w 138"/>
                <a:gd name="T61" fmla="*/ 29 h 152"/>
                <a:gd name="T62" fmla="*/ 55 w 138"/>
                <a:gd name="T63" fmla="*/ 79 h 152"/>
                <a:gd name="T64" fmla="*/ 50 w 138"/>
                <a:gd name="T65" fmla="*/ 85 h 152"/>
                <a:gd name="T66" fmla="*/ 46 w 138"/>
                <a:gd name="T67" fmla="*/ 88 h 152"/>
                <a:gd name="T68" fmla="*/ 42 w 138"/>
                <a:gd name="T69" fmla="*/ 89 h 152"/>
                <a:gd name="T70" fmla="*/ 63 w 138"/>
                <a:gd name="T71" fmla="*/ 144 h 152"/>
                <a:gd name="T72" fmla="*/ 66 w 138"/>
                <a:gd name="T73" fmla="*/ 104 h 152"/>
                <a:gd name="T74" fmla="*/ 73 w 138"/>
                <a:gd name="T75" fmla="*/ 104 h 152"/>
                <a:gd name="T76" fmla="*/ 76 w 138"/>
                <a:gd name="T77" fmla="*/ 145 h 152"/>
                <a:gd name="T78" fmla="*/ 97 w 138"/>
                <a:gd name="T79" fmla="*/ 89 h 152"/>
                <a:gd name="T80" fmla="*/ 93 w 138"/>
                <a:gd name="T81" fmla="*/ 88 h 152"/>
                <a:gd name="T82" fmla="*/ 88 w 138"/>
                <a:gd name="T83" fmla="*/ 85 h 152"/>
                <a:gd name="T84" fmla="*/ 84 w 138"/>
                <a:gd name="T85" fmla="*/ 79 h 152"/>
                <a:gd name="T86" fmla="*/ 55 w 138"/>
                <a:gd name="T87" fmla="*/ 79 h 152"/>
                <a:gd name="T88" fmla="*/ 75 w 138"/>
                <a:gd name="T89" fmla="*/ 90 h 152"/>
                <a:gd name="T90" fmla="*/ 77 w 138"/>
                <a:gd name="T91" fmla="*/ 96 h 152"/>
                <a:gd name="T92" fmla="*/ 73 w 138"/>
                <a:gd name="T93" fmla="*/ 101 h 152"/>
                <a:gd name="T94" fmla="*/ 66 w 138"/>
                <a:gd name="T95" fmla="*/ 101 h 152"/>
                <a:gd name="T96" fmla="*/ 62 w 138"/>
                <a:gd name="T97" fmla="*/ 96 h 152"/>
                <a:gd name="T98" fmla="*/ 64 w 138"/>
                <a:gd name="T99" fmla="*/ 90 h 152"/>
                <a:gd name="T100" fmla="*/ 64 w 138"/>
                <a:gd name="T101" fmla="*/ 90 h 152"/>
                <a:gd name="T102" fmla="*/ 75 w 138"/>
                <a:gd name="T103"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 h="152">
                  <a:moveTo>
                    <a:pt x="69" y="152"/>
                  </a:moveTo>
                  <a:cubicBezTo>
                    <a:pt x="25" y="152"/>
                    <a:pt x="25" y="152"/>
                    <a:pt x="25" y="152"/>
                  </a:cubicBezTo>
                  <a:cubicBezTo>
                    <a:pt x="24" y="152"/>
                    <a:pt x="23" y="151"/>
                    <a:pt x="23" y="150"/>
                  </a:cubicBezTo>
                  <a:cubicBezTo>
                    <a:pt x="23" y="148"/>
                    <a:pt x="23" y="148"/>
                    <a:pt x="23" y="148"/>
                  </a:cubicBezTo>
                  <a:cubicBezTo>
                    <a:pt x="23" y="148"/>
                    <a:pt x="7" y="148"/>
                    <a:pt x="5" y="148"/>
                  </a:cubicBezTo>
                  <a:cubicBezTo>
                    <a:pt x="2" y="148"/>
                    <a:pt x="0" y="148"/>
                    <a:pt x="0" y="145"/>
                  </a:cubicBezTo>
                  <a:cubicBezTo>
                    <a:pt x="0" y="140"/>
                    <a:pt x="0" y="128"/>
                    <a:pt x="6" y="111"/>
                  </a:cubicBezTo>
                  <a:cubicBezTo>
                    <a:pt x="15" y="87"/>
                    <a:pt x="45" y="81"/>
                    <a:pt x="45" y="81"/>
                  </a:cubicBezTo>
                  <a:cubicBezTo>
                    <a:pt x="51" y="74"/>
                    <a:pt x="51" y="74"/>
                    <a:pt x="51" y="74"/>
                  </a:cubicBezTo>
                  <a:cubicBezTo>
                    <a:pt x="48" y="70"/>
                    <a:pt x="46" y="64"/>
                    <a:pt x="45" y="62"/>
                  </a:cubicBezTo>
                  <a:cubicBezTo>
                    <a:pt x="44" y="60"/>
                    <a:pt x="40" y="57"/>
                    <a:pt x="39" y="52"/>
                  </a:cubicBezTo>
                  <a:cubicBezTo>
                    <a:pt x="37" y="47"/>
                    <a:pt x="38" y="46"/>
                    <a:pt x="39" y="43"/>
                  </a:cubicBezTo>
                  <a:cubicBezTo>
                    <a:pt x="35" y="0"/>
                    <a:pt x="69" y="3"/>
                    <a:pt x="69" y="3"/>
                  </a:cubicBezTo>
                  <a:cubicBezTo>
                    <a:pt x="69" y="3"/>
                    <a:pt x="69" y="3"/>
                    <a:pt x="69" y="3"/>
                  </a:cubicBezTo>
                  <a:cubicBezTo>
                    <a:pt x="69" y="3"/>
                    <a:pt x="104" y="0"/>
                    <a:pt x="100" y="43"/>
                  </a:cubicBezTo>
                  <a:cubicBezTo>
                    <a:pt x="101" y="46"/>
                    <a:pt x="102" y="47"/>
                    <a:pt x="100" y="52"/>
                  </a:cubicBezTo>
                  <a:cubicBezTo>
                    <a:pt x="99" y="57"/>
                    <a:pt x="95" y="60"/>
                    <a:pt x="94" y="62"/>
                  </a:cubicBezTo>
                  <a:cubicBezTo>
                    <a:pt x="93" y="64"/>
                    <a:pt x="91" y="70"/>
                    <a:pt x="88" y="74"/>
                  </a:cubicBezTo>
                  <a:cubicBezTo>
                    <a:pt x="94" y="81"/>
                    <a:pt x="94" y="81"/>
                    <a:pt x="94" y="81"/>
                  </a:cubicBezTo>
                  <a:cubicBezTo>
                    <a:pt x="94" y="81"/>
                    <a:pt x="124" y="87"/>
                    <a:pt x="132" y="111"/>
                  </a:cubicBezTo>
                  <a:cubicBezTo>
                    <a:pt x="138" y="128"/>
                    <a:pt x="138" y="140"/>
                    <a:pt x="138" y="145"/>
                  </a:cubicBezTo>
                  <a:cubicBezTo>
                    <a:pt x="138" y="148"/>
                    <a:pt x="137" y="148"/>
                    <a:pt x="134" y="148"/>
                  </a:cubicBezTo>
                  <a:cubicBezTo>
                    <a:pt x="131" y="148"/>
                    <a:pt x="116" y="148"/>
                    <a:pt x="116" y="148"/>
                  </a:cubicBezTo>
                  <a:cubicBezTo>
                    <a:pt x="116" y="150"/>
                    <a:pt x="116" y="150"/>
                    <a:pt x="116" y="150"/>
                  </a:cubicBezTo>
                  <a:cubicBezTo>
                    <a:pt x="116" y="151"/>
                    <a:pt x="115" y="152"/>
                    <a:pt x="114" y="152"/>
                  </a:cubicBezTo>
                  <a:cubicBezTo>
                    <a:pt x="69" y="152"/>
                    <a:pt x="69" y="152"/>
                    <a:pt x="69" y="152"/>
                  </a:cubicBezTo>
                  <a:close/>
                  <a:moveTo>
                    <a:pt x="79" y="29"/>
                  </a:moveTo>
                  <a:cubicBezTo>
                    <a:pt x="79" y="29"/>
                    <a:pt x="66" y="43"/>
                    <a:pt x="48" y="43"/>
                  </a:cubicBezTo>
                  <a:cubicBezTo>
                    <a:pt x="48" y="49"/>
                    <a:pt x="53" y="78"/>
                    <a:pt x="69" y="78"/>
                  </a:cubicBezTo>
                  <a:cubicBezTo>
                    <a:pt x="82" y="78"/>
                    <a:pt x="89" y="66"/>
                    <a:pt x="92" y="39"/>
                  </a:cubicBezTo>
                  <a:cubicBezTo>
                    <a:pt x="85" y="35"/>
                    <a:pt x="83" y="34"/>
                    <a:pt x="79" y="29"/>
                  </a:cubicBezTo>
                  <a:close/>
                  <a:moveTo>
                    <a:pt x="55" y="79"/>
                  </a:moveTo>
                  <a:cubicBezTo>
                    <a:pt x="50" y="85"/>
                    <a:pt x="50" y="85"/>
                    <a:pt x="50" y="85"/>
                  </a:cubicBezTo>
                  <a:cubicBezTo>
                    <a:pt x="49" y="86"/>
                    <a:pt x="47" y="88"/>
                    <a:pt x="46" y="88"/>
                  </a:cubicBezTo>
                  <a:cubicBezTo>
                    <a:pt x="42" y="89"/>
                    <a:pt x="42" y="89"/>
                    <a:pt x="42" y="89"/>
                  </a:cubicBezTo>
                  <a:cubicBezTo>
                    <a:pt x="63" y="144"/>
                    <a:pt x="63" y="144"/>
                    <a:pt x="63" y="144"/>
                  </a:cubicBezTo>
                  <a:cubicBezTo>
                    <a:pt x="66" y="104"/>
                    <a:pt x="66" y="104"/>
                    <a:pt x="66" y="104"/>
                  </a:cubicBezTo>
                  <a:cubicBezTo>
                    <a:pt x="73" y="104"/>
                    <a:pt x="73" y="104"/>
                    <a:pt x="73" y="104"/>
                  </a:cubicBezTo>
                  <a:cubicBezTo>
                    <a:pt x="76" y="145"/>
                    <a:pt x="76" y="145"/>
                    <a:pt x="76" y="145"/>
                  </a:cubicBezTo>
                  <a:cubicBezTo>
                    <a:pt x="97" y="89"/>
                    <a:pt x="97" y="89"/>
                    <a:pt x="97" y="89"/>
                  </a:cubicBezTo>
                  <a:cubicBezTo>
                    <a:pt x="93" y="88"/>
                    <a:pt x="93" y="88"/>
                    <a:pt x="93" y="88"/>
                  </a:cubicBezTo>
                  <a:cubicBezTo>
                    <a:pt x="91" y="88"/>
                    <a:pt x="89" y="86"/>
                    <a:pt x="88" y="85"/>
                  </a:cubicBezTo>
                  <a:cubicBezTo>
                    <a:pt x="84" y="79"/>
                    <a:pt x="84" y="79"/>
                    <a:pt x="84" y="79"/>
                  </a:cubicBezTo>
                  <a:cubicBezTo>
                    <a:pt x="75" y="87"/>
                    <a:pt x="65" y="88"/>
                    <a:pt x="55" y="79"/>
                  </a:cubicBezTo>
                  <a:close/>
                  <a:moveTo>
                    <a:pt x="75" y="90"/>
                  </a:moveTo>
                  <a:cubicBezTo>
                    <a:pt x="77" y="96"/>
                    <a:pt x="77" y="96"/>
                    <a:pt x="77" y="96"/>
                  </a:cubicBezTo>
                  <a:cubicBezTo>
                    <a:pt x="73" y="101"/>
                    <a:pt x="73" y="101"/>
                    <a:pt x="73" y="101"/>
                  </a:cubicBezTo>
                  <a:cubicBezTo>
                    <a:pt x="66" y="101"/>
                    <a:pt x="66" y="101"/>
                    <a:pt x="66" y="101"/>
                  </a:cubicBezTo>
                  <a:cubicBezTo>
                    <a:pt x="62" y="96"/>
                    <a:pt x="62" y="96"/>
                    <a:pt x="62" y="96"/>
                  </a:cubicBezTo>
                  <a:cubicBezTo>
                    <a:pt x="64" y="90"/>
                    <a:pt x="64" y="90"/>
                    <a:pt x="64" y="90"/>
                  </a:cubicBezTo>
                  <a:cubicBezTo>
                    <a:pt x="64" y="90"/>
                    <a:pt x="64" y="90"/>
                    <a:pt x="64" y="90"/>
                  </a:cubicBezTo>
                  <a:lnTo>
                    <a:pt x="75" y="90"/>
                  </a:ln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75" name="TextBox 74">
            <a:extLst>
              <a:ext uri="{FF2B5EF4-FFF2-40B4-BE49-F238E27FC236}">
                <a16:creationId xmlns:a16="http://schemas.microsoft.com/office/drawing/2014/main" id="{E8DD915A-ED20-AFDF-D6F9-C28B18C19F10}"/>
              </a:ext>
            </a:extLst>
          </p:cNvPr>
          <p:cNvSpPr txBox="1"/>
          <p:nvPr/>
        </p:nvSpPr>
        <p:spPr>
          <a:xfrm>
            <a:off x="4427016" y="2680617"/>
            <a:ext cx="1608201" cy="445186"/>
          </a:xfrm>
          <a:prstGeom prst="rect">
            <a:avLst/>
          </a:prstGeom>
          <a:noFill/>
        </p:spPr>
        <p:txBody>
          <a:bodyPr wrap="square" lIns="0" tIns="0" rIns="0" bIns="0" rtlCol="0">
            <a:spAutoFit/>
          </a:bodyPr>
          <a:lstStyle/>
          <a:p>
            <a:pPr algn="r">
              <a:lnSpc>
                <a:spcPct val="110000"/>
              </a:lnSpc>
              <a:spcAft>
                <a:spcPts val="225"/>
              </a:spcAft>
              <a:defRPr/>
            </a:pPr>
            <a:r>
              <a:rPr lang="en-AU" sz="900" dirty="0">
                <a:solidFill>
                  <a:srgbClr val="00B050"/>
                </a:solidFill>
                <a:latin typeface="Arial"/>
              </a:rPr>
              <a:t>Pick the mentor you want to support your growth in areas of interest or expertise</a:t>
            </a:r>
          </a:p>
        </p:txBody>
      </p:sp>
      <p:grpSp>
        <p:nvGrpSpPr>
          <p:cNvPr id="88" name="Group 87">
            <a:extLst>
              <a:ext uri="{FF2B5EF4-FFF2-40B4-BE49-F238E27FC236}">
                <a16:creationId xmlns:a16="http://schemas.microsoft.com/office/drawing/2014/main" id="{8556CCFD-2FC8-63C6-6F01-EC3EC16D283A}"/>
              </a:ext>
            </a:extLst>
          </p:cNvPr>
          <p:cNvGrpSpPr/>
          <p:nvPr/>
        </p:nvGrpSpPr>
        <p:grpSpPr>
          <a:xfrm>
            <a:off x="6094234" y="2755434"/>
            <a:ext cx="402767" cy="402767"/>
            <a:chOff x="9123492" y="2908393"/>
            <a:chExt cx="537023" cy="537023"/>
          </a:xfrm>
        </p:grpSpPr>
        <p:sp>
          <p:nvSpPr>
            <p:cNvPr id="76" name="Oval 75">
              <a:extLst>
                <a:ext uri="{FF2B5EF4-FFF2-40B4-BE49-F238E27FC236}">
                  <a16:creationId xmlns:a16="http://schemas.microsoft.com/office/drawing/2014/main" id="{0726F3C0-9257-EE01-10ED-814976EA8710}"/>
                </a:ext>
              </a:extLst>
            </p:cNvPr>
            <p:cNvSpPr/>
            <p:nvPr/>
          </p:nvSpPr>
          <p:spPr>
            <a:xfrm>
              <a:off x="9123492" y="2908393"/>
              <a:ext cx="537023" cy="537023"/>
            </a:xfrm>
            <a:prstGeom prst="ellipse">
              <a:avLst/>
            </a:prstGeom>
            <a:solidFill>
              <a:srgbClr val="00B050"/>
            </a:solidFill>
            <a:ln w="12700" cap="flat" cmpd="sng" algn="ctr">
              <a:noFill/>
              <a:prstDash val="solid"/>
              <a:miter lim="800000"/>
            </a:ln>
            <a:effectLst>
              <a:outerShdw blurRad="50800" dist="38100" dir="2700000" algn="tl" rotWithShape="0">
                <a:prstClr val="black">
                  <a:alpha val="40000"/>
                </a:prst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77" name="Grupo 75">
              <a:extLst>
                <a:ext uri="{FF2B5EF4-FFF2-40B4-BE49-F238E27FC236}">
                  <a16:creationId xmlns:a16="http://schemas.microsoft.com/office/drawing/2014/main" id="{49E5111E-10CA-0CD7-E682-3122B1E871EA}"/>
                </a:ext>
              </a:extLst>
            </p:cNvPr>
            <p:cNvGrpSpPr/>
            <p:nvPr/>
          </p:nvGrpSpPr>
          <p:grpSpPr>
            <a:xfrm>
              <a:off x="9199971" y="2960175"/>
              <a:ext cx="360000" cy="360002"/>
              <a:chOff x="5218113" y="3220856"/>
              <a:chExt cx="762000" cy="695325"/>
            </a:xfrm>
          </p:grpSpPr>
          <p:sp>
            <p:nvSpPr>
              <p:cNvPr id="78" name="Oval 266">
                <a:extLst>
                  <a:ext uri="{FF2B5EF4-FFF2-40B4-BE49-F238E27FC236}">
                    <a16:creationId xmlns:a16="http://schemas.microsoft.com/office/drawing/2014/main" id="{513FE02C-726A-8B85-A1E8-A529A2D973F0}"/>
                  </a:ext>
                </a:extLst>
              </p:cNvPr>
              <p:cNvSpPr>
                <a:spLocks noChangeArrowheads="1"/>
              </p:cNvSpPr>
              <p:nvPr/>
            </p:nvSpPr>
            <p:spPr bwMode="auto">
              <a:xfrm>
                <a:off x="5516563" y="3220856"/>
                <a:ext cx="161925" cy="161925"/>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9" name="Freeform 267">
                <a:extLst>
                  <a:ext uri="{FF2B5EF4-FFF2-40B4-BE49-F238E27FC236}">
                    <a16:creationId xmlns:a16="http://schemas.microsoft.com/office/drawing/2014/main" id="{5DB729CB-B130-056F-8A2E-2EC300347209}"/>
                  </a:ext>
                </a:extLst>
              </p:cNvPr>
              <p:cNvSpPr>
                <a:spLocks/>
              </p:cNvSpPr>
              <p:nvPr/>
            </p:nvSpPr>
            <p:spPr bwMode="auto">
              <a:xfrm>
                <a:off x="5461000" y="3398656"/>
                <a:ext cx="276225" cy="147637"/>
              </a:xfrm>
              <a:custGeom>
                <a:avLst/>
                <a:gdLst>
                  <a:gd name="T0" fmla="*/ 76 w 76"/>
                  <a:gd name="T1" fmla="*/ 23 h 41"/>
                  <a:gd name="T2" fmla="*/ 53 w 76"/>
                  <a:gd name="T3" fmla="*/ 0 h 41"/>
                  <a:gd name="T4" fmla="*/ 23 w 76"/>
                  <a:gd name="T5" fmla="*/ 0 h 41"/>
                  <a:gd name="T6" fmla="*/ 0 w 76"/>
                  <a:gd name="T7" fmla="*/ 23 h 41"/>
                  <a:gd name="T8" fmla="*/ 0 w 76"/>
                  <a:gd name="T9" fmla="*/ 41 h 41"/>
                  <a:gd name="T10" fmla="*/ 76 w 76"/>
                  <a:gd name="T11" fmla="*/ 41 h 41"/>
                  <a:gd name="T12" fmla="*/ 76 w 76"/>
                  <a:gd name="T13" fmla="*/ 23 h 41"/>
                </a:gdLst>
                <a:ahLst/>
                <a:cxnLst>
                  <a:cxn ang="0">
                    <a:pos x="T0" y="T1"/>
                  </a:cxn>
                  <a:cxn ang="0">
                    <a:pos x="T2" y="T3"/>
                  </a:cxn>
                  <a:cxn ang="0">
                    <a:pos x="T4" y="T5"/>
                  </a:cxn>
                  <a:cxn ang="0">
                    <a:pos x="T6" y="T7"/>
                  </a:cxn>
                  <a:cxn ang="0">
                    <a:pos x="T8" y="T9"/>
                  </a:cxn>
                  <a:cxn ang="0">
                    <a:pos x="T10" y="T11"/>
                  </a:cxn>
                  <a:cxn ang="0">
                    <a:pos x="T12" y="T13"/>
                  </a:cxn>
                </a:cxnLst>
                <a:rect l="0" t="0" r="r" b="b"/>
                <a:pathLst>
                  <a:path w="76" h="41">
                    <a:moveTo>
                      <a:pt x="76" y="23"/>
                    </a:moveTo>
                    <a:cubicBezTo>
                      <a:pt x="76" y="10"/>
                      <a:pt x="65" y="0"/>
                      <a:pt x="53" y="0"/>
                    </a:cubicBezTo>
                    <a:cubicBezTo>
                      <a:pt x="23" y="0"/>
                      <a:pt x="23" y="0"/>
                      <a:pt x="23" y="0"/>
                    </a:cubicBezTo>
                    <a:cubicBezTo>
                      <a:pt x="10" y="0"/>
                      <a:pt x="0" y="10"/>
                      <a:pt x="0" y="23"/>
                    </a:cubicBezTo>
                    <a:cubicBezTo>
                      <a:pt x="0" y="41"/>
                      <a:pt x="0" y="41"/>
                      <a:pt x="0" y="41"/>
                    </a:cubicBezTo>
                    <a:cubicBezTo>
                      <a:pt x="76" y="41"/>
                      <a:pt x="76" y="41"/>
                      <a:pt x="76" y="41"/>
                    </a:cubicBezTo>
                    <a:cubicBezTo>
                      <a:pt x="76" y="23"/>
                      <a:pt x="76" y="23"/>
                      <a:pt x="76" y="23"/>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0" name="Oval 268">
                <a:extLst>
                  <a:ext uri="{FF2B5EF4-FFF2-40B4-BE49-F238E27FC236}">
                    <a16:creationId xmlns:a16="http://schemas.microsoft.com/office/drawing/2014/main" id="{794D8208-8601-E7EE-B38F-F3BB175EB547}"/>
                  </a:ext>
                </a:extLst>
              </p:cNvPr>
              <p:cNvSpPr>
                <a:spLocks noChangeArrowheads="1"/>
              </p:cNvSpPr>
              <p:nvPr/>
            </p:nvSpPr>
            <p:spPr bwMode="auto">
              <a:xfrm>
                <a:off x="554513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1" name="Freeform 269">
                <a:extLst>
                  <a:ext uri="{FF2B5EF4-FFF2-40B4-BE49-F238E27FC236}">
                    <a16:creationId xmlns:a16="http://schemas.microsoft.com/office/drawing/2014/main" id="{8717B18D-9DC0-7B92-D7DF-F0989E784C44}"/>
                  </a:ext>
                </a:extLst>
              </p:cNvPr>
              <p:cNvSpPr>
                <a:spLocks/>
              </p:cNvSpPr>
              <p:nvPr/>
            </p:nvSpPr>
            <p:spPr bwMode="auto">
              <a:xfrm>
                <a:off x="550545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2" name="Oval 270">
                <a:extLst>
                  <a:ext uri="{FF2B5EF4-FFF2-40B4-BE49-F238E27FC236}">
                    <a16:creationId xmlns:a16="http://schemas.microsoft.com/office/drawing/2014/main" id="{F9E1C6D2-971A-B063-AF70-6624581F5D39}"/>
                  </a:ext>
                </a:extLst>
              </p:cNvPr>
              <p:cNvSpPr>
                <a:spLocks noChangeArrowheads="1"/>
              </p:cNvSpPr>
              <p:nvPr/>
            </p:nvSpPr>
            <p:spPr bwMode="auto">
              <a:xfrm>
                <a:off x="5830888" y="3684406"/>
                <a:ext cx="109538"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3" name="Freeform 271">
                <a:extLst>
                  <a:ext uri="{FF2B5EF4-FFF2-40B4-BE49-F238E27FC236}">
                    <a16:creationId xmlns:a16="http://schemas.microsoft.com/office/drawing/2014/main" id="{B993C164-0C09-9824-2BED-D53CD4C2D5A9}"/>
                  </a:ext>
                </a:extLst>
              </p:cNvPr>
              <p:cNvSpPr>
                <a:spLocks/>
              </p:cNvSpPr>
              <p:nvPr/>
            </p:nvSpPr>
            <p:spPr bwMode="auto">
              <a:xfrm>
                <a:off x="579120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4" name="Oval 272">
                <a:extLst>
                  <a:ext uri="{FF2B5EF4-FFF2-40B4-BE49-F238E27FC236}">
                    <a16:creationId xmlns:a16="http://schemas.microsoft.com/office/drawing/2014/main" id="{F26172BB-69F8-235C-956B-D0F4EC9188CA}"/>
                  </a:ext>
                </a:extLst>
              </p:cNvPr>
              <p:cNvSpPr>
                <a:spLocks noChangeArrowheads="1"/>
              </p:cNvSpPr>
              <p:nvPr/>
            </p:nvSpPr>
            <p:spPr bwMode="auto">
              <a:xfrm>
                <a:off x="525938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5" name="Freeform 273">
                <a:extLst>
                  <a:ext uri="{FF2B5EF4-FFF2-40B4-BE49-F238E27FC236}">
                    <a16:creationId xmlns:a16="http://schemas.microsoft.com/office/drawing/2014/main" id="{2C2E6C71-FE21-7F74-E0F5-DD872819E1D1}"/>
                  </a:ext>
                </a:extLst>
              </p:cNvPr>
              <p:cNvSpPr>
                <a:spLocks/>
              </p:cNvSpPr>
              <p:nvPr/>
            </p:nvSpPr>
            <p:spPr bwMode="auto">
              <a:xfrm>
                <a:off x="5218113"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6" name="Freeform 274">
                <a:extLst>
                  <a:ext uri="{FF2B5EF4-FFF2-40B4-BE49-F238E27FC236}">
                    <a16:creationId xmlns:a16="http://schemas.microsoft.com/office/drawing/2014/main" id="{A0DD20D9-5EEE-DCE2-B72B-42EEC69C6569}"/>
                  </a:ext>
                </a:extLst>
              </p:cNvPr>
              <p:cNvSpPr>
                <a:spLocks/>
              </p:cNvSpPr>
              <p:nvPr/>
            </p:nvSpPr>
            <p:spPr bwMode="auto">
              <a:xfrm>
                <a:off x="5313363" y="3611381"/>
                <a:ext cx="579438" cy="50800"/>
              </a:xfrm>
              <a:custGeom>
                <a:avLst/>
                <a:gdLst>
                  <a:gd name="T0" fmla="*/ 0 w 365"/>
                  <a:gd name="T1" fmla="*/ 32 h 32"/>
                  <a:gd name="T2" fmla="*/ 0 w 365"/>
                  <a:gd name="T3" fmla="*/ 0 h 32"/>
                  <a:gd name="T4" fmla="*/ 365 w 365"/>
                  <a:gd name="T5" fmla="*/ 0 h 32"/>
                  <a:gd name="T6" fmla="*/ 365 w 365"/>
                  <a:gd name="T7" fmla="*/ 32 h 32"/>
                </a:gdLst>
                <a:ahLst/>
                <a:cxnLst>
                  <a:cxn ang="0">
                    <a:pos x="T0" y="T1"/>
                  </a:cxn>
                  <a:cxn ang="0">
                    <a:pos x="T2" y="T3"/>
                  </a:cxn>
                  <a:cxn ang="0">
                    <a:pos x="T4" y="T5"/>
                  </a:cxn>
                  <a:cxn ang="0">
                    <a:pos x="T6" y="T7"/>
                  </a:cxn>
                </a:cxnLst>
                <a:rect l="0" t="0" r="r" b="b"/>
                <a:pathLst>
                  <a:path w="365" h="32">
                    <a:moveTo>
                      <a:pt x="0" y="32"/>
                    </a:moveTo>
                    <a:lnTo>
                      <a:pt x="0" y="0"/>
                    </a:lnTo>
                    <a:lnTo>
                      <a:pt x="365" y="0"/>
                    </a:lnTo>
                    <a:lnTo>
                      <a:pt x="365" y="32"/>
                    </a:ln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7" name="Line 275">
                <a:extLst>
                  <a:ext uri="{FF2B5EF4-FFF2-40B4-BE49-F238E27FC236}">
                    <a16:creationId xmlns:a16="http://schemas.microsoft.com/office/drawing/2014/main" id="{70839A48-05FA-AC5E-EFA2-0AA80F0A24BF}"/>
                  </a:ext>
                </a:extLst>
              </p:cNvPr>
              <p:cNvSpPr>
                <a:spLocks noChangeShapeType="1"/>
              </p:cNvSpPr>
              <p:nvPr/>
            </p:nvSpPr>
            <p:spPr bwMode="auto">
              <a:xfrm flipV="1">
                <a:off x="5602288" y="3611381"/>
                <a:ext cx="0" cy="508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89" name="Group 88">
            <a:extLst>
              <a:ext uri="{FF2B5EF4-FFF2-40B4-BE49-F238E27FC236}">
                <a16:creationId xmlns:a16="http://schemas.microsoft.com/office/drawing/2014/main" id="{7200DDF8-33E4-9A59-519A-11B23ED7BB0D}"/>
              </a:ext>
            </a:extLst>
          </p:cNvPr>
          <p:cNvGrpSpPr/>
          <p:nvPr/>
        </p:nvGrpSpPr>
        <p:grpSpPr>
          <a:xfrm>
            <a:off x="8040500" y="1745037"/>
            <a:ext cx="402767" cy="402767"/>
            <a:chOff x="9123492" y="2908393"/>
            <a:chExt cx="537023" cy="537023"/>
          </a:xfrm>
        </p:grpSpPr>
        <p:sp>
          <p:nvSpPr>
            <p:cNvPr id="90" name="Oval 89">
              <a:extLst>
                <a:ext uri="{FF2B5EF4-FFF2-40B4-BE49-F238E27FC236}">
                  <a16:creationId xmlns:a16="http://schemas.microsoft.com/office/drawing/2014/main" id="{711FD92D-E6EC-E3EC-529A-4C01602658F9}"/>
                </a:ext>
              </a:extLst>
            </p:cNvPr>
            <p:cNvSpPr/>
            <p:nvPr/>
          </p:nvSpPr>
          <p:spPr>
            <a:xfrm>
              <a:off x="9123492" y="2908393"/>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91" name="Grupo 75">
              <a:extLst>
                <a:ext uri="{FF2B5EF4-FFF2-40B4-BE49-F238E27FC236}">
                  <a16:creationId xmlns:a16="http://schemas.microsoft.com/office/drawing/2014/main" id="{BF357C8E-B322-53C2-94DC-7DAD19E859F7}"/>
                </a:ext>
              </a:extLst>
            </p:cNvPr>
            <p:cNvGrpSpPr/>
            <p:nvPr/>
          </p:nvGrpSpPr>
          <p:grpSpPr>
            <a:xfrm>
              <a:off x="9199971" y="2960175"/>
              <a:ext cx="360000" cy="360002"/>
              <a:chOff x="5218113" y="3220856"/>
              <a:chExt cx="762000" cy="695325"/>
            </a:xfrm>
          </p:grpSpPr>
          <p:sp>
            <p:nvSpPr>
              <p:cNvPr id="92" name="Oval 266">
                <a:extLst>
                  <a:ext uri="{FF2B5EF4-FFF2-40B4-BE49-F238E27FC236}">
                    <a16:creationId xmlns:a16="http://schemas.microsoft.com/office/drawing/2014/main" id="{CF72BB90-0174-ACE7-2B64-C84DBDA9ECD9}"/>
                  </a:ext>
                </a:extLst>
              </p:cNvPr>
              <p:cNvSpPr>
                <a:spLocks noChangeArrowheads="1"/>
              </p:cNvSpPr>
              <p:nvPr/>
            </p:nvSpPr>
            <p:spPr bwMode="auto">
              <a:xfrm>
                <a:off x="5516563" y="3220856"/>
                <a:ext cx="161925" cy="161925"/>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3" name="Freeform 267">
                <a:extLst>
                  <a:ext uri="{FF2B5EF4-FFF2-40B4-BE49-F238E27FC236}">
                    <a16:creationId xmlns:a16="http://schemas.microsoft.com/office/drawing/2014/main" id="{3D23C66C-3385-EA34-9B95-B2866D8ED9E4}"/>
                  </a:ext>
                </a:extLst>
              </p:cNvPr>
              <p:cNvSpPr>
                <a:spLocks/>
              </p:cNvSpPr>
              <p:nvPr/>
            </p:nvSpPr>
            <p:spPr bwMode="auto">
              <a:xfrm>
                <a:off x="5461000" y="3398656"/>
                <a:ext cx="276225" cy="147637"/>
              </a:xfrm>
              <a:custGeom>
                <a:avLst/>
                <a:gdLst>
                  <a:gd name="T0" fmla="*/ 76 w 76"/>
                  <a:gd name="T1" fmla="*/ 23 h 41"/>
                  <a:gd name="T2" fmla="*/ 53 w 76"/>
                  <a:gd name="T3" fmla="*/ 0 h 41"/>
                  <a:gd name="T4" fmla="*/ 23 w 76"/>
                  <a:gd name="T5" fmla="*/ 0 h 41"/>
                  <a:gd name="T6" fmla="*/ 0 w 76"/>
                  <a:gd name="T7" fmla="*/ 23 h 41"/>
                  <a:gd name="T8" fmla="*/ 0 w 76"/>
                  <a:gd name="T9" fmla="*/ 41 h 41"/>
                  <a:gd name="T10" fmla="*/ 76 w 76"/>
                  <a:gd name="T11" fmla="*/ 41 h 41"/>
                  <a:gd name="T12" fmla="*/ 76 w 76"/>
                  <a:gd name="T13" fmla="*/ 23 h 41"/>
                </a:gdLst>
                <a:ahLst/>
                <a:cxnLst>
                  <a:cxn ang="0">
                    <a:pos x="T0" y="T1"/>
                  </a:cxn>
                  <a:cxn ang="0">
                    <a:pos x="T2" y="T3"/>
                  </a:cxn>
                  <a:cxn ang="0">
                    <a:pos x="T4" y="T5"/>
                  </a:cxn>
                  <a:cxn ang="0">
                    <a:pos x="T6" y="T7"/>
                  </a:cxn>
                  <a:cxn ang="0">
                    <a:pos x="T8" y="T9"/>
                  </a:cxn>
                  <a:cxn ang="0">
                    <a:pos x="T10" y="T11"/>
                  </a:cxn>
                  <a:cxn ang="0">
                    <a:pos x="T12" y="T13"/>
                  </a:cxn>
                </a:cxnLst>
                <a:rect l="0" t="0" r="r" b="b"/>
                <a:pathLst>
                  <a:path w="76" h="41">
                    <a:moveTo>
                      <a:pt x="76" y="23"/>
                    </a:moveTo>
                    <a:cubicBezTo>
                      <a:pt x="76" y="10"/>
                      <a:pt x="65" y="0"/>
                      <a:pt x="53" y="0"/>
                    </a:cubicBezTo>
                    <a:cubicBezTo>
                      <a:pt x="23" y="0"/>
                      <a:pt x="23" y="0"/>
                      <a:pt x="23" y="0"/>
                    </a:cubicBezTo>
                    <a:cubicBezTo>
                      <a:pt x="10" y="0"/>
                      <a:pt x="0" y="10"/>
                      <a:pt x="0" y="23"/>
                    </a:cubicBezTo>
                    <a:cubicBezTo>
                      <a:pt x="0" y="41"/>
                      <a:pt x="0" y="41"/>
                      <a:pt x="0" y="41"/>
                    </a:cubicBezTo>
                    <a:cubicBezTo>
                      <a:pt x="76" y="41"/>
                      <a:pt x="76" y="41"/>
                      <a:pt x="76" y="41"/>
                    </a:cubicBezTo>
                    <a:cubicBezTo>
                      <a:pt x="76" y="23"/>
                      <a:pt x="76" y="23"/>
                      <a:pt x="76" y="23"/>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4" name="Oval 268">
                <a:extLst>
                  <a:ext uri="{FF2B5EF4-FFF2-40B4-BE49-F238E27FC236}">
                    <a16:creationId xmlns:a16="http://schemas.microsoft.com/office/drawing/2014/main" id="{F6F388ED-67D0-7E55-2E16-D5AD3ACDBFAA}"/>
                  </a:ext>
                </a:extLst>
              </p:cNvPr>
              <p:cNvSpPr>
                <a:spLocks noChangeArrowheads="1"/>
              </p:cNvSpPr>
              <p:nvPr/>
            </p:nvSpPr>
            <p:spPr bwMode="auto">
              <a:xfrm>
                <a:off x="554513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5" name="Freeform 269">
                <a:extLst>
                  <a:ext uri="{FF2B5EF4-FFF2-40B4-BE49-F238E27FC236}">
                    <a16:creationId xmlns:a16="http://schemas.microsoft.com/office/drawing/2014/main" id="{440C9873-8DB3-82DC-00FB-B9B786B77562}"/>
                  </a:ext>
                </a:extLst>
              </p:cNvPr>
              <p:cNvSpPr>
                <a:spLocks/>
              </p:cNvSpPr>
              <p:nvPr/>
            </p:nvSpPr>
            <p:spPr bwMode="auto">
              <a:xfrm>
                <a:off x="550545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6" name="Oval 270">
                <a:extLst>
                  <a:ext uri="{FF2B5EF4-FFF2-40B4-BE49-F238E27FC236}">
                    <a16:creationId xmlns:a16="http://schemas.microsoft.com/office/drawing/2014/main" id="{3948236F-CC2F-3E9E-4AA7-E7C3C9A4A394}"/>
                  </a:ext>
                </a:extLst>
              </p:cNvPr>
              <p:cNvSpPr>
                <a:spLocks noChangeArrowheads="1"/>
              </p:cNvSpPr>
              <p:nvPr/>
            </p:nvSpPr>
            <p:spPr bwMode="auto">
              <a:xfrm>
                <a:off x="5830888" y="3684406"/>
                <a:ext cx="109538"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7" name="Freeform 271">
                <a:extLst>
                  <a:ext uri="{FF2B5EF4-FFF2-40B4-BE49-F238E27FC236}">
                    <a16:creationId xmlns:a16="http://schemas.microsoft.com/office/drawing/2014/main" id="{94746983-8F0D-2FA8-DD0A-5CD52AD246FF}"/>
                  </a:ext>
                </a:extLst>
              </p:cNvPr>
              <p:cNvSpPr>
                <a:spLocks/>
              </p:cNvSpPr>
              <p:nvPr/>
            </p:nvSpPr>
            <p:spPr bwMode="auto">
              <a:xfrm>
                <a:off x="579120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8" name="Oval 272">
                <a:extLst>
                  <a:ext uri="{FF2B5EF4-FFF2-40B4-BE49-F238E27FC236}">
                    <a16:creationId xmlns:a16="http://schemas.microsoft.com/office/drawing/2014/main" id="{92C54E9B-04FA-4EFB-DB6B-F79DDFD4398F}"/>
                  </a:ext>
                </a:extLst>
              </p:cNvPr>
              <p:cNvSpPr>
                <a:spLocks noChangeArrowheads="1"/>
              </p:cNvSpPr>
              <p:nvPr/>
            </p:nvSpPr>
            <p:spPr bwMode="auto">
              <a:xfrm>
                <a:off x="525938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9" name="Freeform 273">
                <a:extLst>
                  <a:ext uri="{FF2B5EF4-FFF2-40B4-BE49-F238E27FC236}">
                    <a16:creationId xmlns:a16="http://schemas.microsoft.com/office/drawing/2014/main" id="{84850B1D-A3B6-1564-D300-252EE2AC32E9}"/>
                  </a:ext>
                </a:extLst>
              </p:cNvPr>
              <p:cNvSpPr>
                <a:spLocks/>
              </p:cNvSpPr>
              <p:nvPr/>
            </p:nvSpPr>
            <p:spPr bwMode="auto">
              <a:xfrm>
                <a:off x="5218113"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0" name="Freeform 274">
                <a:extLst>
                  <a:ext uri="{FF2B5EF4-FFF2-40B4-BE49-F238E27FC236}">
                    <a16:creationId xmlns:a16="http://schemas.microsoft.com/office/drawing/2014/main" id="{0AA7378F-9777-943A-8490-52616C8B8125}"/>
                  </a:ext>
                </a:extLst>
              </p:cNvPr>
              <p:cNvSpPr>
                <a:spLocks/>
              </p:cNvSpPr>
              <p:nvPr/>
            </p:nvSpPr>
            <p:spPr bwMode="auto">
              <a:xfrm>
                <a:off x="5313363" y="3611381"/>
                <a:ext cx="579438" cy="50800"/>
              </a:xfrm>
              <a:custGeom>
                <a:avLst/>
                <a:gdLst>
                  <a:gd name="T0" fmla="*/ 0 w 365"/>
                  <a:gd name="T1" fmla="*/ 32 h 32"/>
                  <a:gd name="T2" fmla="*/ 0 w 365"/>
                  <a:gd name="T3" fmla="*/ 0 h 32"/>
                  <a:gd name="T4" fmla="*/ 365 w 365"/>
                  <a:gd name="T5" fmla="*/ 0 h 32"/>
                  <a:gd name="T6" fmla="*/ 365 w 365"/>
                  <a:gd name="T7" fmla="*/ 32 h 32"/>
                </a:gdLst>
                <a:ahLst/>
                <a:cxnLst>
                  <a:cxn ang="0">
                    <a:pos x="T0" y="T1"/>
                  </a:cxn>
                  <a:cxn ang="0">
                    <a:pos x="T2" y="T3"/>
                  </a:cxn>
                  <a:cxn ang="0">
                    <a:pos x="T4" y="T5"/>
                  </a:cxn>
                  <a:cxn ang="0">
                    <a:pos x="T6" y="T7"/>
                  </a:cxn>
                </a:cxnLst>
                <a:rect l="0" t="0" r="r" b="b"/>
                <a:pathLst>
                  <a:path w="365" h="32">
                    <a:moveTo>
                      <a:pt x="0" y="32"/>
                    </a:moveTo>
                    <a:lnTo>
                      <a:pt x="0" y="0"/>
                    </a:lnTo>
                    <a:lnTo>
                      <a:pt x="365" y="0"/>
                    </a:lnTo>
                    <a:lnTo>
                      <a:pt x="365" y="32"/>
                    </a:ln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1" name="Line 275">
                <a:extLst>
                  <a:ext uri="{FF2B5EF4-FFF2-40B4-BE49-F238E27FC236}">
                    <a16:creationId xmlns:a16="http://schemas.microsoft.com/office/drawing/2014/main" id="{E07470A6-C19F-6A42-36E3-9ECCD86CE7DC}"/>
                  </a:ext>
                </a:extLst>
              </p:cNvPr>
              <p:cNvSpPr>
                <a:spLocks noChangeShapeType="1"/>
              </p:cNvSpPr>
              <p:nvPr/>
            </p:nvSpPr>
            <p:spPr bwMode="auto">
              <a:xfrm flipV="1">
                <a:off x="5602288" y="3611381"/>
                <a:ext cx="0" cy="508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sp>
        <p:nvSpPr>
          <p:cNvPr id="102" name="TextBox 101">
            <a:extLst>
              <a:ext uri="{FF2B5EF4-FFF2-40B4-BE49-F238E27FC236}">
                <a16:creationId xmlns:a16="http://schemas.microsoft.com/office/drawing/2014/main" id="{CB2C7CCB-1AD5-8B62-B56E-1418E0D669F0}"/>
              </a:ext>
            </a:extLst>
          </p:cNvPr>
          <p:cNvSpPr txBox="1"/>
          <p:nvPr/>
        </p:nvSpPr>
        <p:spPr>
          <a:xfrm>
            <a:off x="6323110" y="2094962"/>
            <a:ext cx="1712411" cy="457048"/>
          </a:xfrm>
          <a:prstGeom prst="rect">
            <a:avLst/>
          </a:prstGeom>
          <a:noFill/>
        </p:spPr>
        <p:txBody>
          <a:bodyPr wrap="square" lIns="0" tIns="0" rIns="0" bIns="0" rtlCol="0">
            <a:spAutoFit/>
          </a:bodyPr>
          <a:lstStyle/>
          <a:p>
            <a:pPr algn="r">
              <a:lnSpc>
                <a:spcPct val="110000"/>
              </a:lnSpc>
              <a:spcAft>
                <a:spcPts val="225"/>
              </a:spcAft>
              <a:defRPr/>
            </a:pPr>
            <a:r>
              <a:rPr lang="en-AU" sz="900" dirty="0">
                <a:solidFill>
                  <a:srgbClr val="7030A0"/>
                </a:solidFill>
                <a:latin typeface="Arial"/>
              </a:rPr>
              <a:t>Pick the mentor you want to support your growth in areas of interest or expertise</a:t>
            </a:r>
          </a:p>
        </p:txBody>
      </p:sp>
      <p:grpSp>
        <p:nvGrpSpPr>
          <p:cNvPr id="131" name="Group 130">
            <a:extLst>
              <a:ext uri="{FF2B5EF4-FFF2-40B4-BE49-F238E27FC236}">
                <a16:creationId xmlns:a16="http://schemas.microsoft.com/office/drawing/2014/main" id="{C9CFCA66-43D6-54D1-71A6-AC0F4779F4D0}"/>
              </a:ext>
            </a:extLst>
          </p:cNvPr>
          <p:cNvGrpSpPr/>
          <p:nvPr/>
        </p:nvGrpSpPr>
        <p:grpSpPr>
          <a:xfrm>
            <a:off x="6071584" y="3789613"/>
            <a:ext cx="402767" cy="402767"/>
            <a:chOff x="8336083" y="3922119"/>
            <a:chExt cx="537023" cy="537023"/>
          </a:xfrm>
        </p:grpSpPr>
        <p:sp>
          <p:nvSpPr>
            <p:cNvPr id="103" name="Oval 102">
              <a:extLst>
                <a:ext uri="{FF2B5EF4-FFF2-40B4-BE49-F238E27FC236}">
                  <a16:creationId xmlns:a16="http://schemas.microsoft.com/office/drawing/2014/main" id="{7B49E98E-87C5-0906-74B9-03F76833F016}"/>
                </a:ext>
              </a:extLst>
            </p:cNvPr>
            <p:cNvSpPr/>
            <p:nvPr/>
          </p:nvSpPr>
          <p:spPr>
            <a:xfrm>
              <a:off x="8336083" y="3922119"/>
              <a:ext cx="537023" cy="537023"/>
            </a:xfrm>
            <a:prstGeom prst="ellipse">
              <a:avLst/>
            </a:prstGeom>
            <a:solidFill>
              <a:srgbClr val="00B05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104" name="Grupo 682">
              <a:extLst>
                <a:ext uri="{FF2B5EF4-FFF2-40B4-BE49-F238E27FC236}">
                  <a16:creationId xmlns:a16="http://schemas.microsoft.com/office/drawing/2014/main" id="{7BB4FDED-1815-CD43-9A4D-5731D18AB793}"/>
                </a:ext>
              </a:extLst>
            </p:cNvPr>
            <p:cNvGrpSpPr/>
            <p:nvPr/>
          </p:nvGrpSpPr>
          <p:grpSpPr>
            <a:xfrm>
              <a:off x="8423684" y="3994593"/>
              <a:ext cx="360000" cy="359993"/>
              <a:chOff x="2917825" y="3625851"/>
              <a:chExt cx="674688" cy="739775"/>
            </a:xfrm>
          </p:grpSpPr>
          <p:sp>
            <p:nvSpPr>
              <p:cNvPr id="105" name="Freeform 103">
                <a:extLst>
                  <a:ext uri="{FF2B5EF4-FFF2-40B4-BE49-F238E27FC236}">
                    <a16:creationId xmlns:a16="http://schemas.microsoft.com/office/drawing/2014/main" id="{B8004EC5-16CB-0A86-9F33-EE5E3F41D87E}"/>
                  </a:ext>
                </a:extLst>
              </p:cNvPr>
              <p:cNvSpPr>
                <a:spLocks/>
              </p:cNvSpPr>
              <p:nvPr/>
            </p:nvSpPr>
            <p:spPr bwMode="auto">
              <a:xfrm>
                <a:off x="3151188" y="4292601"/>
                <a:ext cx="214313" cy="73025"/>
              </a:xfrm>
              <a:custGeom>
                <a:avLst/>
                <a:gdLst>
                  <a:gd name="T0" fmla="*/ 53 w 57"/>
                  <a:gd name="T1" fmla="*/ 0 h 19"/>
                  <a:gd name="T2" fmla="*/ 4 w 57"/>
                  <a:gd name="T3" fmla="*/ 0 h 19"/>
                  <a:gd name="T4" fmla="*/ 3 w 57"/>
                  <a:gd name="T5" fmla="*/ 10 h 19"/>
                  <a:gd name="T6" fmla="*/ 13 w 57"/>
                  <a:gd name="T7" fmla="*/ 11 h 19"/>
                  <a:gd name="T8" fmla="*/ 15 w 57"/>
                  <a:gd name="T9" fmla="*/ 16 h 19"/>
                  <a:gd name="T10" fmla="*/ 37 w 57"/>
                  <a:gd name="T11" fmla="*/ 18 h 19"/>
                  <a:gd name="T12" fmla="*/ 42 w 57"/>
                  <a:gd name="T13" fmla="*/ 16 h 19"/>
                  <a:gd name="T14" fmla="*/ 44 w 57"/>
                  <a:gd name="T15" fmla="*/ 11 h 19"/>
                  <a:gd name="T16" fmla="*/ 54 w 57"/>
                  <a:gd name="T17" fmla="*/ 10 h 19"/>
                  <a:gd name="T18" fmla="*/ 53 w 5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9">
                    <a:moveTo>
                      <a:pt x="53" y="0"/>
                    </a:moveTo>
                    <a:cubicBezTo>
                      <a:pt x="4" y="0"/>
                      <a:pt x="4" y="0"/>
                      <a:pt x="4" y="0"/>
                    </a:cubicBezTo>
                    <a:cubicBezTo>
                      <a:pt x="1" y="3"/>
                      <a:pt x="0" y="7"/>
                      <a:pt x="3" y="10"/>
                    </a:cubicBezTo>
                    <a:cubicBezTo>
                      <a:pt x="5" y="12"/>
                      <a:pt x="10" y="11"/>
                      <a:pt x="13" y="11"/>
                    </a:cubicBezTo>
                    <a:cubicBezTo>
                      <a:pt x="13" y="13"/>
                      <a:pt x="14" y="15"/>
                      <a:pt x="15" y="16"/>
                    </a:cubicBezTo>
                    <a:cubicBezTo>
                      <a:pt x="18" y="19"/>
                      <a:pt x="33" y="18"/>
                      <a:pt x="37" y="18"/>
                    </a:cubicBezTo>
                    <a:cubicBezTo>
                      <a:pt x="39" y="18"/>
                      <a:pt x="41" y="17"/>
                      <a:pt x="42" y="16"/>
                    </a:cubicBezTo>
                    <a:cubicBezTo>
                      <a:pt x="43" y="15"/>
                      <a:pt x="44" y="13"/>
                      <a:pt x="44" y="11"/>
                    </a:cubicBezTo>
                    <a:cubicBezTo>
                      <a:pt x="47" y="11"/>
                      <a:pt x="52" y="12"/>
                      <a:pt x="54" y="10"/>
                    </a:cubicBezTo>
                    <a:cubicBezTo>
                      <a:pt x="57" y="7"/>
                      <a:pt x="56" y="3"/>
                      <a:pt x="53" y="0"/>
                    </a:cubicBez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6" name="Freeform 104">
                <a:extLst>
                  <a:ext uri="{FF2B5EF4-FFF2-40B4-BE49-F238E27FC236}">
                    <a16:creationId xmlns:a16="http://schemas.microsoft.com/office/drawing/2014/main" id="{357B6985-3542-42D6-79F0-B9791A71B3A9}"/>
                  </a:ext>
                </a:extLst>
              </p:cNvPr>
              <p:cNvSpPr>
                <a:spLocks/>
              </p:cNvSpPr>
              <p:nvPr/>
            </p:nvSpPr>
            <p:spPr bwMode="auto">
              <a:xfrm>
                <a:off x="3148013" y="4240213"/>
                <a:ext cx="225425" cy="38100"/>
              </a:xfrm>
              <a:custGeom>
                <a:avLst/>
                <a:gdLst>
                  <a:gd name="T0" fmla="*/ 56 w 60"/>
                  <a:gd name="T1" fmla="*/ 0 h 10"/>
                  <a:gd name="T2" fmla="*/ 3 w 60"/>
                  <a:gd name="T3" fmla="*/ 0 h 10"/>
                  <a:gd name="T4" fmla="*/ 0 w 60"/>
                  <a:gd name="T5" fmla="*/ 5 h 10"/>
                  <a:gd name="T6" fmla="*/ 2 w 60"/>
                  <a:gd name="T7" fmla="*/ 9 h 10"/>
                  <a:gd name="T8" fmla="*/ 3 w 60"/>
                  <a:gd name="T9" fmla="*/ 10 h 10"/>
                  <a:gd name="T10" fmla="*/ 56 w 60"/>
                  <a:gd name="T11" fmla="*/ 10 h 10"/>
                  <a:gd name="T12" fmla="*/ 57 w 60"/>
                  <a:gd name="T13" fmla="*/ 9 h 10"/>
                  <a:gd name="T14" fmla="*/ 60 w 60"/>
                  <a:gd name="T15" fmla="*/ 5 h 10"/>
                  <a:gd name="T16" fmla="*/ 57 w 60"/>
                  <a:gd name="T17" fmla="*/ 0 h 10"/>
                  <a:gd name="T18" fmla="*/ 56 w 6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56" y="0"/>
                    </a:moveTo>
                    <a:cubicBezTo>
                      <a:pt x="3" y="0"/>
                      <a:pt x="3" y="0"/>
                      <a:pt x="3" y="0"/>
                    </a:cubicBezTo>
                    <a:cubicBezTo>
                      <a:pt x="1" y="1"/>
                      <a:pt x="0" y="3"/>
                      <a:pt x="0" y="5"/>
                    </a:cubicBezTo>
                    <a:cubicBezTo>
                      <a:pt x="0" y="6"/>
                      <a:pt x="1" y="8"/>
                      <a:pt x="2" y="9"/>
                    </a:cubicBezTo>
                    <a:cubicBezTo>
                      <a:pt x="3" y="10"/>
                      <a:pt x="3" y="10"/>
                      <a:pt x="3" y="10"/>
                    </a:cubicBezTo>
                    <a:cubicBezTo>
                      <a:pt x="56" y="10"/>
                      <a:pt x="56" y="10"/>
                      <a:pt x="56" y="10"/>
                    </a:cubicBezTo>
                    <a:cubicBezTo>
                      <a:pt x="57" y="9"/>
                      <a:pt x="57" y="9"/>
                      <a:pt x="57" y="9"/>
                    </a:cubicBezTo>
                    <a:cubicBezTo>
                      <a:pt x="58" y="8"/>
                      <a:pt x="59" y="6"/>
                      <a:pt x="60" y="5"/>
                    </a:cubicBezTo>
                    <a:cubicBezTo>
                      <a:pt x="59" y="3"/>
                      <a:pt x="58" y="1"/>
                      <a:pt x="57" y="0"/>
                    </a:cubicBezTo>
                    <a:lnTo>
                      <a:pt x="56" y="0"/>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7" name="Freeform 105">
                <a:extLst>
                  <a:ext uri="{FF2B5EF4-FFF2-40B4-BE49-F238E27FC236}">
                    <a16:creationId xmlns:a16="http://schemas.microsoft.com/office/drawing/2014/main" id="{0FF9FF28-E978-EBD4-55C9-B4601184DB2F}"/>
                  </a:ext>
                </a:extLst>
              </p:cNvPr>
              <p:cNvSpPr>
                <a:spLocks/>
              </p:cNvSpPr>
              <p:nvPr/>
            </p:nvSpPr>
            <p:spPr bwMode="auto">
              <a:xfrm>
                <a:off x="2997200" y="3760788"/>
                <a:ext cx="523875" cy="465138"/>
              </a:xfrm>
              <a:custGeom>
                <a:avLst/>
                <a:gdLst>
                  <a:gd name="T0" fmla="*/ 98 w 139"/>
                  <a:gd name="T1" fmla="*/ 123 h 123"/>
                  <a:gd name="T2" fmla="*/ 97 w 139"/>
                  <a:gd name="T3" fmla="*/ 108 h 123"/>
                  <a:gd name="T4" fmla="*/ 70 w 139"/>
                  <a:gd name="T5" fmla="*/ 1 h 123"/>
                  <a:gd name="T6" fmla="*/ 42 w 139"/>
                  <a:gd name="T7" fmla="*/ 108 h 123"/>
                  <a:gd name="T8" fmla="*/ 40 w 139"/>
                  <a:gd name="T9" fmla="*/ 123 h 123"/>
                  <a:gd name="T10" fmla="*/ 98 w 139"/>
                  <a:gd name="T11" fmla="*/ 123 h 123"/>
                </a:gdLst>
                <a:ahLst/>
                <a:cxnLst>
                  <a:cxn ang="0">
                    <a:pos x="T0" y="T1"/>
                  </a:cxn>
                  <a:cxn ang="0">
                    <a:pos x="T2" y="T3"/>
                  </a:cxn>
                  <a:cxn ang="0">
                    <a:pos x="T4" y="T5"/>
                  </a:cxn>
                  <a:cxn ang="0">
                    <a:pos x="T6" y="T7"/>
                  </a:cxn>
                  <a:cxn ang="0">
                    <a:pos x="T8" y="T9"/>
                  </a:cxn>
                  <a:cxn ang="0">
                    <a:pos x="T10" y="T11"/>
                  </a:cxn>
                </a:cxnLst>
                <a:rect l="0" t="0" r="r" b="b"/>
                <a:pathLst>
                  <a:path w="139" h="123">
                    <a:moveTo>
                      <a:pt x="98" y="123"/>
                    </a:moveTo>
                    <a:cubicBezTo>
                      <a:pt x="102" y="120"/>
                      <a:pt x="99" y="109"/>
                      <a:pt x="97" y="108"/>
                    </a:cubicBezTo>
                    <a:cubicBezTo>
                      <a:pt x="139" y="79"/>
                      <a:pt x="127" y="0"/>
                      <a:pt x="70" y="1"/>
                    </a:cubicBezTo>
                    <a:cubicBezTo>
                      <a:pt x="12" y="0"/>
                      <a:pt x="0" y="79"/>
                      <a:pt x="42" y="108"/>
                    </a:cubicBezTo>
                    <a:cubicBezTo>
                      <a:pt x="40" y="108"/>
                      <a:pt x="35" y="119"/>
                      <a:pt x="40" y="123"/>
                    </a:cubicBezTo>
                    <a:lnTo>
                      <a:pt x="98" y="123"/>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8" name="Freeform 106">
                <a:extLst>
                  <a:ext uri="{FF2B5EF4-FFF2-40B4-BE49-F238E27FC236}">
                    <a16:creationId xmlns:a16="http://schemas.microsoft.com/office/drawing/2014/main" id="{C6C95DB7-F3B9-3FCB-792E-EE5D3F820D78}"/>
                  </a:ext>
                </a:extLst>
              </p:cNvPr>
              <p:cNvSpPr>
                <a:spLocks/>
              </p:cNvSpPr>
              <p:nvPr/>
            </p:nvSpPr>
            <p:spPr bwMode="auto">
              <a:xfrm>
                <a:off x="3136900" y="3848101"/>
                <a:ext cx="90488" cy="128588"/>
              </a:xfrm>
              <a:custGeom>
                <a:avLst/>
                <a:gdLst>
                  <a:gd name="T0" fmla="*/ 24 w 24"/>
                  <a:gd name="T1" fmla="*/ 0 h 34"/>
                  <a:gd name="T2" fmla="*/ 2 w 24"/>
                  <a:gd name="T3" fmla="*/ 34 h 34"/>
                </a:gdLst>
                <a:ahLst/>
                <a:cxnLst>
                  <a:cxn ang="0">
                    <a:pos x="T0" y="T1"/>
                  </a:cxn>
                  <a:cxn ang="0">
                    <a:pos x="T2" y="T3"/>
                  </a:cxn>
                </a:cxnLst>
                <a:rect l="0" t="0" r="r" b="b"/>
                <a:pathLst>
                  <a:path w="24" h="34">
                    <a:moveTo>
                      <a:pt x="24" y="0"/>
                    </a:moveTo>
                    <a:cubicBezTo>
                      <a:pt x="24" y="0"/>
                      <a:pt x="0" y="11"/>
                      <a:pt x="2" y="34"/>
                    </a:cubicBezTo>
                  </a:path>
                </a:pathLst>
              </a:custGeom>
              <a:noFill/>
              <a:ln w="14351"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9" name="Freeform 107">
                <a:extLst>
                  <a:ext uri="{FF2B5EF4-FFF2-40B4-BE49-F238E27FC236}">
                    <a16:creationId xmlns:a16="http://schemas.microsoft.com/office/drawing/2014/main" id="{51BF6F16-DDAB-49F5-7418-D4A97D3E4BBA}"/>
                  </a:ext>
                </a:extLst>
              </p:cNvPr>
              <p:cNvSpPr>
                <a:spLocks/>
              </p:cNvSpPr>
              <p:nvPr/>
            </p:nvSpPr>
            <p:spPr bwMode="auto">
              <a:xfrm>
                <a:off x="3257550" y="3625851"/>
                <a:ext cx="0" cy="109538"/>
              </a:xfrm>
              <a:custGeom>
                <a:avLst/>
                <a:gdLst>
                  <a:gd name="T0" fmla="*/ 0 h 69"/>
                  <a:gd name="T1" fmla="*/ 69 h 69"/>
                  <a:gd name="T2" fmla="*/ 0 h 69"/>
                </a:gdLst>
                <a:ahLst/>
                <a:cxnLst>
                  <a:cxn ang="0">
                    <a:pos x="0" y="T0"/>
                  </a:cxn>
                  <a:cxn ang="0">
                    <a:pos x="0" y="T1"/>
                  </a:cxn>
                  <a:cxn ang="0">
                    <a:pos x="0" y="T2"/>
                  </a:cxn>
                </a:cxnLst>
                <a:rect l="0" t="0" r="r" b="b"/>
                <a:pathLst>
                  <a:path h="69">
                    <a:moveTo>
                      <a:pt x="0" y="0"/>
                    </a:moveTo>
                    <a:lnTo>
                      <a:pt x="0" y="69"/>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0" name="Line 108">
                <a:extLst>
                  <a:ext uri="{FF2B5EF4-FFF2-40B4-BE49-F238E27FC236}">
                    <a16:creationId xmlns:a16="http://schemas.microsoft.com/office/drawing/2014/main" id="{76DBFB32-8E35-E8FF-9CCA-9A94729BB0A4}"/>
                  </a:ext>
                </a:extLst>
              </p:cNvPr>
              <p:cNvSpPr>
                <a:spLocks noChangeShapeType="1"/>
              </p:cNvSpPr>
              <p:nvPr/>
            </p:nvSpPr>
            <p:spPr bwMode="auto">
              <a:xfrm>
                <a:off x="3257550" y="3625851"/>
                <a:ext cx="0" cy="109538"/>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1" name="Freeform 109">
                <a:extLst>
                  <a:ext uri="{FF2B5EF4-FFF2-40B4-BE49-F238E27FC236}">
                    <a16:creationId xmlns:a16="http://schemas.microsoft.com/office/drawing/2014/main" id="{AD4DA4E6-7E0A-1232-0FBF-931B06A21B7F}"/>
                  </a:ext>
                </a:extLst>
              </p:cNvPr>
              <p:cNvSpPr>
                <a:spLocks/>
              </p:cNvSpPr>
              <p:nvPr/>
            </p:nvSpPr>
            <p:spPr bwMode="auto">
              <a:xfrm>
                <a:off x="3422650" y="3727451"/>
                <a:ext cx="74613" cy="74613"/>
              </a:xfrm>
              <a:custGeom>
                <a:avLst/>
                <a:gdLst>
                  <a:gd name="T0" fmla="*/ 47 w 47"/>
                  <a:gd name="T1" fmla="*/ 0 h 47"/>
                  <a:gd name="T2" fmla="*/ 0 w 47"/>
                  <a:gd name="T3" fmla="*/ 47 h 47"/>
                  <a:gd name="T4" fmla="*/ 47 w 47"/>
                  <a:gd name="T5" fmla="*/ 0 h 47"/>
                </a:gdLst>
                <a:ahLst/>
                <a:cxnLst>
                  <a:cxn ang="0">
                    <a:pos x="T0" y="T1"/>
                  </a:cxn>
                  <a:cxn ang="0">
                    <a:pos x="T2" y="T3"/>
                  </a:cxn>
                  <a:cxn ang="0">
                    <a:pos x="T4" y="T5"/>
                  </a:cxn>
                </a:cxnLst>
                <a:rect l="0" t="0" r="r" b="b"/>
                <a:pathLst>
                  <a:path w="47" h="47">
                    <a:moveTo>
                      <a:pt x="47" y="0"/>
                    </a:moveTo>
                    <a:lnTo>
                      <a:pt x="0" y="47"/>
                    </a:lnTo>
                    <a:lnTo>
                      <a:pt x="47"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2" name="Line 110">
                <a:extLst>
                  <a:ext uri="{FF2B5EF4-FFF2-40B4-BE49-F238E27FC236}">
                    <a16:creationId xmlns:a16="http://schemas.microsoft.com/office/drawing/2014/main" id="{EE36603D-6379-048E-29D5-D70D017D8D5B}"/>
                  </a:ext>
                </a:extLst>
              </p:cNvPr>
              <p:cNvSpPr>
                <a:spLocks noChangeShapeType="1"/>
              </p:cNvSpPr>
              <p:nvPr/>
            </p:nvSpPr>
            <p:spPr bwMode="auto">
              <a:xfrm flipH="1">
                <a:off x="3422650" y="3727451"/>
                <a:ext cx="74613" cy="74613"/>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3" name="Freeform 111">
                <a:extLst>
                  <a:ext uri="{FF2B5EF4-FFF2-40B4-BE49-F238E27FC236}">
                    <a16:creationId xmlns:a16="http://schemas.microsoft.com/office/drawing/2014/main" id="{2C79C1C7-9A0C-799A-1163-4E1B071CDF4D}"/>
                  </a:ext>
                </a:extLst>
              </p:cNvPr>
              <p:cNvSpPr>
                <a:spLocks/>
              </p:cNvSpPr>
              <p:nvPr/>
            </p:nvSpPr>
            <p:spPr bwMode="auto">
              <a:xfrm>
                <a:off x="3482975" y="3965576"/>
                <a:ext cx="109538" cy="0"/>
              </a:xfrm>
              <a:custGeom>
                <a:avLst/>
                <a:gdLst>
                  <a:gd name="T0" fmla="*/ 69 w 69"/>
                  <a:gd name="T1" fmla="*/ 0 w 69"/>
                  <a:gd name="T2" fmla="*/ 69 w 69"/>
                </a:gdLst>
                <a:ahLst/>
                <a:cxnLst>
                  <a:cxn ang="0">
                    <a:pos x="T0" y="0"/>
                  </a:cxn>
                  <a:cxn ang="0">
                    <a:pos x="T1" y="0"/>
                  </a:cxn>
                  <a:cxn ang="0">
                    <a:pos x="T2" y="0"/>
                  </a:cxn>
                </a:cxnLst>
                <a:rect l="0" t="0" r="r" b="b"/>
                <a:pathLst>
                  <a:path w="69">
                    <a:moveTo>
                      <a:pt x="69" y="0"/>
                    </a:moveTo>
                    <a:lnTo>
                      <a:pt x="0" y="0"/>
                    </a:lnTo>
                    <a:lnTo>
                      <a:pt x="69"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4" name="Line 112">
                <a:extLst>
                  <a:ext uri="{FF2B5EF4-FFF2-40B4-BE49-F238E27FC236}">
                    <a16:creationId xmlns:a16="http://schemas.microsoft.com/office/drawing/2014/main" id="{C17C15B6-0481-5BB4-A0EA-A5131C48E614}"/>
                  </a:ext>
                </a:extLst>
              </p:cNvPr>
              <p:cNvSpPr>
                <a:spLocks noChangeShapeType="1"/>
              </p:cNvSpPr>
              <p:nvPr/>
            </p:nvSpPr>
            <p:spPr bwMode="auto">
              <a:xfrm flipH="1">
                <a:off x="348297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5" name="Freeform 113">
                <a:extLst>
                  <a:ext uri="{FF2B5EF4-FFF2-40B4-BE49-F238E27FC236}">
                    <a16:creationId xmlns:a16="http://schemas.microsoft.com/office/drawing/2014/main" id="{C3827A31-5401-6187-F71D-EE0C0C88CBD6}"/>
                  </a:ext>
                </a:extLst>
              </p:cNvPr>
              <p:cNvSpPr>
                <a:spLocks/>
              </p:cNvSpPr>
              <p:nvPr/>
            </p:nvSpPr>
            <p:spPr bwMode="auto">
              <a:xfrm>
                <a:off x="3433763" y="4138613"/>
                <a:ext cx="76200" cy="76200"/>
              </a:xfrm>
              <a:custGeom>
                <a:avLst/>
                <a:gdLst>
                  <a:gd name="T0" fmla="*/ 48 w 48"/>
                  <a:gd name="T1" fmla="*/ 48 h 48"/>
                  <a:gd name="T2" fmla="*/ 0 w 48"/>
                  <a:gd name="T3" fmla="*/ 0 h 48"/>
                  <a:gd name="T4" fmla="*/ 48 w 48"/>
                  <a:gd name="T5" fmla="*/ 48 h 48"/>
                </a:gdLst>
                <a:ahLst/>
                <a:cxnLst>
                  <a:cxn ang="0">
                    <a:pos x="T0" y="T1"/>
                  </a:cxn>
                  <a:cxn ang="0">
                    <a:pos x="T2" y="T3"/>
                  </a:cxn>
                  <a:cxn ang="0">
                    <a:pos x="T4" y="T5"/>
                  </a:cxn>
                </a:cxnLst>
                <a:rect l="0" t="0" r="r" b="b"/>
                <a:pathLst>
                  <a:path w="48" h="48">
                    <a:moveTo>
                      <a:pt x="48" y="48"/>
                    </a:moveTo>
                    <a:lnTo>
                      <a:pt x="0" y="0"/>
                    </a:lnTo>
                    <a:lnTo>
                      <a:pt x="48"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6" name="Line 114">
                <a:extLst>
                  <a:ext uri="{FF2B5EF4-FFF2-40B4-BE49-F238E27FC236}">
                    <a16:creationId xmlns:a16="http://schemas.microsoft.com/office/drawing/2014/main" id="{A3C159B2-5DE3-7BD5-E47A-5A3A32FC06AA}"/>
                  </a:ext>
                </a:extLst>
              </p:cNvPr>
              <p:cNvSpPr>
                <a:spLocks noChangeShapeType="1"/>
              </p:cNvSpPr>
              <p:nvPr/>
            </p:nvSpPr>
            <p:spPr bwMode="auto">
              <a:xfrm flipH="1" flipV="1">
                <a:off x="3433763" y="4138613"/>
                <a:ext cx="76200"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7" name="Freeform 115">
                <a:extLst>
                  <a:ext uri="{FF2B5EF4-FFF2-40B4-BE49-F238E27FC236}">
                    <a16:creationId xmlns:a16="http://schemas.microsoft.com/office/drawing/2014/main" id="{B45CB300-8011-1F13-7E4A-5EF8A7F8983A}"/>
                  </a:ext>
                </a:extLst>
              </p:cNvPr>
              <p:cNvSpPr>
                <a:spLocks/>
              </p:cNvSpPr>
              <p:nvPr/>
            </p:nvSpPr>
            <p:spPr bwMode="auto">
              <a:xfrm>
                <a:off x="3008313" y="4138613"/>
                <a:ext cx="74613" cy="76200"/>
              </a:xfrm>
              <a:custGeom>
                <a:avLst/>
                <a:gdLst>
                  <a:gd name="T0" fmla="*/ 0 w 47"/>
                  <a:gd name="T1" fmla="*/ 48 h 48"/>
                  <a:gd name="T2" fmla="*/ 47 w 47"/>
                  <a:gd name="T3" fmla="*/ 0 h 48"/>
                  <a:gd name="T4" fmla="*/ 0 w 47"/>
                  <a:gd name="T5" fmla="*/ 48 h 48"/>
                </a:gdLst>
                <a:ahLst/>
                <a:cxnLst>
                  <a:cxn ang="0">
                    <a:pos x="T0" y="T1"/>
                  </a:cxn>
                  <a:cxn ang="0">
                    <a:pos x="T2" y="T3"/>
                  </a:cxn>
                  <a:cxn ang="0">
                    <a:pos x="T4" y="T5"/>
                  </a:cxn>
                </a:cxnLst>
                <a:rect l="0" t="0" r="r" b="b"/>
                <a:pathLst>
                  <a:path w="47" h="48">
                    <a:moveTo>
                      <a:pt x="0" y="48"/>
                    </a:moveTo>
                    <a:lnTo>
                      <a:pt x="47" y="0"/>
                    </a:lnTo>
                    <a:lnTo>
                      <a:pt x="0"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8" name="Line 116">
                <a:extLst>
                  <a:ext uri="{FF2B5EF4-FFF2-40B4-BE49-F238E27FC236}">
                    <a16:creationId xmlns:a16="http://schemas.microsoft.com/office/drawing/2014/main" id="{79ECE672-0EE3-84D1-10B5-023AB5399D6A}"/>
                  </a:ext>
                </a:extLst>
              </p:cNvPr>
              <p:cNvSpPr>
                <a:spLocks noChangeShapeType="1"/>
              </p:cNvSpPr>
              <p:nvPr/>
            </p:nvSpPr>
            <p:spPr bwMode="auto">
              <a:xfrm flipV="1">
                <a:off x="3008313" y="4138613"/>
                <a:ext cx="74613"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9" name="Freeform 117">
                <a:extLst>
                  <a:ext uri="{FF2B5EF4-FFF2-40B4-BE49-F238E27FC236}">
                    <a16:creationId xmlns:a16="http://schemas.microsoft.com/office/drawing/2014/main" id="{D00AA867-97F6-53FF-D0FD-E346AC00A8E5}"/>
                  </a:ext>
                </a:extLst>
              </p:cNvPr>
              <p:cNvSpPr>
                <a:spLocks/>
              </p:cNvSpPr>
              <p:nvPr/>
            </p:nvSpPr>
            <p:spPr bwMode="auto">
              <a:xfrm>
                <a:off x="2917825" y="3965576"/>
                <a:ext cx="109538" cy="0"/>
              </a:xfrm>
              <a:custGeom>
                <a:avLst/>
                <a:gdLst>
                  <a:gd name="T0" fmla="*/ 0 w 69"/>
                  <a:gd name="T1" fmla="*/ 69 w 69"/>
                  <a:gd name="T2" fmla="*/ 0 w 69"/>
                </a:gdLst>
                <a:ahLst/>
                <a:cxnLst>
                  <a:cxn ang="0">
                    <a:pos x="T0" y="0"/>
                  </a:cxn>
                  <a:cxn ang="0">
                    <a:pos x="T1" y="0"/>
                  </a:cxn>
                  <a:cxn ang="0">
                    <a:pos x="T2" y="0"/>
                  </a:cxn>
                </a:cxnLst>
                <a:rect l="0" t="0" r="r" b="b"/>
                <a:pathLst>
                  <a:path w="69">
                    <a:moveTo>
                      <a:pt x="0" y="0"/>
                    </a:moveTo>
                    <a:lnTo>
                      <a:pt x="69" y="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20" name="Line 118">
                <a:extLst>
                  <a:ext uri="{FF2B5EF4-FFF2-40B4-BE49-F238E27FC236}">
                    <a16:creationId xmlns:a16="http://schemas.microsoft.com/office/drawing/2014/main" id="{2456F0F7-DABC-76D7-A338-90AEA0D320B3}"/>
                  </a:ext>
                </a:extLst>
              </p:cNvPr>
              <p:cNvSpPr>
                <a:spLocks noChangeShapeType="1"/>
              </p:cNvSpPr>
              <p:nvPr/>
            </p:nvSpPr>
            <p:spPr bwMode="auto">
              <a:xfrm>
                <a:off x="291782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1" name="Freeform 119">
                <a:extLst>
                  <a:ext uri="{FF2B5EF4-FFF2-40B4-BE49-F238E27FC236}">
                    <a16:creationId xmlns:a16="http://schemas.microsoft.com/office/drawing/2014/main" id="{18C7FC64-0055-C5EB-760E-5852C73DDD14}"/>
                  </a:ext>
                </a:extLst>
              </p:cNvPr>
              <p:cNvSpPr>
                <a:spLocks/>
              </p:cNvSpPr>
              <p:nvPr/>
            </p:nvSpPr>
            <p:spPr bwMode="auto">
              <a:xfrm>
                <a:off x="3016250" y="3727451"/>
                <a:ext cx="77788" cy="79375"/>
              </a:xfrm>
              <a:custGeom>
                <a:avLst/>
                <a:gdLst>
                  <a:gd name="T0" fmla="*/ 0 w 49"/>
                  <a:gd name="T1" fmla="*/ 0 h 50"/>
                  <a:gd name="T2" fmla="*/ 49 w 49"/>
                  <a:gd name="T3" fmla="*/ 50 h 50"/>
                  <a:gd name="T4" fmla="*/ 0 w 49"/>
                  <a:gd name="T5" fmla="*/ 0 h 50"/>
                </a:gdLst>
                <a:ahLst/>
                <a:cxnLst>
                  <a:cxn ang="0">
                    <a:pos x="T0" y="T1"/>
                  </a:cxn>
                  <a:cxn ang="0">
                    <a:pos x="T2" y="T3"/>
                  </a:cxn>
                  <a:cxn ang="0">
                    <a:pos x="T4" y="T5"/>
                  </a:cxn>
                </a:cxnLst>
                <a:rect l="0" t="0" r="r" b="b"/>
                <a:pathLst>
                  <a:path w="49" h="50">
                    <a:moveTo>
                      <a:pt x="0" y="0"/>
                    </a:moveTo>
                    <a:lnTo>
                      <a:pt x="49" y="5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22" name="Line 120">
                <a:extLst>
                  <a:ext uri="{FF2B5EF4-FFF2-40B4-BE49-F238E27FC236}">
                    <a16:creationId xmlns:a16="http://schemas.microsoft.com/office/drawing/2014/main" id="{212153C5-BCE8-A639-B665-12E8119A008E}"/>
                  </a:ext>
                </a:extLst>
              </p:cNvPr>
              <p:cNvSpPr>
                <a:spLocks noChangeShapeType="1"/>
              </p:cNvSpPr>
              <p:nvPr/>
            </p:nvSpPr>
            <p:spPr bwMode="auto">
              <a:xfrm>
                <a:off x="3016250" y="3727451"/>
                <a:ext cx="77788" cy="79375"/>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29" name="Group 128">
            <a:extLst>
              <a:ext uri="{FF2B5EF4-FFF2-40B4-BE49-F238E27FC236}">
                <a16:creationId xmlns:a16="http://schemas.microsoft.com/office/drawing/2014/main" id="{CD8E3F6F-4EE1-ED8E-CD0F-9823C047D858}"/>
              </a:ext>
            </a:extLst>
          </p:cNvPr>
          <p:cNvGrpSpPr/>
          <p:nvPr/>
        </p:nvGrpSpPr>
        <p:grpSpPr>
          <a:xfrm>
            <a:off x="6090612" y="4470712"/>
            <a:ext cx="402767" cy="402767"/>
            <a:chOff x="11487338" y="5085114"/>
            <a:chExt cx="537023" cy="537023"/>
          </a:xfrm>
        </p:grpSpPr>
        <p:sp>
          <p:nvSpPr>
            <p:cNvPr id="124" name="Oval 123">
              <a:extLst>
                <a:ext uri="{FF2B5EF4-FFF2-40B4-BE49-F238E27FC236}">
                  <a16:creationId xmlns:a16="http://schemas.microsoft.com/office/drawing/2014/main" id="{067D9B2D-1B88-A4AA-CA80-2CC4D04B8A09}"/>
                </a:ext>
              </a:extLst>
            </p:cNvPr>
            <p:cNvSpPr/>
            <p:nvPr/>
          </p:nvSpPr>
          <p:spPr>
            <a:xfrm>
              <a:off x="11487338" y="5085114"/>
              <a:ext cx="537023" cy="537023"/>
            </a:xfrm>
            <a:prstGeom prst="ellipse">
              <a:avLst/>
            </a:prstGeom>
            <a:solidFill>
              <a:srgbClr val="00B05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25" name="Grupo 250">
              <a:extLst>
                <a:ext uri="{FF2B5EF4-FFF2-40B4-BE49-F238E27FC236}">
                  <a16:creationId xmlns:a16="http://schemas.microsoft.com/office/drawing/2014/main" id="{E1059B29-948E-881E-09E1-22278FE5B4D9}"/>
                </a:ext>
              </a:extLst>
            </p:cNvPr>
            <p:cNvGrpSpPr/>
            <p:nvPr/>
          </p:nvGrpSpPr>
          <p:grpSpPr>
            <a:xfrm>
              <a:off x="11575849" y="5173625"/>
              <a:ext cx="360000" cy="360000"/>
              <a:chOff x="2134328" y="2822799"/>
              <a:chExt cx="781050" cy="536575"/>
            </a:xfrm>
          </p:grpSpPr>
          <p:sp>
            <p:nvSpPr>
              <p:cNvPr id="126" name="Freeform 25">
                <a:extLst>
                  <a:ext uri="{FF2B5EF4-FFF2-40B4-BE49-F238E27FC236}">
                    <a16:creationId xmlns:a16="http://schemas.microsoft.com/office/drawing/2014/main" id="{F04AD3B4-15A3-1240-22F8-F590C486810B}"/>
                  </a:ext>
                </a:extLst>
              </p:cNvPr>
              <p:cNvSpPr>
                <a:spLocks/>
              </p:cNvSpPr>
              <p:nvPr/>
            </p:nvSpPr>
            <p:spPr bwMode="auto">
              <a:xfrm>
                <a:off x="2134328" y="2883124"/>
                <a:ext cx="781050" cy="476250"/>
              </a:xfrm>
              <a:custGeom>
                <a:avLst/>
                <a:gdLst>
                  <a:gd name="T0" fmla="*/ 475 w 492"/>
                  <a:gd name="T1" fmla="*/ 242 h 300"/>
                  <a:gd name="T2" fmla="*/ 470 w 492"/>
                  <a:gd name="T3" fmla="*/ 249 h 300"/>
                  <a:gd name="T4" fmla="*/ 451 w 492"/>
                  <a:gd name="T5" fmla="*/ 257 h 300"/>
                  <a:gd name="T6" fmla="*/ 423 w 492"/>
                  <a:gd name="T7" fmla="*/ 266 h 300"/>
                  <a:gd name="T8" fmla="*/ 411 w 492"/>
                  <a:gd name="T9" fmla="*/ 269 h 300"/>
                  <a:gd name="T10" fmla="*/ 390 w 492"/>
                  <a:gd name="T11" fmla="*/ 266 h 300"/>
                  <a:gd name="T12" fmla="*/ 342 w 492"/>
                  <a:gd name="T13" fmla="*/ 254 h 300"/>
                  <a:gd name="T14" fmla="*/ 325 w 492"/>
                  <a:gd name="T15" fmla="*/ 247 h 300"/>
                  <a:gd name="T16" fmla="*/ 304 w 492"/>
                  <a:gd name="T17" fmla="*/ 242 h 300"/>
                  <a:gd name="T18" fmla="*/ 299 w 492"/>
                  <a:gd name="T19" fmla="*/ 242 h 300"/>
                  <a:gd name="T20" fmla="*/ 283 w 492"/>
                  <a:gd name="T21" fmla="*/ 247 h 300"/>
                  <a:gd name="T22" fmla="*/ 264 w 492"/>
                  <a:gd name="T23" fmla="*/ 259 h 300"/>
                  <a:gd name="T24" fmla="*/ 245 w 492"/>
                  <a:gd name="T25" fmla="*/ 281 h 300"/>
                  <a:gd name="T26" fmla="*/ 233 w 492"/>
                  <a:gd name="T27" fmla="*/ 264 h 300"/>
                  <a:gd name="T28" fmla="*/ 221 w 492"/>
                  <a:gd name="T29" fmla="*/ 254 h 300"/>
                  <a:gd name="T30" fmla="*/ 200 w 492"/>
                  <a:gd name="T31" fmla="*/ 245 h 300"/>
                  <a:gd name="T32" fmla="*/ 190 w 492"/>
                  <a:gd name="T33" fmla="*/ 242 h 300"/>
                  <a:gd name="T34" fmla="*/ 185 w 492"/>
                  <a:gd name="T35" fmla="*/ 242 h 300"/>
                  <a:gd name="T36" fmla="*/ 150 w 492"/>
                  <a:gd name="T37" fmla="*/ 254 h 300"/>
                  <a:gd name="T38" fmla="*/ 128 w 492"/>
                  <a:gd name="T39" fmla="*/ 259 h 300"/>
                  <a:gd name="T40" fmla="*/ 100 w 492"/>
                  <a:gd name="T41" fmla="*/ 266 h 300"/>
                  <a:gd name="T42" fmla="*/ 81 w 492"/>
                  <a:gd name="T43" fmla="*/ 269 h 300"/>
                  <a:gd name="T44" fmla="*/ 57 w 492"/>
                  <a:gd name="T45" fmla="*/ 264 h 300"/>
                  <a:gd name="T46" fmla="*/ 29 w 492"/>
                  <a:gd name="T47" fmla="*/ 252 h 300"/>
                  <a:gd name="T48" fmla="*/ 17 w 492"/>
                  <a:gd name="T49" fmla="*/ 242 h 300"/>
                  <a:gd name="T50" fmla="*/ 17 w 492"/>
                  <a:gd name="T51" fmla="*/ 0 h 300"/>
                  <a:gd name="T52" fmla="*/ 0 w 492"/>
                  <a:gd name="T53" fmla="*/ 281 h 300"/>
                  <a:gd name="T54" fmla="*/ 207 w 492"/>
                  <a:gd name="T55" fmla="*/ 281 h 300"/>
                  <a:gd name="T56" fmla="*/ 219 w 492"/>
                  <a:gd name="T57" fmla="*/ 300 h 300"/>
                  <a:gd name="T58" fmla="*/ 285 w 492"/>
                  <a:gd name="T59" fmla="*/ 300 h 300"/>
                  <a:gd name="T60" fmla="*/ 283 w 492"/>
                  <a:gd name="T61" fmla="*/ 281 h 300"/>
                  <a:gd name="T62" fmla="*/ 492 w 492"/>
                  <a:gd name="T63" fmla="*/ 0 h 300"/>
                  <a:gd name="T64" fmla="*/ 475 w 492"/>
                  <a:gd name="T65" fmla="*/ 235 h 300"/>
                  <a:gd name="T66" fmla="*/ 475 w 492"/>
                  <a:gd name="T67" fmla="*/ 23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 h="300">
                    <a:moveTo>
                      <a:pt x="475" y="235"/>
                    </a:moveTo>
                    <a:lnTo>
                      <a:pt x="475" y="242"/>
                    </a:lnTo>
                    <a:lnTo>
                      <a:pt x="470" y="249"/>
                    </a:lnTo>
                    <a:lnTo>
                      <a:pt x="470" y="249"/>
                    </a:lnTo>
                    <a:lnTo>
                      <a:pt x="465" y="252"/>
                    </a:lnTo>
                    <a:lnTo>
                      <a:pt x="451" y="257"/>
                    </a:lnTo>
                    <a:lnTo>
                      <a:pt x="435" y="264"/>
                    </a:lnTo>
                    <a:lnTo>
                      <a:pt x="423" y="266"/>
                    </a:lnTo>
                    <a:lnTo>
                      <a:pt x="411" y="269"/>
                    </a:lnTo>
                    <a:lnTo>
                      <a:pt x="411" y="269"/>
                    </a:lnTo>
                    <a:lnTo>
                      <a:pt x="390" y="266"/>
                    </a:lnTo>
                    <a:lnTo>
                      <a:pt x="390" y="266"/>
                    </a:lnTo>
                    <a:lnTo>
                      <a:pt x="363" y="259"/>
                    </a:lnTo>
                    <a:lnTo>
                      <a:pt x="342" y="254"/>
                    </a:lnTo>
                    <a:lnTo>
                      <a:pt x="342" y="254"/>
                    </a:lnTo>
                    <a:lnTo>
                      <a:pt x="325" y="247"/>
                    </a:lnTo>
                    <a:lnTo>
                      <a:pt x="304" y="242"/>
                    </a:lnTo>
                    <a:lnTo>
                      <a:pt x="304" y="242"/>
                    </a:lnTo>
                    <a:lnTo>
                      <a:pt x="299" y="242"/>
                    </a:lnTo>
                    <a:lnTo>
                      <a:pt x="299" y="242"/>
                    </a:lnTo>
                    <a:lnTo>
                      <a:pt x="292" y="245"/>
                    </a:lnTo>
                    <a:lnTo>
                      <a:pt x="283" y="247"/>
                    </a:lnTo>
                    <a:lnTo>
                      <a:pt x="271" y="254"/>
                    </a:lnTo>
                    <a:lnTo>
                      <a:pt x="264" y="259"/>
                    </a:lnTo>
                    <a:lnTo>
                      <a:pt x="259" y="264"/>
                    </a:lnTo>
                    <a:lnTo>
                      <a:pt x="245" y="281"/>
                    </a:lnTo>
                    <a:lnTo>
                      <a:pt x="233" y="264"/>
                    </a:lnTo>
                    <a:lnTo>
                      <a:pt x="233" y="264"/>
                    </a:lnTo>
                    <a:lnTo>
                      <a:pt x="230" y="259"/>
                    </a:lnTo>
                    <a:lnTo>
                      <a:pt x="221" y="254"/>
                    </a:lnTo>
                    <a:lnTo>
                      <a:pt x="207" y="247"/>
                    </a:lnTo>
                    <a:lnTo>
                      <a:pt x="200" y="245"/>
                    </a:lnTo>
                    <a:lnTo>
                      <a:pt x="190" y="242"/>
                    </a:lnTo>
                    <a:lnTo>
                      <a:pt x="190" y="242"/>
                    </a:lnTo>
                    <a:lnTo>
                      <a:pt x="185" y="242"/>
                    </a:lnTo>
                    <a:lnTo>
                      <a:pt x="185" y="242"/>
                    </a:lnTo>
                    <a:lnTo>
                      <a:pt x="166" y="247"/>
                    </a:lnTo>
                    <a:lnTo>
                      <a:pt x="150" y="254"/>
                    </a:lnTo>
                    <a:lnTo>
                      <a:pt x="150" y="254"/>
                    </a:lnTo>
                    <a:lnTo>
                      <a:pt x="128" y="259"/>
                    </a:lnTo>
                    <a:lnTo>
                      <a:pt x="100" y="266"/>
                    </a:lnTo>
                    <a:lnTo>
                      <a:pt x="100" y="266"/>
                    </a:lnTo>
                    <a:lnTo>
                      <a:pt x="81" y="269"/>
                    </a:lnTo>
                    <a:lnTo>
                      <a:pt x="81" y="269"/>
                    </a:lnTo>
                    <a:lnTo>
                      <a:pt x="67" y="266"/>
                    </a:lnTo>
                    <a:lnTo>
                      <a:pt x="57" y="264"/>
                    </a:lnTo>
                    <a:lnTo>
                      <a:pt x="41" y="257"/>
                    </a:lnTo>
                    <a:lnTo>
                      <a:pt x="29" y="252"/>
                    </a:lnTo>
                    <a:lnTo>
                      <a:pt x="22" y="249"/>
                    </a:lnTo>
                    <a:lnTo>
                      <a:pt x="17" y="242"/>
                    </a:lnTo>
                    <a:lnTo>
                      <a:pt x="17" y="235"/>
                    </a:lnTo>
                    <a:lnTo>
                      <a:pt x="17" y="0"/>
                    </a:lnTo>
                    <a:lnTo>
                      <a:pt x="0" y="0"/>
                    </a:lnTo>
                    <a:lnTo>
                      <a:pt x="0" y="281"/>
                    </a:lnTo>
                    <a:lnTo>
                      <a:pt x="207" y="281"/>
                    </a:lnTo>
                    <a:lnTo>
                      <a:pt x="207" y="281"/>
                    </a:lnTo>
                    <a:lnTo>
                      <a:pt x="204" y="300"/>
                    </a:lnTo>
                    <a:lnTo>
                      <a:pt x="219" y="300"/>
                    </a:lnTo>
                    <a:lnTo>
                      <a:pt x="271" y="300"/>
                    </a:lnTo>
                    <a:lnTo>
                      <a:pt x="285" y="300"/>
                    </a:lnTo>
                    <a:lnTo>
                      <a:pt x="285" y="300"/>
                    </a:lnTo>
                    <a:lnTo>
                      <a:pt x="283" y="281"/>
                    </a:lnTo>
                    <a:lnTo>
                      <a:pt x="492" y="281"/>
                    </a:lnTo>
                    <a:lnTo>
                      <a:pt x="492" y="0"/>
                    </a:lnTo>
                    <a:lnTo>
                      <a:pt x="475" y="0"/>
                    </a:lnTo>
                    <a:lnTo>
                      <a:pt x="475" y="235"/>
                    </a:lnTo>
                    <a:lnTo>
                      <a:pt x="475" y="235"/>
                    </a:lnTo>
                    <a:lnTo>
                      <a:pt x="475" y="23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7" name="Freeform 26">
                <a:extLst>
                  <a:ext uri="{FF2B5EF4-FFF2-40B4-BE49-F238E27FC236}">
                    <a16:creationId xmlns:a16="http://schemas.microsoft.com/office/drawing/2014/main" id="{A291517E-1D4D-917F-FDD6-92CC2DA0C6B8}"/>
                  </a:ext>
                </a:extLst>
              </p:cNvPr>
              <p:cNvSpPr>
                <a:spLocks noEditPoints="1"/>
              </p:cNvSpPr>
              <p:nvPr/>
            </p:nvSpPr>
            <p:spPr bwMode="auto">
              <a:xfrm>
                <a:off x="2537553" y="2822799"/>
                <a:ext cx="323850" cy="460375"/>
              </a:xfrm>
              <a:custGeom>
                <a:avLst/>
                <a:gdLst>
                  <a:gd name="T0" fmla="*/ 45 w 204"/>
                  <a:gd name="T1" fmla="*/ 0 h 290"/>
                  <a:gd name="T2" fmla="*/ 17 w 204"/>
                  <a:gd name="T3" fmla="*/ 7 h 290"/>
                  <a:gd name="T4" fmla="*/ 0 w 204"/>
                  <a:gd name="T5" fmla="*/ 17 h 290"/>
                  <a:gd name="T6" fmla="*/ 0 w 204"/>
                  <a:gd name="T7" fmla="*/ 283 h 290"/>
                  <a:gd name="T8" fmla="*/ 17 w 204"/>
                  <a:gd name="T9" fmla="*/ 271 h 290"/>
                  <a:gd name="T10" fmla="*/ 45 w 204"/>
                  <a:gd name="T11" fmla="*/ 266 h 290"/>
                  <a:gd name="T12" fmla="*/ 52 w 204"/>
                  <a:gd name="T13" fmla="*/ 266 h 290"/>
                  <a:gd name="T14" fmla="*/ 76 w 204"/>
                  <a:gd name="T15" fmla="*/ 271 h 290"/>
                  <a:gd name="T16" fmla="*/ 114 w 204"/>
                  <a:gd name="T17" fmla="*/ 283 h 290"/>
                  <a:gd name="T18" fmla="*/ 140 w 204"/>
                  <a:gd name="T19" fmla="*/ 287 h 290"/>
                  <a:gd name="T20" fmla="*/ 157 w 204"/>
                  <a:gd name="T21" fmla="*/ 290 h 290"/>
                  <a:gd name="T22" fmla="*/ 178 w 204"/>
                  <a:gd name="T23" fmla="*/ 287 h 290"/>
                  <a:gd name="T24" fmla="*/ 202 w 204"/>
                  <a:gd name="T25" fmla="*/ 275 h 290"/>
                  <a:gd name="T26" fmla="*/ 204 w 204"/>
                  <a:gd name="T27" fmla="*/ 9 h 290"/>
                  <a:gd name="T28" fmla="*/ 202 w 204"/>
                  <a:gd name="T29" fmla="*/ 12 h 290"/>
                  <a:gd name="T30" fmla="*/ 178 w 204"/>
                  <a:gd name="T31" fmla="*/ 21 h 290"/>
                  <a:gd name="T32" fmla="*/ 157 w 204"/>
                  <a:gd name="T33" fmla="*/ 24 h 290"/>
                  <a:gd name="T34" fmla="*/ 140 w 204"/>
                  <a:gd name="T35" fmla="*/ 24 h 290"/>
                  <a:gd name="T36" fmla="*/ 114 w 204"/>
                  <a:gd name="T37" fmla="*/ 17 h 290"/>
                  <a:gd name="T38" fmla="*/ 76 w 204"/>
                  <a:gd name="T39" fmla="*/ 5 h 290"/>
                  <a:gd name="T40" fmla="*/ 52 w 204"/>
                  <a:gd name="T41" fmla="*/ 0 h 290"/>
                  <a:gd name="T42" fmla="*/ 45 w 204"/>
                  <a:gd name="T43" fmla="*/ 0 h 290"/>
                  <a:gd name="T44" fmla="*/ 45 w 204"/>
                  <a:gd name="T45" fmla="*/ 0 h 290"/>
                  <a:gd name="T46" fmla="*/ 36 w 204"/>
                  <a:gd name="T47" fmla="*/ 220 h 290"/>
                  <a:gd name="T48" fmla="*/ 176 w 204"/>
                  <a:gd name="T49" fmla="*/ 206 h 290"/>
                  <a:gd name="T50" fmla="*/ 176 w 204"/>
                  <a:gd name="T51" fmla="*/ 220 h 290"/>
                  <a:gd name="T52" fmla="*/ 176 w 204"/>
                  <a:gd name="T53" fmla="*/ 177 h 290"/>
                  <a:gd name="T54" fmla="*/ 36 w 204"/>
                  <a:gd name="T55" fmla="*/ 158 h 290"/>
                  <a:gd name="T56" fmla="*/ 176 w 204"/>
                  <a:gd name="T57" fmla="*/ 177 h 290"/>
                  <a:gd name="T58" fmla="*/ 176 w 204"/>
                  <a:gd name="T59" fmla="*/ 177 h 290"/>
                  <a:gd name="T60" fmla="*/ 36 w 204"/>
                  <a:gd name="T61" fmla="*/ 132 h 290"/>
                  <a:gd name="T62" fmla="*/ 176 w 204"/>
                  <a:gd name="T63" fmla="*/ 115 h 290"/>
                  <a:gd name="T64" fmla="*/ 176 w 204"/>
                  <a:gd name="T65" fmla="*/ 132 h 290"/>
                  <a:gd name="T66" fmla="*/ 176 w 204"/>
                  <a:gd name="T67" fmla="*/ 72 h 290"/>
                  <a:gd name="T68" fmla="*/ 36 w 204"/>
                  <a:gd name="T69" fmla="*/ 86 h 290"/>
                  <a:gd name="T70" fmla="*/ 176 w 204"/>
                  <a:gd name="T71" fmla="*/ 72 h 290"/>
                  <a:gd name="T72" fmla="*/ 176 w 204"/>
                  <a:gd name="T73"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0">
                    <a:moveTo>
                      <a:pt x="45" y="0"/>
                    </a:moveTo>
                    <a:lnTo>
                      <a:pt x="45" y="0"/>
                    </a:lnTo>
                    <a:lnTo>
                      <a:pt x="31" y="2"/>
                    </a:lnTo>
                    <a:lnTo>
                      <a:pt x="17" y="7"/>
                    </a:lnTo>
                    <a:lnTo>
                      <a:pt x="10" y="14"/>
                    </a:lnTo>
                    <a:lnTo>
                      <a:pt x="0" y="17"/>
                    </a:lnTo>
                    <a:lnTo>
                      <a:pt x="0" y="283"/>
                    </a:lnTo>
                    <a:lnTo>
                      <a:pt x="0" y="283"/>
                    </a:lnTo>
                    <a:lnTo>
                      <a:pt x="10" y="275"/>
                    </a:lnTo>
                    <a:lnTo>
                      <a:pt x="17" y="271"/>
                    </a:lnTo>
                    <a:lnTo>
                      <a:pt x="31" y="266"/>
                    </a:lnTo>
                    <a:lnTo>
                      <a:pt x="45" y="266"/>
                    </a:lnTo>
                    <a:lnTo>
                      <a:pt x="45" y="266"/>
                    </a:lnTo>
                    <a:lnTo>
                      <a:pt x="52" y="266"/>
                    </a:lnTo>
                    <a:lnTo>
                      <a:pt x="52" y="266"/>
                    </a:lnTo>
                    <a:lnTo>
                      <a:pt x="76" y="271"/>
                    </a:lnTo>
                    <a:lnTo>
                      <a:pt x="95" y="275"/>
                    </a:lnTo>
                    <a:lnTo>
                      <a:pt x="114" y="283"/>
                    </a:lnTo>
                    <a:lnTo>
                      <a:pt x="140" y="287"/>
                    </a:lnTo>
                    <a:lnTo>
                      <a:pt x="140" y="287"/>
                    </a:lnTo>
                    <a:lnTo>
                      <a:pt x="157" y="290"/>
                    </a:lnTo>
                    <a:lnTo>
                      <a:pt x="157" y="290"/>
                    </a:lnTo>
                    <a:lnTo>
                      <a:pt x="169" y="290"/>
                    </a:lnTo>
                    <a:lnTo>
                      <a:pt x="178" y="287"/>
                    </a:lnTo>
                    <a:lnTo>
                      <a:pt x="192" y="280"/>
                    </a:lnTo>
                    <a:lnTo>
                      <a:pt x="202" y="275"/>
                    </a:lnTo>
                    <a:lnTo>
                      <a:pt x="204" y="273"/>
                    </a:lnTo>
                    <a:lnTo>
                      <a:pt x="204" y="9"/>
                    </a:lnTo>
                    <a:lnTo>
                      <a:pt x="204" y="9"/>
                    </a:lnTo>
                    <a:lnTo>
                      <a:pt x="202" y="12"/>
                    </a:lnTo>
                    <a:lnTo>
                      <a:pt x="192" y="17"/>
                    </a:lnTo>
                    <a:lnTo>
                      <a:pt x="178" y="21"/>
                    </a:lnTo>
                    <a:lnTo>
                      <a:pt x="169" y="24"/>
                    </a:lnTo>
                    <a:lnTo>
                      <a:pt x="157" y="24"/>
                    </a:lnTo>
                    <a:lnTo>
                      <a:pt x="157" y="24"/>
                    </a:lnTo>
                    <a:lnTo>
                      <a:pt x="140" y="24"/>
                    </a:lnTo>
                    <a:lnTo>
                      <a:pt x="140" y="24"/>
                    </a:lnTo>
                    <a:lnTo>
                      <a:pt x="114" y="17"/>
                    </a:lnTo>
                    <a:lnTo>
                      <a:pt x="95" y="12"/>
                    </a:lnTo>
                    <a:lnTo>
                      <a:pt x="76" y="5"/>
                    </a:lnTo>
                    <a:lnTo>
                      <a:pt x="52" y="0"/>
                    </a:lnTo>
                    <a:lnTo>
                      <a:pt x="52" y="0"/>
                    </a:lnTo>
                    <a:lnTo>
                      <a:pt x="45" y="0"/>
                    </a:lnTo>
                    <a:lnTo>
                      <a:pt x="45" y="0"/>
                    </a:lnTo>
                    <a:lnTo>
                      <a:pt x="45" y="0"/>
                    </a:lnTo>
                    <a:lnTo>
                      <a:pt x="45" y="0"/>
                    </a:lnTo>
                    <a:close/>
                    <a:moveTo>
                      <a:pt x="176" y="220"/>
                    </a:moveTo>
                    <a:lnTo>
                      <a:pt x="36" y="220"/>
                    </a:lnTo>
                    <a:lnTo>
                      <a:pt x="36" y="206"/>
                    </a:lnTo>
                    <a:lnTo>
                      <a:pt x="176" y="206"/>
                    </a:lnTo>
                    <a:lnTo>
                      <a:pt x="176" y="220"/>
                    </a:lnTo>
                    <a:lnTo>
                      <a:pt x="176" y="220"/>
                    </a:lnTo>
                    <a:lnTo>
                      <a:pt x="176" y="220"/>
                    </a:lnTo>
                    <a:close/>
                    <a:moveTo>
                      <a:pt x="176" y="177"/>
                    </a:moveTo>
                    <a:lnTo>
                      <a:pt x="36" y="177"/>
                    </a:lnTo>
                    <a:lnTo>
                      <a:pt x="36" y="158"/>
                    </a:lnTo>
                    <a:lnTo>
                      <a:pt x="176" y="158"/>
                    </a:lnTo>
                    <a:lnTo>
                      <a:pt x="176" y="177"/>
                    </a:lnTo>
                    <a:lnTo>
                      <a:pt x="176" y="177"/>
                    </a:lnTo>
                    <a:lnTo>
                      <a:pt x="176" y="177"/>
                    </a:lnTo>
                    <a:close/>
                    <a:moveTo>
                      <a:pt x="176" y="132"/>
                    </a:moveTo>
                    <a:lnTo>
                      <a:pt x="36" y="132"/>
                    </a:lnTo>
                    <a:lnTo>
                      <a:pt x="36" y="115"/>
                    </a:lnTo>
                    <a:lnTo>
                      <a:pt x="176" y="115"/>
                    </a:lnTo>
                    <a:lnTo>
                      <a:pt x="176" y="132"/>
                    </a:lnTo>
                    <a:lnTo>
                      <a:pt x="176" y="132"/>
                    </a:lnTo>
                    <a:lnTo>
                      <a:pt x="176" y="132"/>
                    </a:lnTo>
                    <a:close/>
                    <a:moveTo>
                      <a:pt x="176" y="72"/>
                    </a:moveTo>
                    <a:lnTo>
                      <a:pt x="176" y="86"/>
                    </a:lnTo>
                    <a:lnTo>
                      <a:pt x="36" y="86"/>
                    </a:lnTo>
                    <a:lnTo>
                      <a:pt x="36" y="72"/>
                    </a:lnTo>
                    <a:lnTo>
                      <a:pt x="176" y="72"/>
                    </a:lnTo>
                    <a:lnTo>
                      <a:pt x="176" y="72"/>
                    </a:lnTo>
                    <a:lnTo>
                      <a:pt x="176" y="72"/>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8" name="Freeform 27">
                <a:extLst>
                  <a:ext uri="{FF2B5EF4-FFF2-40B4-BE49-F238E27FC236}">
                    <a16:creationId xmlns:a16="http://schemas.microsoft.com/office/drawing/2014/main" id="{C0060CD6-3CE6-6F1B-FD06-BF8A87C8E9CA}"/>
                  </a:ext>
                </a:extLst>
              </p:cNvPr>
              <p:cNvSpPr>
                <a:spLocks noEditPoints="1"/>
              </p:cNvSpPr>
              <p:nvPr/>
            </p:nvSpPr>
            <p:spPr bwMode="auto">
              <a:xfrm>
                <a:off x="2183540" y="2822799"/>
                <a:ext cx="328613" cy="460375"/>
              </a:xfrm>
              <a:custGeom>
                <a:avLst/>
                <a:gdLst>
                  <a:gd name="T0" fmla="*/ 152 w 207"/>
                  <a:gd name="T1" fmla="*/ 0 h 290"/>
                  <a:gd name="T2" fmla="*/ 112 w 207"/>
                  <a:gd name="T3" fmla="*/ 12 h 290"/>
                  <a:gd name="T4" fmla="*/ 64 w 207"/>
                  <a:gd name="T5" fmla="*/ 24 h 290"/>
                  <a:gd name="T6" fmla="*/ 50 w 207"/>
                  <a:gd name="T7" fmla="*/ 24 h 290"/>
                  <a:gd name="T8" fmla="*/ 38 w 207"/>
                  <a:gd name="T9" fmla="*/ 24 h 290"/>
                  <a:gd name="T10" fmla="*/ 14 w 207"/>
                  <a:gd name="T11" fmla="*/ 17 h 290"/>
                  <a:gd name="T12" fmla="*/ 0 w 207"/>
                  <a:gd name="T13" fmla="*/ 9 h 290"/>
                  <a:gd name="T14" fmla="*/ 0 w 207"/>
                  <a:gd name="T15" fmla="*/ 273 h 290"/>
                  <a:gd name="T16" fmla="*/ 14 w 207"/>
                  <a:gd name="T17" fmla="*/ 280 h 290"/>
                  <a:gd name="T18" fmla="*/ 38 w 207"/>
                  <a:gd name="T19" fmla="*/ 290 h 290"/>
                  <a:gd name="T20" fmla="*/ 50 w 207"/>
                  <a:gd name="T21" fmla="*/ 290 h 290"/>
                  <a:gd name="T22" fmla="*/ 64 w 207"/>
                  <a:gd name="T23" fmla="*/ 287 h 290"/>
                  <a:gd name="T24" fmla="*/ 112 w 207"/>
                  <a:gd name="T25" fmla="*/ 275 h 290"/>
                  <a:gd name="T26" fmla="*/ 152 w 207"/>
                  <a:gd name="T27" fmla="*/ 266 h 290"/>
                  <a:gd name="T28" fmla="*/ 159 w 207"/>
                  <a:gd name="T29" fmla="*/ 266 h 290"/>
                  <a:gd name="T30" fmla="*/ 176 w 207"/>
                  <a:gd name="T31" fmla="*/ 266 h 290"/>
                  <a:gd name="T32" fmla="*/ 199 w 207"/>
                  <a:gd name="T33" fmla="*/ 275 h 290"/>
                  <a:gd name="T34" fmla="*/ 207 w 207"/>
                  <a:gd name="T35" fmla="*/ 17 h 290"/>
                  <a:gd name="T36" fmla="*/ 199 w 207"/>
                  <a:gd name="T37" fmla="*/ 14 h 290"/>
                  <a:gd name="T38" fmla="*/ 176 w 207"/>
                  <a:gd name="T39" fmla="*/ 2 h 290"/>
                  <a:gd name="T40" fmla="*/ 159 w 207"/>
                  <a:gd name="T41" fmla="*/ 0 h 290"/>
                  <a:gd name="T42" fmla="*/ 152 w 207"/>
                  <a:gd name="T43" fmla="*/ 0 h 290"/>
                  <a:gd name="T44" fmla="*/ 152 w 207"/>
                  <a:gd name="T45" fmla="*/ 0 h 290"/>
                  <a:gd name="T46" fmla="*/ 31 w 207"/>
                  <a:gd name="T47" fmla="*/ 220 h 290"/>
                  <a:gd name="T48" fmla="*/ 169 w 207"/>
                  <a:gd name="T49" fmla="*/ 206 h 290"/>
                  <a:gd name="T50" fmla="*/ 169 w 207"/>
                  <a:gd name="T51" fmla="*/ 220 h 290"/>
                  <a:gd name="T52" fmla="*/ 169 w 207"/>
                  <a:gd name="T53" fmla="*/ 177 h 290"/>
                  <a:gd name="T54" fmla="*/ 31 w 207"/>
                  <a:gd name="T55" fmla="*/ 158 h 290"/>
                  <a:gd name="T56" fmla="*/ 169 w 207"/>
                  <a:gd name="T57" fmla="*/ 177 h 290"/>
                  <a:gd name="T58" fmla="*/ 169 w 207"/>
                  <a:gd name="T59" fmla="*/ 177 h 290"/>
                  <a:gd name="T60" fmla="*/ 31 w 207"/>
                  <a:gd name="T61" fmla="*/ 132 h 290"/>
                  <a:gd name="T62" fmla="*/ 169 w 207"/>
                  <a:gd name="T63" fmla="*/ 115 h 290"/>
                  <a:gd name="T64" fmla="*/ 169 w 207"/>
                  <a:gd name="T65" fmla="*/ 132 h 290"/>
                  <a:gd name="T66" fmla="*/ 169 w 207"/>
                  <a:gd name="T67" fmla="*/ 86 h 290"/>
                  <a:gd name="T68" fmla="*/ 31 w 207"/>
                  <a:gd name="T69" fmla="*/ 72 h 290"/>
                  <a:gd name="T70" fmla="*/ 169 w 207"/>
                  <a:gd name="T71" fmla="*/ 86 h 290"/>
                  <a:gd name="T72" fmla="*/ 169 w 207"/>
                  <a:gd name="T73" fmla="*/ 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290">
                    <a:moveTo>
                      <a:pt x="152" y="0"/>
                    </a:moveTo>
                    <a:lnTo>
                      <a:pt x="152" y="0"/>
                    </a:lnTo>
                    <a:lnTo>
                      <a:pt x="128" y="5"/>
                    </a:lnTo>
                    <a:lnTo>
                      <a:pt x="112" y="12"/>
                    </a:lnTo>
                    <a:lnTo>
                      <a:pt x="90" y="17"/>
                    </a:lnTo>
                    <a:lnTo>
                      <a:pt x="64" y="24"/>
                    </a:lnTo>
                    <a:lnTo>
                      <a:pt x="64" y="24"/>
                    </a:lnTo>
                    <a:lnTo>
                      <a:pt x="50" y="24"/>
                    </a:lnTo>
                    <a:lnTo>
                      <a:pt x="50" y="24"/>
                    </a:lnTo>
                    <a:lnTo>
                      <a:pt x="38" y="24"/>
                    </a:lnTo>
                    <a:lnTo>
                      <a:pt x="31" y="21"/>
                    </a:lnTo>
                    <a:lnTo>
                      <a:pt x="14" y="17"/>
                    </a:lnTo>
                    <a:lnTo>
                      <a:pt x="5" y="12"/>
                    </a:lnTo>
                    <a:lnTo>
                      <a:pt x="0" y="9"/>
                    </a:lnTo>
                    <a:lnTo>
                      <a:pt x="0" y="273"/>
                    </a:lnTo>
                    <a:lnTo>
                      <a:pt x="0" y="273"/>
                    </a:lnTo>
                    <a:lnTo>
                      <a:pt x="5" y="275"/>
                    </a:lnTo>
                    <a:lnTo>
                      <a:pt x="14" y="280"/>
                    </a:lnTo>
                    <a:lnTo>
                      <a:pt x="31" y="287"/>
                    </a:lnTo>
                    <a:lnTo>
                      <a:pt x="38" y="290"/>
                    </a:lnTo>
                    <a:lnTo>
                      <a:pt x="50" y="290"/>
                    </a:lnTo>
                    <a:lnTo>
                      <a:pt x="50" y="290"/>
                    </a:lnTo>
                    <a:lnTo>
                      <a:pt x="64" y="287"/>
                    </a:lnTo>
                    <a:lnTo>
                      <a:pt x="64" y="287"/>
                    </a:lnTo>
                    <a:lnTo>
                      <a:pt x="90" y="283"/>
                    </a:lnTo>
                    <a:lnTo>
                      <a:pt x="112" y="275"/>
                    </a:lnTo>
                    <a:lnTo>
                      <a:pt x="128" y="271"/>
                    </a:lnTo>
                    <a:lnTo>
                      <a:pt x="152" y="266"/>
                    </a:lnTo>
                    <a:lnTo>
                      <a:pt x="152" y="266"/>
                    </a:lnTo>
                    <a:lnTo>
                      <a:pt x="159" y="266"/>
                    </a:lnTo>
                    <a:lnTo>
                      <a:pt x="159" y="266"/>
                    </a:lnTo>
                    <a:lnTo>
                      <a:pt x="176" y="266"/>
                    </a:lnTo>
                    <a:lnTo>
                      <a:pt x="190" y="271"/>
                    </a:lnTo>
                    <a:lnTo>
                      <a:pt x="199" y="275"/>
                    </a:lnTo>
                    <a:lnTo>
                      <a:pt x="207" y="283"/>
                    </a:lnTo>
                    <a:lnTo>
                      <a:pt x="207" y="17"/>
                    </a:lnTo>
                    <a:lnTo>
                      <a:pt x="207" y="17"/>
                    </a:lnTo>
                    <a:lnTo>
                      <a:pt x="199" y="14"/>
                    </a:lnTo>
                    <a:lnTo>
                      <a:pt x="190" y="7"/>
                    </a:lnTo>
                    <a:lnTo>
                      <a:pt x="176" y="2"/>
                    </a:lnTo>
                    <a:lnTo>
                      <a:pt x="159" y="0"/>
                    </a:lnTo>
                    <a:lnTo>
                      <a:pt x="159" y="0"/>
                    </a:lnTo>
                    <a:lnTo>
                      <a:pt x="152" y="0"/>
                    </a:lnTo>
                    <a:lnTo>
                      <a:pt x="152" y="0"/>
                    </a:lnTo>
                    <a:lnTo>
                      <a:pt x="152" y="0"/>
                    </a:lnTo>
                    <a:lnTo>
                      <a:pt x="152" y="0"/>
                    </a:lnTo>
                    <a:close/>
                    <a:moveTo>
                      <a:pt x="169" y="220"/>
                    </a:moveTo>
                    <a:lnTo>
                      <a:pt x="31" y="220"/>
                    </a:lnTo>
                    <a:lnTo>
                      <a:pt x="31" y="206"/>
                    </a:lnTo>
                    <a:lnTo>
                      <a:pt x="169" y="206"/>
                    </a:lnTo>
                    <a:lnTo>
                      <a:pt x="169" y="220"/>
                    </a:lnTo>
                    <a:lnTo>
                      <a:pt x="169" y="220"/>
                    </a:lnTo>
                    <a:lnTo>
                      <a:pt x="169" y="220"/>
                    </a:lnTo>
                    <a:close/>
                    <a:moveTo>
                      <a:pt x="169" y="177"/>
                    </a:moveTo>
                    <a:lnTo>
                      <a:pt x="31" y="177"/>
                    </a:lnTo>
                    <a:lnTo>
                      <a:pt x="31" y="158"/>
                    </a:lnTo>
                    <a:lnTo>
                      <a:pt x="169" y="158"/>
                    </a:lnTo>
                    <a:lnTo>
                      <a:pt x="169" y="177"/>
                    </a:lnTo>
                    <a:lnTo>
                      <a:pt x="169" y="177"/>
                    </a:lnTo>
                    <a:lnTo>
                      <a:pt x="169" y="177"/>
                    </a:lnTo>
                    <a:close/>
                    <a:moveTo>
                      <a:pt x="169" y="132"/>
                    </a:moveTo>
                    <a:lnTo>
                      <a:pt x="31" y="132"/>
                    </a:lnTo>
                    <a:lnTo>
                      <a:pt x="31" y="115"/>
                    </a:lnTo>
                    <a:lnTo>
                      <a:pt x="169" y="115"/>
                    </a:lnTo>
                    <a:lnTo>
                      <a:pt x="169" y="132"/>
                    </a:lnTo>
                    <a:lnTo>
                      <a:pt x="169" y="132"/>
                    </a:lnTo>
                    <a:lnTo>
                      <a:pt x="169" y="132"/>
                    </a:lnTo>
                    <a:close/>
                    <a:moveTo>
                      <a:pt x="169" y="86"/>
                    </a:moveTo>
                    <a:lnTo>
                      <a:pt x="31" y="86"/>
                    </a:lnTo>
                    <a:lnTo>
                      <a:pt x="31" y="72"/>
                    </a:lnTo>
                    <a:lnTo>
                      <a:pt x="169" y="72"/>
                    </a:lnTo>
                    <a:lnTo>
                      <a:pt x="169" y="86"/>
                    </a:lnTo>
                    <a:lnTo>
                      <a:pt x="169" y="86"/>
                    </a:lnTo>
                    <a:lnTo>
                      <a:pt x="169" y="86"/>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32" name="Group 131">
            <a:extLst>
              <a:ext uri="{FF2B5EF4-FFF2-40B4-BE49-F238E27FC236}">
                <a16:creationId xmlns:a16="http://schemas.microsoft.com/office/drawing/2014/main" id="{CE1B446A-D272-5204-2CEE-F0B78D49827B}"/>
              </a:ext>
            </a:extLst>
          </p:cNvPr>
          <p:cNvGrpSpPr/>
          <p:nvPr/>
        </p:nvGrpSpPr>
        <p:grpSpPr>
          <a:xfrm>
            <a:off x="8151472" y="2752131"/>
            <a:ext cx="402767" cy="402767"/>
            <a:chOff x="8336083" y="3922119"/>
            <a:chExt cx="537023" cy="537023"/>
          </a:xfrm>
        </p:grpSpPr>
        <p:sp>
          <p:nvSpPr>
            <p:cNvPr id="133" name="Oval 132">
              <a:extLst>
                <a:ext uri="{FF2B5EF4-FFF2-40B4-BE49-F238E27FC236}">
                  <a16:creationId xmlns:a16="http://schemas.microsoft.com/office/drawing/2014/main" id="{4EA75711-EA7A-4087-B48D-264D5B4330E7}"/>
                </a:ext>
              </a:extLst>
            </p:cNvPr>
            <p:cNvSpPr/>
            <p:nvPr/>
          </p:nvSpPr>
          <p:spPr>
            <a:xfrm>
              <a:off x="8336083" y="3922119"/>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34" name="Grupo 682">
              <a:extLst>
                <a:ext uri="{FF2B5EF4-FFF2-40B4-BE49-F238E27FC236}">
                  <a16:creationId xmlns:a16="http://schemas.microsoft.com/office/drawing/2014/main" id="{8D86AB40-DC05-A3EB-0C26-AEC802BB2322}"/>
                </a:ext>
              </a:extLst>
            </p:cNvPr>
            <p:cNvGrpSpPr/>
            <p:nvPr/>
          </p:nvGrpSpPr>
          <p:grpSpPr>
            <a:xfrm>
              <a:off x="8423684" y="3994593"/>
              <a:ext cx="360000" cy="359993"/>
              <a:chOff x="2917825" y="3625851"/>
              <a:chExt cx="674688" cy="739775"/>
            </a:xfrm>
          </p:grpSpPr>
          <p:sp>
            <p:nvSpPr>
              <p:cNvPr id="135" name="Freeform 103">
                <a:extLst>
                  <a:ext uri="{FF2B5EF4-FFF2-40B4-BE49-F238E27FC236}">
                    <a16:creationId xmlns:a16="http://schemas.microsoft.com/office/drawing/2014/main" id="{4CE535FF-63DB-C82F-765C-2B9AEF603217}"/>
                  </a:ext>
                </a:extLst>
              </p:cNvPr>
              <p:cNvSpPr>
                <a:spLocks/>
              </p:cNvSpPr>
              <p:nvPr/>
            </p:nvSpPr>
            <p:spPr bwMode="auto">
              <a:xfrm>
                <a:off x="3151188" y="4292601"/>
                <a:ext cx="214313" cy="73025"/>
              </a:xfrm>
              <a:custGeom>
                <a:avLst/>
                <a:gdLst>
                  <a:gd name="T0" fmla="*/ 53 w 57"/>
                  <a:gd name="T1" fmla="*/ 0 h 19"/>
                  <a:gd name="T2" fmla="*/ 4 w 57"/>
                  <a:gd name="T3" fmla="*/ 0 h 19"/>
                  <a:gd name="T4" fmla="*/ 3 w 57"/>
                  <a:gd name="T5" fmla="*/ 10 h 19"/>
                  <a:gd name="T6" fmla="*/ 13 w 57"/>
                  <a:gd name="T7" fmla="*/ 11 h 19"/>
                  <a:gd name="T8" fmla="*/ 15 w 57"/>
                  <a:gd name="T9" fmla="*/ 16 h 19"/>
                  <a:gd name="T10" fmla="*/ 37 w 57"/>
                  <a:gd name="T11" fmla="*/ 18 h 19"/>
                  <a:gd name="T12" fmla="*/ 42 w 57"/>
                  <a:gd name="T13" fmla="*/ 16 h 19"/>
                  <a:gd name="T14" fmla="*/ 44 w 57"/>
                  <a:gd name="T15" fmla="*/ 11 h 19"/>
                  <a:gd name="T16" fmla="*/ 54 w 57"/>
                  <a:gd name="T17" fmla="*/ 10 h 19"/>
                  <a:gd name="T18" fmla="*/ 53 w 5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9">
                    <a:moveTo>
                      <a:pt x="53" y="0"/>
                    </a:moveTo>
                    <a:cubicBezTo>
                      <a:pt x="4" y="0"/>
                      <a:pt x="4" y="0"/>
                      <a:pt x="4" y="0"/>
                    </a:cubicBezTo>
                    <a:cubicBezTo>
                      <a:pt x="1" y="3"/>
                      <a:pt x="0" y="7"/>
                      <a:pt x="3" y="10"/>
                    </a:cubicBezTo>
                    <a:cubicBezTo>
                      <a:pt x="5" y="12"/>
                      <a:pt x="10" y="11"/>
                      <a:pt x="13" y="11"/>
                    </a:cubicBezTo>
                    <a:cubicBezTo>
                      <a:pt x="13" y="13"/>
                      <a:pt x="14" y="15"/>
                      <a:pt x="15" y="16"/>
                    </a:cubicBezTo>
                    <a:cubicBezTo>
                      <a:pt x="18" y="19"/>
                      <a:pt x="33" y="18"/>
                      <a:pt x="37" y="18"/>
                    </a:cubicBezTo>
                    <a:cubicBezTo>
                      <a:pt x="39" y="18"/>
                      <a:pt x="41" y="17"/>
                      <a:pt x="42" y="16"/>
                    </a:cubicBezTo>
                    <a:cubicBezTo>
                      <a:pt x="43" y="15"/>
                      <a:pt x="44" y="13"/>
                      <a:pt x="44" y="11"/>
                    </a:cubicBezTo>
                    <a:cubicBezTo>
                      <a:pt x="47" y="11"/>
                      <a:pt x="52" y="12"/>
                      <a:pt x="54" y="10"/>
                    </a:cubicBezTo>
                    <a:cubicBezTo>
                      <a:pt x="57" y="7"/>
                      <a:pt x="56" y="3"/>
                      <a:pt x="53" y="0"/>
                    </a:cubicBez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6" name="Freeform 104">
                <a:extLst>
                  <a:ext uri="{FF2B5EF4-FFF2-40B4-BE49-F238E27FC236}">
                    <a16:creationId xmlns:a16="http://schemas.microsoft.com/office/drawing/2014/main" id="{C04675D7-D453-4582-AD62-BA10E660181F}"/>
                  </a:ext>
                </a:extLst>
              </p:cNvPr>
              <p:cNvSpPr>
                <a:spLocks/>
              </p:cNvSpPr>
              <p:nvPr/>
            </p:nvSpPr>
            <p:spPr bwMode="auto">
              <a:xfrm>
                <a:off x="3148013" y="4240213"/>
                <a:ext cx="225425" cy="38100"/>
              </a:xfrm>
              <a:custGeom>
                <a:avLst/>
                <a:gdLst>
                  <a:gd name="T0" fmla="*/ 56 w 60"/>
                  <a:gd name="T1" fmla="*/ 0 h 10"/>
                  <a:gd name="T2" fmla="*/ 3 w 60"/>
                  <a:gd name="T3" fmla="*/ 0 h 10"/>
                  <a:gd name="T4" fmla="*/ 0 w 60"/>
                  <a:gd name="T5" fmla="*/ 5 h 10"/>
                  <a:gd name="T6" fmla="*/ 2 w 60"/>
                  <a:gd name="T7" fmla="*/ 9 h 10"/>
                  <a:gd name="T8" fmla="*/ 3 w 60"/>
                  <a:gd name="T9" fmla="*/ 10 h 10"/>
                  <a:gd name="T10" fmla="*/ 56 w 60"/>
                  <a:gd name="T11" fmla="*/ 10 h 10"/>
                  <a:gd name="T12" fmla="*/ 57 w 60"/>
                  <a:gd name="T13" fmla="*/ 9 h 10"/>
                  <a:gd name="T14" fmla="*/ 60 w 60"/>
                  <a:gd name="T15" fmla="*/ 5 h 10"/>
                  <a:gd name="T16" fmla="*/ 57 w 60"/>
                  <a:gd name="T17" fmla="*/ 0 h 10"/>
                  <a:gd name="T18" fmla="*/ 56 w 6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56" y="0"/>
                    </a:moveTo>
                    <a:cubicBezTo>
                      <a:pt x="3" y="0"/>
                      <a:pt x="3" y="0"/>
                      <a:pt x="3" y="0"/>
                    </a:cubicBezTo>
                    <a:cubicBezTo>
                      <a:pt x="1" y="1"/>
                      <a:pt x="0" y="3"/>
                      <a:pt x="0" y="5"/>
                    </a:cubicBezTo>
                    <a:cubicBezTo>
                      <a:pt x="0" y="6"/>
                      <a:pt x="1" y="8"/>
                      <a:pt x="2" y="9"/>
                    </a:cubicBezTo>
                    <a:cubicBezTo>
                      <a:pt x="3" y="10"/>
                      <a:pt x="3" y="10"/>
                      <a:pt x="3" y="10"/>
                    </a:cubicBezTo>
                    <a:cubicBezTo>
                      <a:pt x="56" y="10"/>
                      <a:pt x="56" y="10"/>
                      <a:pt x="56" y="10"/>
                    </a:cubicBezTo>
                    <a:cubicBezTo>
                      <a:pt x="57" y="9"/>
                      <a:pt x="57" y="9"/>
                      <a:pt x="57" y="9"/>
                    </a:cubicBezTo>
                    <a:cubicBezTo>
                      <a:pt x="58" y="8"/>
                      <a:pt x="59" y="6"/>
                      <a:pt x="60" y="5"/>
                    </a:cubicBezTo>
                    <a:cubicBezTo>
                      <a:pt x="59" y="3"/>
                      <a:pt x="58" y="1"/>
                      <a:pt x="57" y="0"/>
                    </a:cubicBezTo>
                    <a:lnTo>
                      <a:pt x="56" y="0"/>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7" name="Freeform 105">
                <a:extLst>
                  <a:ext uri="{FF2B5EF4-FFF2-40B4-BE49-F238E27FC236}">
                    <a16:creationId xmlns:a16="http://schemas.microsoft.com/office/drawing/2014/main" id="{B312909A-95FA-FEC2-7908-255F81E320BD}"/>
                  </a:ext>
                </a:extLst>
              </p:cNvPr>
              <p:cNvSpPr>
                <a:spLocks/>
              </p:cNvSpPr>
              <p:nvPr/>
            </p:nvSpPr>
            <p:spPr bwMode="auto">
              <a:xfrm>
                <a:off x="2997200" y="3760788"/>
                <a:ext cx="523875" cy="465138"/>
              </a:xfrm>
              <a:custGeom>
                <a:avLst/>
                <a:gdLst>
                  <a:gd name="T0" fmla="*/ 98 w 139"/>
                  <a:gd name="T1" fmla="*/ 123 h 123"/>
                  <a:gd name="T2" fmla="*/ 97 w 139"/>
                  <a:gd name="T3" fmla="*/ 108 h 123"/>
                  <a:gd name="T4" fmla="*/ 70 w 139"/>
                  <a:gd name="T5" fmla="*/ 1 h 123"/>
                  <a:gd name="T6" fmla="*/ 42 w 139"/>
                  <a:gd name="T7" fmla="*/ 108 h 123"/>
                  <a:gd name="T8" fmla="*/ 40 w 139"/>
                  <a:gd name="T9" fmla="*/ 123 h 123"/>
                  <a:gd name="T10" fmla="*/ 98 w 139"/>
                  <a:gd name="T11" fmla="*/ 123 h 123"/>
                </a:gdLst>
                <a:ahLst/>
                <a:cxnLst>
                  <a:cxn ang="0">
                    <a:pos x="T0" y="T1"/>
                  </a:cxn>
                  <a:cxn ang="0">
                    <a:pos x="T2" y="T3"/>
                  </a:cxn>
                  <a:cxn ang="0">
                    <a:pos x="T4" y="T5"/>
                  </a:cxn>
                  <a:cxn ang="0">
                    <a:pos x="T6" y="T7"/>
                  </a:cxn>
                  <a:cxn ang="0">
                    <a:pos x="T8" y="T9"/>
                  </a:cxn>
                  <a:cxn ang="0">
                    <a:pos x="T10" y="T11"/>
                  </a:cxn>
                </a:cxnLst>
                <a:rect l="0" t="0" r="r" b="b"/>
                <a:pathLst>
                  <a:path w="139" h="123">
                    <a:moveTo>
                      <a:pt x="98" y="123"/>
                    </a:moveTo>
                    <a:cubicBezTo>
                      <a:pt x="102" y="120"/>
                      <a:pt x="99" y="109"/>
                      <a:pt x="97" y="108"/>
                    </a:cubicBezTo>
                    <a:cubicBezTo>
                      <a:pt x="139" y="79"/>
                      <a:pt x="127" y="0"/>
                      <a:pt x="70" y="1"/>
                    </a:cubicBezTo>
                    <a:cubicBezTo>
                      <a:pt x="12" y="0"/>
                      <a:pt x="0" y="79"/>
                      <a:pt x="42" y="108"/>
                    </a:cubicBezTo>
                    <a:cubicBezTo>
                      <a:pt x="40" y="108"/>
                      <a:pt x="35" y="119"/>
                      <a:pt x="40" y="123"/>
                    </a:cubicBezTo>
                    <a:lnTo>
                      <a:pt x="98" y="123"/>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8" name="Freeform 106">
                <a:extLst>
                  <a:ext uri="{FF2B5EF4-FFF2-40B4-BE49-F238E27FC236}">
                    <a16:creationId xmlns:a16="http://schemas.microsoft.com/office/drawing/2014/main" id="{75B6AC61-6B12-9DEC-643A-1C41B04BB533}"/>
                  </a:ext>
                </a:extLst>
              </p:cNvPr>
              <p:cNvSpPr>
                <a:spLocks/>
              </p:cNvSpPr>
              <p:nvPr/>
            </p:nvSpPr>
            <p:spPr bwMode="auto">
              <a:xfrm>
                <a:off x="3136900" y="3848101"/>
                <a:ext cx="90488" cy="128588"/>
              </a:xfrm>
              <a:custGeom>
                <a:avLst/>
                <a:gdLst>
                  <a:gd name="T0" fmla="*/ 24 w 24"/>
                  <a:gd name="T1" fmla="*/ 0 h 34"/>
                  <a:gd name="T2" fmla="*/ 2 w 24"/>
                  <a:gd name="T3" fmla="*/ 34 h 34"/>
                </a:gdLst>
                <a:ahLst/>
                <a:cxnLst>
                  <a:cxn ang="0">
                    <a:pos x="T0" y="T1"/>
                  </a:cxn>
                  <a:cxn ang="0">
                    <a:pos x="T2" y="T3"/>
                  </a:cxn>
                </a:cxnLst>
                <a:rect l="0" t="0" r="r" b="b"/>
                <a:pathLst>
                  <a:path w="24" h="34">
                    <a:moveTo>
                      <a:pt x="24" y="0"/>
                    </a:moveTo>
                    <a:cubicBezTo>
                      <a:pt x="24" y="0"/>
                      <a:pt x="0" y="11"/>
                      <a:pt x="2" y="34"/>
                    </a:cubicBezTo>
                  </a:path>
                </a:pathLst>
              </a:custGeom>
              <a:noFill/>
              <a:ln w="14351"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9" name="Freeform 107">
                <a:extLst>
                  <a:ext uri="{FF2B5EF4-FFF2-40B4-BE49-F238E27FC236}">
                    <a16:creationId xmlns:a16="http://schemas.microsoft.com/office/drawing/2014/main" id="{D85E14CA-2E94-2722-E51F-4DCBA4E93E8C}"/>
                  </a:ext>
                </a:extLst>
              </p:cNvPr>
              <p:cNvSpPr>
                <a:spLocks/>
              </p:cNvSpPr>
              <p:nvPr/>
            </p:nvSpPr>
            <p:spPr bwMode="auto">
              <a:xfrm>
                <a:off x="3257550" y="3625851"/>
                <a:ext cx="0" cy="109538"/>
              </a:xfrm>
              <a:custGeom>
                <a:avLst/>
                <a:gdLst>
                  <a:gd name="T0" fmla="*/ 0 h 69"/>
                  <a:gd name="T1" fmla="*/ 69 h 69"/>
                  <a:gd name="T2" fmla="*/ 0 h 69"/>
                </a:gdLst>
                <a:ahLst/>
                <a:cxnLst>
                  <a:cxn ang="0">
                    <a:pos x="0" y="T0"/>
                  </a:cxn>
                  <a:cxn ang="0">
                    <a:pos x="0" y="T1"/>
                  </a:cxn>
                  <a:cxn ang="0">
                    <a:pos x="0" y="T2"/>
                  </a:cxn>
                </a:cxnLst>
                <a:rect l="0" t="0" r="r" b="b"/>
                <a:pathLst>
                  <a:path h="69">
                    <a:moveTo>
                      <a:pt x="0" y="0"/>
                    </a:moveTo>
                    <a:lnTo>
                      <a:pt x="0" y="69"/>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0" name="Line 108">
                <a:extLst>
                  <a:ext uri="{FF2B5EF4-FFF2-40B4-BE49-F238E27FC236}">
                    <a16:creationId xmlns:a16="http://schemas.microsoft.com/office/drawing/2014/main" id="{9B90C1BA-43A3-75F3-159D-A612E851681D}"/>
                  </a:ext>
                </a:extLst>
              </p:cNvPr>
              <p:cNvSpPr>
                <a:spLocks noChangeShapeType="1"/>
              </p:cNvSpPr>
              <p:nvPr/>
            </p:nvSpPr>
            <p:spPr bwMode="auto">
              <a:xfrm>
                <a:off x="3257550" y="3625851"/>
                <a:ext cx="0" cy="109538"/>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1" name="Freeform 109">
                <a:extLst>
                  <a:ext uri="{FF2B5EF4-FFF2-40B4-BE49-F238E27FC236}">
                    <a16:creationId xmlns:a16="http://schemas.microsoft.com/office/drawing/2014/main" id="{6280D9CA-B819-21F4-5168-65FBADED7BE2}"/>
                  </a:ext>
                </a:extLst>
              </p:cNvPr>
              <p:cNvSpPr>
                <a:spLocks/>
              </p:cNvSpPr>
              <p:nvPr/>
            </p:nvSpPr>
            <p:spPr bwMode="auto">
              <a:xfrm>
                <a:off x="3422650" y="3727451"/>
                <a:ext cx="74613" cy="74613"/>
              </a:xfrm>
              <a:custGeom>
                <a:avLst/>
                <a:gdLst>
                  <a:gd name="T0" fmla="*/ 47 w 47"/>
                  <a:gd name="T1" fmla="*/ 0 h 47"/>
                  <a:gd name="T2" fmla="*/ 0 w 47"/>
                  <a:gd name="T3" fmla="*/ 47 h 47"/>
                  <a:gd name="T4" fmla="*/ 47 w 47"/>
                  <a:gd name="T5" fmla="*/ 0 h 47"/>
                </a:gdLst>
                <a:ahLst/>
                <a:cxnLst>
                  <a:cxn ang="0">
                    <a:pos x="T0" y="T1"/>
                  </a:cxn>
                  <a:cxn ang="0">
                    <a:pos x="T2" y="T3"/>
                  </a:cxn>
                  <a:cxn ang="0">
                    <a:pos x="T4" y="T5"/>
                  </a:cxn>
                </a:cxnLst>
                <a:rect l="0" t="0" r="r" b="b"/>
                <a:pathLst>
                  <a:path w="47" h="47">
                    <a:moveTo>
                      <a:pt x="47" y="0"/>
                    </a:moveTo>
                    <a:lnTo>
                      <a:pt x="0" y="47"/>
                    </a:lnTo>
                    <a:lnTo>
                      <a:pt x="47"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2" name="Line 110">
                <a:extLst>
                  <a:ext uri="{FF2B5EF4-FFF2-40B4-BE49-F238E27FC236}">
                    <a16:creationId xmlns:a16="http://schemas.microsoft.com/office/drawing/2014/main" id="{CD167690-B023-214D-7AB8-C22AEF5D12F6}"/>
                  </a:ext>
                </a:extLst>
              </p:cNvPr>
              <p:cNvSpPr>
                <a:spLocks noChangeShapeType="1"/>
              </p:cNvSpPr>
              <p:nvPr/>
            </p:nvSpPr>
            <p:spPr bwMode="auto">
              <a:xfrm flipH="1">
                <a:off x="3422650" y="3727451"/>
                <a:ext cx="74613" cy="74613"/>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3" name="Freeform 111">
                <a:extLst>
                  <a:ext uri="{FF2B5EF4-FFF2-40B4-BE49-F238E27FC236}">
                    <a16:creationId xmlns:a16="http://schemas.microsoft.com/office/drawing/2014/main" id="{7D9531E7-BBF6-B1BD-ACC0-A3FD4107EABD}"/>
                  </a:ext>
                </a:extLst>
              </p:cNvPr>
              <p:cNvSpPr>
                <a:spLocks/>
              </p:cNvSpPr>
              <p:nvPr/>
            </p:nvSpPr>
            <p:spPr bwMode="auto">
              <a:xfrm>
                <a:off x="3482975" y="3965576"/>
                <a:ext cx="109538" cy="0"/>
              </a:xfrm>
              <a:custGeom>
                <a:avLst/>
                <a:gdLst>
                  <a:gd name="T0" fmla="*/ 69 w 69"/>
                  <a:gd name="T1" fmla="*/ 0 w 69"/>
                  <a:gd name="T2" fmla="*/ 69 w 69"/>
                </a:gdLst>
                <a:ahLst/>
                <a:cxnLst>
                  <a:cxn ang="0">
                    <a:pos x="T0" y="0"/>
                  </a:cxn>
                  <a:cxn ang="0">
                    <a:pos x="T1" y="0"/>
                  </a:cxn>
                  <a:cxn ang="0">
                    <a:pos x="T2" y="0"/>
                  </a:cxn>
                </a:cxnLst>
                <a:rect l="0" t="0" r="r" b="b"/>
                <a:pathLst>
                  <a:path w="69">
                    <a:moveTo>
                      <a:pt x="69" y="0"/>
                    </a:moveTo>
                    <a:lnTo>
                      <a:pt x="0" y="0"/>
                    </a:lnTo>
                    <a:lnTo>
                      <a:pt x="69"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4" name="Line 112">
                <a:extLst>
                  <a:ext uri="{FF2B5EF4-FFF2-40B4-BE49-F238E27FC236}">
                    <a16:creationId xmlns:a16="http://schemas.microsoft.com/office/drawing/2014/main" id="{5C7DA8AA-BC32-3BB7-683F-8D3647C9EAD2}"/>
                  </a:ext>
                </a:extLst>
              </p:cNvPr>
              <p:cNvSpPr>
                <a:spLocks noChangeShapeType="1"/>
              </p:cNvSpPr>
              <p:nvPr/>
            </p:nvSpPr>
            <p:spPr bwMode="auto">
              <a:xfrm flipH="1">
                <a:off x="348297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5" name="Freeform 113">
                <a:extLst>
                  <a:ext uri="{FF2B5EF4-FFF2-40B4-BE49-F238E27FC236}">
                    <a16:creationId xmlns:a16="http://schemas.microsoft.com/office/drawing/2014/main" id="{46CA5BC6-D714-7761-7BEC-2C50926E175D}"/>
                  </a:ext>
                </a:extLst>
              </p:cNvPr>
              <p:cNvSpPr>
                <a:spLocks/>
              </p:cNvSpPr>
              <p:nvPr/>
            </p:nvSpPr>
            <p:spPr bwMode="auto">
              <a:xfrm>
                <a:off x="3433763" y="4138613"/>
                <a:ext cx="76200" cy="76200"/>
              </a:xfrm>
              <a:custGeom>
                <a:avLst/>
                <a:gdLst>
                  <a:gd name="T0" fmla="*/ 48 w 48"/>
                  <a:gd name="T1" fmla="*/ 48 h 48"/>
                  <a:gd name="T2" fmla="*/ 0 w 48"/>
                  <a:gd name="T3" fmla="*/ 0 h 48"/>
                  <a:gd name="T4" fmla="*/ 48 w 48"/>
                  <a:gd name="T5" fmla="*/ 48 h 48"/>
                </a:gdLst>
                <a:ahLst/>
                <a:cxnLst>
                  <a:cxn ang="0">
                    <a:pos x="T0" y="T1"/>
                  </a:cxn>
                  <a:cxn ang="0">
                    <a:pos x="T2" y="T3"/>
                  </a:cxn>
                  <a:cxn ang="0">
                    <a:pos x="T4" y="T5"/>
                  </a:cxn>
                </a:cxnLst>
                <a:rect l="0" t="0" r="r" b="b"/>
                <a:pathLst>
                  <a:path w="48" h="48">
                    <a:moveTo>
                      <a:pt x="48" y="48"/>
                    </a:moveTo>
                    <a:lnTo>
                      <a:pt x="0" y="0"/>
                    </a:lnTo>
                    <a:lnTo>
                      <a:pt x="48"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6" name="Line 114">
                <a:extLst>
                  <a:ext uri="{FF2B5EF4-FFF2-40B4-BE49-F238E27FC236}">
                    <a16:creationId xmlns:a16="http://schemas.microsoft.com/office/drawing/2014/main" id="{4004587C-063E-A6D2-6E57-810771BC9FE1}"/>
                  </a:ext>
                </a:extLst>
              </p:cNvPr>
              <p:cNvSpPr>
                <a:spLocks noChangeShapeType="1"/>
              </p:cNvSpPr>
              <p:nvPr/>
            </p:nvSpPr>
            <p:spPr bwMode="auto">
              <a:xfrm flipH="1" flipV="1">
                <a:off x="3433763" y="4138613"/>
                <a:ext cx="76200"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7" name="Freeform 115">
                <a:extLst>
                  <a:ext uri="{FF2B5EF4-FFF2-40B4-BE49-F238E27FC236}">
                    <a16:creationId xmlns:a16="http://schemas.microsoft.com/office/drawing/2014/main" id="{6AA3C499-068A-B7EB-B5AB-288027946405}"/>
                  </a:ext>
                </a:extLst>
              </p:cNvPr>
              <p:cNvSpPr>
                <a:spLocks/>
              </p:cNvSpPr>
              <p:nvPr/>
            </p:nvSpPr>
            <p:spPr bwMode="auto">
              <a:xfrm>
                <a:off x="3008313" y="4138613"/>
                <a:ext cx="74613" cy="76200"/>
              </a:xfrm>
              <a:custGeom>
                <a:avLst/>
                <a:gdLst>
                  <a:gd name="T0" fmla="*/ 0 w 47"/>
                  <a:gd name="T1" fmla="*/ 48 h 48"/>
                  <a:gd name="T2" fmla="*/ 47 w 47"/>
                  <a:gd name="T3" fmla="*/ 0 h 48"/>
                  <a:gd name="T4" fmla="*/ 0 w 47"/>
                  <a:gd name="T5" fmla="*/ 48 h 48"/>
                </a:gdLst>
                <a:ahLst/>
                <a:cxnLst>
                  <a:cxn ang="0">
                    <a:pos x="T0" y="T1"/>
                  </a:cxn>
                  <a:cxn ang="0">
                    <a:pos x="T2" y="T3"/>
                  </a:cxn>
                  <a:cxn ang="0">
                    <a:pos x="T4" y="T5"/>
                  </a:cxn>
                </a:cxnLst>
                <a:rect l="0" t="0" r="r" b="b"/>
                <a:pathLst>
                  <a:path w="47" h="48">
                    <a:moveTo>
                      <a:pt x="0" y="48"/>
                    </a:moveTo>
                    <a:lnTo>
                      <a:pt x="47" y="0"/>
                    </a:lnTo>
                    <a:lnTo>
                      <a:pt x="0"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8" name="Line 116">
                <a:extLst>
                  <a:ext uri="{FF2B5EF4-FFF2-40B4-BE49-F238E27FC236}">
                    <a16:creationId xmlns:a16="http://schemas.microsoft.com/office/drawing/2014/main" id="{1166BA3B-723B-F2D0-A6BB-002559111F91}"/>
                  </a:ext>
                </a:extLst>
              </p:cNvPr>
              <p:cNvSpPr>
                <a:spLocks noChangeShapeType="1"/>
              </p:cNvSpPr>
              <p:nvPr/>
            </p:nvSpPr>
            <p:spPr bwMode="auto">
              <a:xfrm flipV="1">
                <a:off x="3008313" y="4138613"/>
                <a:ext cx="74613"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9" name="Freeform 117">
                <a:extLst>
                  <a:ext uri="{FF2B5EF4-FFF2-40B4-BE49-F238E27FC236}">
                    <a16:creationId xmlns:a16="http://schemas.microsoft.com/office/drawing/2014/main" id="{37852D29-808B-AF93-C1A0-7667E59074C2}"/>
                  </a:ext>
                </a:extLst>
              </p:cNvPr>
              <p:cNvSpPr>
                <a:spLocks/>
              </p:cNvSpPr>
              <p:nvPr/>
            </p:nvSpPr>
            <p:spPr bwMode="auto">
              <a:xfrm>
                <a:off x="2917825" y="3965576"/>
                <a:ext cx="109538" cy="0"/>
              </a:xfrm>
              <a:custGeom>
                <a:avLst/>
                <a:gdLst>
                  <a:gd name="T0" fmla="*/ 0 w 69"/>
                  <a:gd name="T1" fmla="*/ 69 w 69"/>
                  <a:gd name="T2" fmla="*/ 0 w 69"/>
                </a:gdLst>
                <a:ahLst/>
                <a:cxnLst>
                  <a:cxn ang="0">
                    <a:pos x="T0" y="0"/>
                  </a:cxn>
                  <a:cxn ang="0">
                    <a:pos x="T1" y="0"/>
                  </a:cxn>
                  <a:cxn ang="0">
                    <a:pos x="T2" y="0"/>
                  </a:cxn>
                </a:cxnLst>
                <a:rect l="0" t="0" r="r" b="b"/>
                <a:pathLst>
                  <a:path w="69">
                    <a:moveTo>
                      <a:pt x="0" y="0"/>
                    </a:moveTo>
                    <a:lnTo>
                      <a:pt x="69" y="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50" name="Line 118">
                <a:extLst>
                  <a:ext uri="{FF2B5EF4-FFF2-40B4-BE49-F238E27FC236}">
                    <a16:creationId xmlns:a16="http://schemas.microsoft.com/office/drawing/2014/main" id="{30C1C77A-62DB-25E0-96A1-C7B2E7EB74E7}"/>
                  </a:ext>
                </a:extLst>
              </p:cNvPr>
              <p:cNvSpPr>
                <a:spLocks noChangeShapeType="1"/>
              </p:cNvSpPr>
              <p:nvPr/>
            </p:nvSpPr>
            <p:spPr bwMode="auto">
              <a:xfrm>
                <a:off x="291782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51" name="Freeform 119">
                <a:extLst>
                  <a:ext uri="{FF2B5EF4-FFF2-40B4-BE49-F238E27FC236}">
                    <a16:creationId xmlns:a16="http://schemas.microsoft.com/office/drawing/2014/main" id="{0360722C-ECC4-813F-ADA1-21A740260D63}"/>
                  </a:ext>
                </a:extLst>
              </p:cNvPr>
              <p:cNvSpPr>
                <a:spLocks/>
              </p:cNvSpPr>
              <p:nvPr/>
            </p:nvSpPr>
            <p:spPr bwMode="auto">
              <a:xfrm>
                <a:off x="3016250" y="3727451"/>
                <a:ext cx="77788" cy="79375"/>
              </a:xfrm>
              <a:custGeom>
                <a:avLst/>
                <a:gdLst>
                  <a:gd name="T0" fmla="*/ 0 w 49"/>
                  <a:gd name="T1" fmla="*/ 0 h 50"/>
                  <a:gd name="T2" fmla="*/ 49 w 49"/>
                  <a:gd name="T3" fmla="*/ 50 h 50"/>
                  <a:gd name="T4" fmla="*/ 0 w 49"/>
                  <a:gd name="T5" fmla="*/ 0 h 50"/>
                </a:gdLst>
                <a:ahLst/>
                <a:cxnLst>
                  <a:cxn ang="0">
                    <a:pos x="T0" y="T1"/>
                  </a:cxn>
                  <a:cxn ang="0">
                    <a:pos x="T2" y="T3"/>
                  </a:cxn>
                  <a:cxn ang="0">
                    <a:pos x="T4" y="T5"/>
                  </a:cxn>
                </a:cxnLst>
                <a:rect l="0" t="0" r="r" b="b"/>
                <a:pathLst>
                  <a:path w="49" h="50">
                    <a:moveTo>
                      <a:pt x="0" y="0"/>
                    </a:moveTo>
                    <a:lnTo>
                      <a:pt x="49" y="5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52" name="Line 120">
                <a:extLst>
                  <a:ext uri="{FF2B5EF4-FFF2-40B4-BE49-F238E27FC236}">
                    <a16:creationId xmlns:a16="http://schemas.microsoft.com/office/drawing/2014/main" id="{453C46A7-16F5-8691-D2A7-8959D2C8048C}"/>
                  </a:ext>
                </a:extLst>
              </p:cNvPr>
              <p:cNvSpPr>
                <a:spLocks noChangeShapeType="1"/>
              </p:cNvSpPr>
              <p:nvPr/>
            </p:nvSpPr>
            <p:spPr bwMode="auto">
              <a:xfrm>
                <a:off x="3016250" y="3727451"/>
                <a:ext cx="77788" cy="79375"/>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55" name="Group 154">
            <a:extLst>
              <a:ext uri="{FF2B5EF4-FFF2-40B4-BE49-F238E27FC236}">
                <a16:creationId xmlns:a16="http://schemas.microsoft.com/office/drawing/2014/main" id="{3E696C62-8DB0-B58F-641A-208A0B5657CA}"/>
              </a:ext>
            </a:extLst>
          </p:cNvPr>
          <p:cNvGrpSpPr/>
          <p:nvPr/>
        </p:nvGrpSpPr>
        <p:grpSpPr>
          <a:xfrm>
            <a:off x="8151472" y="3829727"/>
            <a:ext cx="402767" cy="402767"/>
            <a:chOff x="11487338" y="5085114"/>
            <a:chExt cx="537023" cy="537023"/>
          </a:xfrm>
        </p:grpSpPr>
        <p:sp>
          <p:nvSpPr>
            <p:cNvPr id="156" name="Oval 155">
              <a:extLst>
                <a:ext uri="{FF2B5EF4-FFF2-40B4-BE49-F238E27FC236}">
                  <a16:creationId xmlns:a16="http://schemas.microsoft.com/office/drawing/2014/main" id="{E27474ED-E2FA-A171-A699-D6F2116A5C82}"/>
                </a:ext>
              </a:extLst>
            </p:cNvPr>
            <p:cNvSpPr/>
            <p:nvPr/>
          </p:nvSpPr>
          <p:spPr>
            <a:xfrm>
              <a:off x="11487338" y="5085114"/>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57" name="Grupo 250">
              <a:extLst>
                <a:ext uri="{FF2B5EF4-FFF2-40B4-BE49-F238E27FC236}">
                  <a16:creationId xmlns:a16="http://schemas.microsoft.com/office/drawing/2014/main" id="{71B92A4F-C260-6F8D-736F-C372810BD1DC}"/>
                </a:ext>
              </a:extLst>
            </p:cNvPr>
            <p:cNvGrpSpPr/>
            <p:nvPr/>
          </p:nvGrpSpPr>
          <p:grpSpPr>
            <a:xfrm>
              <a:off x="11575849" y="5173625"/>
              <a:ext cx="360000" cy="360000"/>
              <a:chOff x="2134328" y="2822799"/>
              <a:chExt cx="781050" cy="536575"/>
            </a:xfrm>
          </p:grpSpPr>
          <p:sp>
            <p:nvSpPr>
              <p:cNvPr id="158" name="Freeform 25">
                <a:extLst>
                  <a:ext uri="{FF2B5EF4-FFF2-40B4-BE49-F238E27FC236}">
                    <a16:creationId xmlns:a16="http://schemas.microsoft.com/office/drawing/2014/main" id="{BD3F16A0-553A-5D93-5A51-AE1E70FAD6F1}"/>
                  </a:ext>
                </a:extLst>
              </p:cNvPr>
              <p:cNvSpPr>
                <a:spLocks/>
              </p:cNvSpPr>
              <p:nvPr/>
            </p:nvSpPr>
            <p:spPr bwMode="auto">
              <a:xfrm>
                <a:off x="2134328" y="2883124"/>
                <a:ext cx="781050" cy="476250"/>
              </a:xfrm>
              <a:custGeom>
                <a:avLst/>
                <a:gdLst>
                  <a:gd name="T0" fmla="*/ 475 w 492"/>
                  <a:gd name="T1" fmla="*/ 242 h 300"/>
                  <a:gd name="T2" fmla="*/ 470 w 492"/>
                  <a:gd name="T3" fmla="*/ 249 h 300"/>
                  <a:gd name="T4" fmla="*/ 451 w 492"/>
                  <a:gd name="T5" fmla="*/ 257 h 300"/>
                  <a:gd name="T6" fmla="*/ 423 w 492"/>
                  <a:gd name="T7" fmla="*/ 266 h 300"/>
                  <a:gd name="T8" fmla="*/ 411 w 492"/>
                  <a:gd name="T9" fmla="*/ 269 h 300"/>
                  <a:gd name="T10" fmla="*/ 390 w 492"/>
                  <a:gd name="T11" fmla="*/ 266 h 300"/>
                  <a:gd name="T12" fmla="*/ 342 w 492"/>
                  <a:gd name="T13" fmla="*/ 254 h 300"/>
                  <a:gd name="T14" fmla="*/ 325 w 492"/>
                  <a:gd name="T15" fmla="*/ 247 h 300"/>
                  <a:gd name="T16" fmla="*/ 304 w 492"/>
                  <a:gd name="T17" fmla="*/ 242 h 300"/>
                  <a:gd name="T18" fmla="*/ 299 w 492"/>
                  <a:gd name="T19" fmla="*/ 242 h 300"/>
                  <a:gd name="T20" fmla="*/ 283 w 492"/>
                  <a:gd name="T21" fmla="*/ 247 h 300"/>
                  <a:gd name="T22" fmla="*/ 264 w 492"/>
                  <a:gd name="T23" fmla="*/ 259 h 300"/>
                  <a:gd name="T24" fmla="*/ 245 w 492"/>
                  <a:gd name="T25" fmla="*/ 281 h 300"/>
                  <a:gd name="T26" fmla="*/ 233 w 492"/>
                  <a:gd name="T27" fmla="*/ 264 h 300"/>
                  <a:gd name="T28" fmla="*/ 221 w 492"/>
                  <a:gd name="T29" fmla="*/ 254 h 300"/>
                  <a:gd name="T30" fmla="*/ 200 w 492"/>
                  <a:gd name="T31" fmla="*/ 245 h 300"/>
                  <a:gd name="T32" fmla="*/ 190 w 492"/>
                  <a:gd name="T33" fmla="*/ 242 h 300"/>
                  <a:gd name="T34" fmla="*/ 185 w 492"/>
                  <a:gd name="T35" fmla="*/ 242 h 300"/>
                  <a:gd name="T36" fmla="*/ 150 w 492"/>
                  <a:gd name="T37" fmla="*/ 254 h 300"/>
                  <a:gd name="T38" fmla="*/ 128 w 492"/>
                  <a:gd name="T39" fmla="*/ 259 h 300"/>
                  <a:gd name="T40" fmla="*/ 100 w 492"/>
                  <a:gd name="T41" fmla="*/ 266 h 300"/>
                  <a:gd name="T42" fmla="*/ 81 w 492"/>
                  <a:gd name="T43" fmla="*/ 269 h 300"/>
                  <a:gd name="T44" fmla="*/ 57 w 492"/>
                  <a:gd name="T45" fmla="*/ 264 h 300"/>
                  <a:gd name="T46" fmla="*/ 29 w 492"/>
                  <a:gd name="T47" fmla="*/ 252 h 300"/>
                  <a:gd name="T48" fmla="*/ 17 w 492"/>
                  <a:gd name="T49" fmla="*/ 242 h 300"/>
                  <a:gd name="T50" fmla="*/ 17 w 492"/>
                  <a:gd name="T51" fmla="*/ 0 h 300"/>
                  <a:gd name="T52" fmla="*/ 0 w 492"/>
                  <a:gd name="T53" fmla="*/ 281 h 300"/>
                  <a:gd name="T54" fmla="*/ 207 w 492"/>
                  <a:gd name="T55" fmla="*/ 281 h 300"/>
                  <a:gd name="T56" fmla="*/ 219 w 492"/>
                  <a:gd name="T57" fmla="*/ 300 h 300"/>
                  <a:gd name="T58" fmla="*/ 285 w 492"/>
                  <a:gd name="T59" fmla="*/ 300 h 300"/>
                  <a:gd name="T60" fmla="*/ 283 w 492"/>
                  <a:gd name="T61" fmla="*/ 281 h 300"/>
                  <a:gd name="T62" fmla="*/ 492 w 492"/>
                  <a:gd name="T63" fmla="*/ 0 h 300"/>
                  <a:gd name="T64" fmla="*/ 475 w 492"/>
                  <a:gd name="T65" fmla="*/ 235 h 300"/>
                  <a:gd name="T66" fmla="*/ 475 w 492"/>
                  <a:gd name="T67" fmla="*/ 23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 h="300">
                    <a:moveTo>
                      <a:pt x="475" y="235"/>
                    </a:moveTo>
                    <a:lnTo>
                      <a:pt x="475" y="242"/>
                    </a:lnTo>
                    <a:lnTo>
                      <a:pt x="470" y="249"/>
                    </a:lnTo>
                    <a:lnTo>
                      <a:pt x="470" y="249"/>
                    </a:lnTo>
                    <a:lnTo>
                      <a:pt x="465" y="252"/>
                    </a:lnTo>
                    <a:lnTo>
                      <a:pt x="451" y="257"/>
                    </a:lnTo>
                    <a:lnTo>
                      <a:pt x="435" y="264"/>
                    </a:lnTo>
                    <a:lnTo>
                      <a:pt x="423" y="266"/>
                    </a:lnTo>
                    <a:lnTo>
                      <a:pt x="411" y="269"/>
                    </a:lnTo>
                    <a:lnTo>
                      <a:pt x="411" y="269"/>
                    </a:lnTo>
                    <a:lnTo>
                      <a:pt x="390" y="266"/>
                    </a:lnTo>
                    <a:lnTo>
                      <a:pt x="390" y="266"/>
                    </a:lnTo>
                    <a:lnTo>
                      <a:pt x="363" y="259"/>
                    </a:lnTo>
                    <a:lnTo>
                      <a:pt x="342" y="254"/>
                    </a:lnTo>
                    <a:lnTo>
                      <a:pt x="342" y="254"/>
                    </a:lnTo>
                    <a:lnTo>
                      <a:pt x="325" y="247"/>
                    </a:lnTo>
                    <a:lnTo>
                      <a:pt x="304" y="242"/>
                    </a:lnTo>
                    <a:lnTo>
                      <a:pt x="304" y="242"/>
                    </a:lnTo>
                    <a:lnTo>
                      <a:pt x="299" y="242"/>
                    </a:lnTo>
                    <a:lnTo>
                      <a:pt x="299" y="242"/>
                    </a:lnTo>
                    <a:lnTo>
                      <a:pt x="292" y="245"/>
                    </a:lnTo>
                    <a:lnTo>
                      <a:pt x="283" y="247"/>
                    </a:lnTo>
                    <a:lnTo>
                      <a:pt x="271" y="254"/>
                    </a:lnTo>
                    <a:lnTo>
                      <a:pt x="264" y="259"/>
                    </a:lnTo>
                    <a:lnTo>
                      <a:pt x="259" y="264"/>
                    </a:lnTo>
                    <a:lnTo>
                      <a:pt x="245" y="281"/>
                    </a:lnTo>
                    <a:lnTo>
                      <a:pt x="233" y="264"/>
                    </a:lnTo>
                    <a:lnTo>
                      <a:pt x="233" y="264"/>
                    </a:lnTo>
                    <a:lnTo>
                      <a:pt x="230" y="259"/>
                    </a:lnTo>
                    <a:lnTo>
                      <a:pt x="221" y="254"/>
                    </a:lnTo>
                    <a:lnTo>
                      <a:pt x="207" y="247"/>
                    </a:lnTo>
                    <a:lnTo>
                      <a:pt x="200" y="245"/>
                    </a:lnTo>
                    <a:lnTo>
                      <a:pt x="190" y="242"/>
                    </a:lnTo>
                    <a:lnTo>
                      <a:pt x="190" y="242"/>
                    </a:lnTo>
                    <a:lnTo>
                      <a:pt x="185" y="242"/>
                    </a:lnTo>
                    <a:lnTo>
                      <a:pt x="185" y="242"/>
                    </a:lnTo>
                    <a:lnTo>
                      <a:pt x="166" y="247"/>
                    </a:lnTo>
                    <a:lnTo>
                      <a:pt x="150" y="254"/>
                    </a:lnTo>
                    <a:lnTo>
                      <a:pt x="150" y="254"/>
                    </a:lnTo>
                    <a:lnTo>
                      <a:pt x="128" y="259"/>
                    </a:lnTo>
                    <a:lnTo>
                      <a:pt x="100" y="266"/>
                    </a:lnTo>
                    <a:lnTo>
                      <a:pt x="100" y="266"/>
                    </a:lnTo>
                    <a:lnTo>
                      <a:pt x="81" y="269"/>
                    </a:lnTo>
                    <a:lnTo>
                      <a:pt x="81" y="269"/>
                    </a:lnTo>
                    <a:lnTo>
                      <a:pt x="67" y="266"/>
                    </a:lnTo>
                    <a:lnTo>
                      <a:pt x="57" y="264"/>
                    </a:lnTo>
                    <a:lnTo>
                      <a:pt x="41" y="257"/>
                    </a:lnTo>
                    <a:lnTo>
                      <a:pt x="29" y="252"/>
                    </a:lnTo>
                    <a:lnTo>
                      <a:pt x="22" y="249"/>
                    </a:lnTo>
                    <a:lnTo>
                      <a:pt x="17" y="242"/>
                    </a:lnTo>
                    <a:lnTo>
                      <a:pt x="17" y="235"/>
                    </a:lnTo>
                    <a:lnTo>
                      <a:pt x="17" y="0"/>
                    </a:lnTo>
                    <a:lnTo>
                      <a:pt x="0" y="0"/>
                    </a:lnTo>
                    <a:lnTo>
                      <a:pt x="0" y="281"/>
                    </a:lnTo>
                    <a:lnTo>
                      <a:pt x="207" y="281"/>
                    </a:lnTo>
                    <a:lnTo>
                      <a:pt x="207" y="281"/>
                    </a:lnTo>
                    <a:lnTo>
                      <a:pt x="204" y="300"/>
                    </a:lnTo>
                    <a:lnTo>
                      <a:pt x="219" y="300"/>
                    </a:lnTo>
                    <a:lnTo>
                      <a:pt x="271" y="300"/>
                    </a:lnTo>
                    <a:lnTo>
                      <a:pt x="285" y="300"/>
                    </a:lnTo>
                    <a:lnTo>
                      <a:pt x="285" y="300"/>
                    </a:lnTo>
                    <a:lnTo>
                      <a:pt x="283" y="281"/>
                    </a:lnTo>
                    <a:lnTo>
                      <a:pt x="492" y="281"/>
                    </a:lnTo>
                    <a:lnTo>
                      <a:pt x="492" y="0"/>
                    </a:lnTo>
                    <a:lnTo>
                      <a:pt x="475" y="0"/>
                    </a:lnTo>
                    <a:lnTo>
                      <a:pt x="475" y="235"/>
                    </a:lnTo>
                    <a:lnTo>
                      <a:pt x="475" y="235"/>
                    </a:lnTo>
                    <a:lnTo>
                      <a:pt x="475" y="23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59" name="Freeform 26">
                <a:extLst>
                  <a:ext uri="{FF2B5EF4-FFF2-40B4-BE49-F238E27FC236}">
                    <a16:creationId xmlns:a16="http://schemas.microsoft.com/office/drawing/2014/main" id="{78E6E876-CBE6-2BB9-4820-8F7EE3CF07AF}"/>
                  </a:ext>
                </a:extLst>
              </p:cNvPr>
              <p:cNvSpPr>
                <a:spLocks noEditPoints="1"/>
              </p:cNvSpPr>
              <p:nvPr/>
            </p:nvSpPr>
            <p:spPr bwMode="auto">
              <a:xfrm>
                <a:off x="2537553" y="2822799"/>
                <a:ext cx="323850" cy="460375"/>
              </a:xfrm>
              <a:custGeom>
                <a:avLst/>
                <a:gdLst>
                  <a:gd name="T0" fmla="*/ 45 w 204"/>
                  <a:gd name="T1" fmla="*/ 0 h 290"/>
                  <a:gd name="T2" fmla="*/ 17 w 204"/>
                  <a:gd name="T3" fmla="*/ 7 h 290"/>
                  <a:gd name="T4" fmla="*/ 0 w 204"/>
                  <a:gd name="T5" fmla="*/ 17 h 290"/>
                  <a:gd name="T6" fmla="*/ 0 w 204"/>
                  <a:gd name="T7" fmla="*/ 283 h 290"/>
                  <a:gd name="T8" fmla="*/ 17 w 204"/>
                  <a:gd name="T9" fmla="*/ 271 h 290"/>
                  <a:gd name="T10" fmla="*/ 45 w 204"/>
                  <a:gd name="T11" fmla="*/ 266 h 290"/>
                  <a:gd name="T12" fmla="*/ 52 w 204"/>
                  <a:gd name="T13" fmla="*/ 266 h 290"/>
                  <a:gd name="T14" fmla="*/ 76 w 204"/>
                  <a:gd name="T15" fmla="*/ 271 h 290"/>
                  <a:gd name="T16" fmla="*/ 114 w 204"/>
                  <a:gd name="T17" fmla="*/ 283 h 290"/>
                  <a:gd name="T18" fmla="*/ 140 w 204"/>
                  <a:gd name="T19" fmla="*/ 287 h 290"/>
                  <a:gd name="T20" fmla="*/ 157 w 204"/>
                  <a:gd name="T21" fmla="*/ 290 h 290"/>
                  <a:gd name="T22" fmla="*/ 178 w 204"/>
                  <a:gd name="T23" fmla="*/ 287 h 290"/>
                  <a:gd name="T24" fmla="*/ 202 w 204"/>
                  <a:gd name="T25" fmla="*/ 275 h 290"/>
                  <a:gd name="T26" fmla="*/ 204 w 204"/>
                  <a:gd name="T27" fmla="*/ 9 h 290"/>
                  <a:gd name="T28" fmla="*/ 202 w 204"/>
                  <a:gd name="T29" fmla="*/ 12 h 290"/>
                  <a:gd name="T30" fmla="*/ 178 w 204"/>
                  <a:gd name="T31" fmla="*/ 21 h 290"/>
                  <a:gd name="T32" fmla="*/ 157 w 204"/>
                  <a:gd name="T33" fmla="*/ 24 h 290"/>
                  <a:gd name="T34" fmla="*/ 140 w 204"/>
                  <a:gd name="T35" fmla="*/ 24 h 290"/>
                  <a:gd name="T36" fmla="*/ 114 w 204"/>
                  <a:gd name="T37" fmla="*/ 17 h 290"/>
                  <a:gd name="T38" fmla="*/ 76 w 204"/>
                  <a:gd name="T39" fmla="*/ 5 h 290"/>
                  <a:gd name="T40" fmla="*/ 52 w 204"/>
                  <a:gd name="T41" fmla="*/ 0 h 290"/>
                  <a:gd name="T42" fmla="*/ 45 w 204"/>
                  <a:gd name="T43" fmla="*/ 0 h 290"/>
                  <a:gd name="T44" fmla="*/ 45 w 204"/>
                  <a:gd name="T45" fmla="*/ 0 h 290"/>
                  <a:gd name="T46" fmla="*/ 36 w 204"/>
                  <a:gd name="T47" fmla="*/ 220 h 290"/>
                  <a:gd name="T48" fmla="*/ 176 w 204"/>
                  <a:gd name="T49" fmla="*/ 206 h 290"/>
                  <a:gd name="T50" fmla="*/ 176 w 204"/>
                  <a:gd name="T51" fmla="*/ 220 h 290"/>
                  <a:gd name="T52" fmla="*/ 176 w 204"/>
                  <a:gd name="T53" fmla="*/ 177 h 290"/>
                  <a:gd name="T54" fmla="*/ 36 w 204"/>
                  <a:gd name="T55" fmla="*/ 158 h 290"/>
                  <a:gd name="T56" fmla="*/ 176 w 204"/>
                  <a:gd name="T57" fmla="*/ 177 h 290"/>
                  <a:gd name="T58" fmla="*/ 176 w 204"/>
                  <a:gd name="T59" fmla="*/ 177 h 290"/>
                  <a:gd name="T60" fmla="*/ 36 w 204"/>
                  <a:gd name="T61" fmla="*/ 132 h 290"/>
                  <a:gd name="T62" fmla="*/ 176 w 204"/>
                  <a:gd name="T63" fmla="*/ 115 h 290"/>
                  <a:gd name="T64" fmla="*/ 176 w 204"/>
                  <a:gd name="T65" fmla="*/ 132 h 290"/>
                  <a:gd name="T66" fmla="*/ 176 w 204"/>
                  <a:gd name="T67" fmla="*/ 72 h 290"/>
                  <a:gd name="T68" fmla="*/ 36 w 204"/>
                  <a:gd name="T69" fmla="*/ 86 h 290"/>
                  <a:gd name="T70" fmla="*/ 176 w 204"/>
                  <a:gd name="T71" fmla="*/ 72 h 290"/>
                  <a:gd name="T72" fmla="*/ 176 w 204"/>
                  <a:gd name="T73"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0">
                    <a:moveTo>
                      <a:pt x="45" y="0"/>
                    </a:moveTo>
                    <a:lnTo>
                      <a:pt x="45" y="0"/>
                    </a:lnTo>
                    <a:lnTo>
                      <a:pt x="31" y="2"/>
                    </a:lnTo>
                    <a:lnTo>
                      <a:pt x="17" y="7"/>
                    </a:lnTo>
                    <a:lnTo>
                      <a:pt x="10" y="14"/>
                    </a:lnTo>
                    <a:lnTo>
                      <a:pt x="0" y="17"/>
                    </a:lnTo>
                    <a:lnTo>
                      <a:pt x="0" y="283"/>
                    </a:lnTo>
                    <a:lnTo>
                      <a:pt x="0" y="283"/>
                    </a:lnTo>
                    <a:lnTo>
                      <a:pt x="10" y="275"/>
                    </a:lnTo>
                    <a:lnTo>
                      <a:pt x="17" y="271"/>
                    </a:lnTo>
                    <a:lnTo>
                      <a:pt x="31" y="266"/>
                    </a:lnTo>
                    <a:lnTo>
                      <a:pt x="45" y="266"/>
                    </a:lnTo>
                    <a:lnTo>
                      <a:pt x="45" y="266"/>
                    </a:lnTo>
                    <a:lnTo>
                      <a:pt x="52" y="266"/>
                    </a:lnTo>
                    <a:lnTo>
                      <a:pt x="52" y="266"/>
                    </a:lnTo>
                    <a:lnTo>
                      <a:pt x="76" y="271"/>
                    </a:lnTo>
                    <a:lnTo>
                      <a:pt x="95" y="275"/>
                    </a:lnTo>
                    <a:lnTo>
                      <a:pt x="114" y="283"/>
                    </a:lnTo>
                    <a:lnTo>
                      <a:pt x="140" y="287"/>
                    </a:lnTo>
                    <a:lnTo>
                      <a:pt x="140" y="287"/>
                    </a:lnTo>
                    <a:lnTo>
                      <a:pt x="157" y="290"/>
                    </a:lnTo>
                    <a:lnTo>
                      <a:pt x="157" y="290"/>
                    </a:lnTo>
                    <a:lnTo>
                      <a:pt x="169" y="290"/>
                    </a:lnTo>
                    <a:lnTo>
                      <a:pt x="178" y="287"/>
                    </a:lnTo>
                    <a:lnTo>
                      <a:pt x="192" y="280"/>
                    </a:lnTo>
                    <a:lnTo>
                      <a:pt x="202" y="275"/>
                    </a:lnTo>
                    <a:lnTo>
                      <a:pt x="204" y="273"/>
                    </a:lnTo>
                    <a:lnTo>
                      <a:pt x="204" y="9"/>
                    </a:lnTo>
                    <a:lnTo>
                      <a:pt x="204" y="9"/>
                    </a:lnTo>
                    <a:lnTo>
                      <a:pt x="202" y="12"/>
                    </a:lnTo>
                    <a:lnTo>
                      <a:pt x="192" y="17"/>
                    </a:lnTo>
                    <a:lnTo>
                      <a:pt x="178" y="21"/>
                    </a:lnTo>
                    <a:lnTo>
                      <a:pt x="169" y="24"/>
                    </a:lnTo>
                    <a:lnTo>
                      <a:pt x="157" y="24"/>
                    </a:lnTo>
                    <a:lnTo>
                      <a:pt x="157" y="24"/>
                    </a:lnTo>
                    <a:lnTo>
                      <a:pt x="140" y="24"/>
                    </a:lnTo>
                    <a:lnTo>
                      <a:pt x="140" y="24"/>
                    </a:lnTo>
                    <a:lnTo>
                      <a:pt x="114" y="17"/>
                    </a:lnTo>
                    <a:lnTo>
                      <a:pt x="95" y="12"/>
                    </a:lnTo>
                    <a:lnTo>
                      <a:pt x="76" y="5"/>
                    </a:lnTo>
                    <a:lnTo>
                      <a:pt x="52" y="0"/>
                    </a:lnTo>
                    <a:lnTo>
                      <a:pt x="52" y="0"/>
                    </a:lnTo>
                    <a:lnTo>
                      <a:pt x="45" y="0"/>
                    </a:lnTo>
                    <a:lnTo>
                      <a:pt x="45" y="0"/>
                    </a:lnTo>
                    <a:lnTo>
                      <a:pt x="45" y="0"/>
                    </a:lnTo>
                    <a:lnTo>
                      <a:pt x="45" y="0"/>
                    </a:lnTo>
                    <a:close/>
                    <a:moveTo>
                      <a:pt x="176" y="220"/>
                    </a:moveTo>
                    <a:lnTo>
                      <a:pt x="36" y="220"/>
                    </a:lnTo>
                    <a:lnTo>
                      <a:pt x="36" y="206"/>
                    </a:lnTo>
                    <a:lnTo>
                      <a:pt x="176" y="206"/>
                    </a:lnTo>
                    <a:lnTo>
                      <a:pt x="176" y="220"/>
                    </a:lnTo>
                    <a:lnTo>
                      <a:pt x="176" y="220"/>
                    </a:lnTo>
                    <a:lnTo>
                      <a:pt x="176" y="220"/>
                    </a:lnTo>
                    <a:close/>
                    <a:moveTo>
                      <a:pt x="176" y="177"/>
                    </a:moveTo>
                    <a:lnTo>
                      <a:pt x="36" y="177"/>
                    </a:lnTo>
                    <a:lnTo>
                      <a:pt x="36" y="158"/>
                    </a:lnTo>
                    <a:lnTo>
                      <a:pt x="176" y="158"/>
                    </a:lnTo>
                    <a:lnTo>
                      <a:pt x="176" y="177"/>
                    </a:lnTo>
                    <a:lnTo>
                      <a:pt x="176" y="177"/>
                    </a:lnTo>
                    <a:lnTo>
                      <a:pt x="176" y="177"/>
                    </a:lnTo>
                    <a:close/>
                    <a:moveTo>
                      <a:pt x="176" y="132"/>
                    </a:moveTo>
                    <a:lnTo>
                      <a:pt x="36" y="132"/>
                    </a:lnTo>
                    <a:lnTo>
                      <a:pt x="36" y="115"/>
                    </a:lnTo>
                    <a:lnTo>
                      <a:pt x="176" y="115"/>
                    </a:lnTo>
                    <a:lnTo>
                      <a:pt x="176" y="132"/>
                    </a:lnTo>
                    <a:lnTo>
                      <a:pt x="176" y="132"/>
                    </a:lnTo>
                    <a:lnTo>
                      <a:pt x="176" y="132"/>
                    </a:lnTo>
                    <a:close/>
                    <a:moveTo>
                      <a:pt x="176" y="72"/>
                    </a:moveTo>
                    <a:lnTo>
                      <a:pt x="176" y="86"/>
                    </a:lnTo>
                    <a:lnTo>
                      <a:pt x="36" y="86"/>
                    </a:lnTo>
                    <a:lnTo>
                      <a:pt x="36" y="72"/>
                    </a:lnTo>
                    <a:lnTo>
                      <a:pt x="176" y="72"/>
                    </a:lnTo>
                    <a:lnTo>
                      <a:pt x="176" y="72"/>
                    </a:lnTo>
                    <a:lnTo>
                      <a:pt x="176" y="72"/>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60" name="Freeform 27">
                <a:extLst>
                  <a:ext uri="{FF2B5EF4-FFF2-40B4-BE49-F238E27FC236}">
                    <a16:creationId xmlns:a16="http://schemas.microsoft.com/office/drawing/2014/main" id="{0EBFC12E-B61B-373B-F814-EDDFC43B6DAD}"/>
                  </a:ext>
                </a:extLst>
              </p:cNvPr>
              <p:cNvSpPr>
                <a:spLocks noEditPoints="1"/>
              </p:cNvSpPr>
              <p:nvPr/>
            </p:nvSpPr>
            <p:spPr bwMode="auto">
              <a:xfrm>
                <a:off x="2183540" y="2822799"/>
                <a:ext cx="328613" cy="460375"/>
              </a:xfrm>
              <a:custGeom>
                <a:avLst/>
                <a:gdLst>
                  <a:gd name="T0" fmla="*/ 152 w 207"/>
                  <a:gd name="T1" fmla="*/ 0 h 290"/>
                  <a:gd name="T2" fmla="*/ 112 w 207"/>
                  <a:gd name="T3" fmla="*/ 12 h 290"/>
                  <a:gd name="T4" fmla="*/ 64 w 207"/>
                  <a:gd name="T5" fmla="*/ 24 h 290"/>
                  <a:gd name="T6" fmla="*/ 50 w 207"/>
                  <a:gd name="T7" fmla="*/ 24 h 290"/>
                  <a:gd name="T8" fmla="*/ 38 w 207"/>
                  <a:gd name="T9" fmla="*/ 24 h 290"/>
                  <a:gd name="T10" fmla="*/ 14 w 207"/>
                  <a:gd name="T11" fmla="*/ 17 h 290"/>
                  <a:gd name="T12" fmla="*/ 0 w 207"/>
                  <a:gd name="T13" fmla="*/ 9 h 290"/>
                  <a:gd name="T14" fmla="*/ 0 w 207"/>
                  <a:gd name="T15" fmla="*/ 273 h 290"/>
                  <a:gd name="T16" fmla="*/ 14 w 207"/>
                  <a:gd name="T17" fmla="*/ 280 h 290"/>
                  <a:gd name="T18" fmla="*/ 38 w 207"/>
                  <a:gd name="T19" fmla="*/ 290 h 290"/>
                  <a:gd name="T20" fmla="*/ 50 w 207"/>
                  <a:gd name="T21" fmla="*/ 290 h 290"/>
                  <a:gd name="T22" fmla="*/ 64 w 207"/>
                  <a:gd name="T23" fmla="*/ 287 h 290"/>
                  <a:gd name="T24" fmla="*/ 112 w 207"/>
                  <a:gd name="T25" fmla="*/ 275 h 290"/>
                  <a:gd name="T26" fmla="*/ 152 w 207"/>
                  <a:gd name="T27" fmla="*/ 266 h 290"/>
                  <a:gd name="T28" fmla="*/ 159 w 207"/>
                  <a:gd name="T29" fmla="*/ 266 h 290"/>
                  <a:gd name="T30" fmla="*/ 176 w 207"/>
                  <a:gd name="T31" fmla="*/ 266 h 290"/>
                  <a:gd name="T32" fmla="*/ 199 w 207"/>
                  <a:gd name="T33" fmla="*/ 275 h 290"/>
                  <a:gd name="T34" fmla="*/ 207 w 207"/>
                  <a:gd name="T35" fmla="*/ 17 h 290"/>
                  <a:gd name="T36" fmla="*/ 199 w 207"/>
                  <a:gd name="T37" fmla="*/ 14 h 290"/>
                  <a:gd name="T38" fmla="*/ 176 w 207"/>
                  <a:gd name="T39" fmla="*/ 2 h 290"/>
                  <a:gd name="T40" fmla="*/ 159 w 207"/>
                  <a:gd name="T41" fmla="*/ 0 h 290"/>
                  <a:gd name="T42" fmla="*/ 152 w 207"/>
                  <a:gd name="T43" fmla="*/ 0 h 290"/>
                  <a:gd name="T44" fmla="*/ 152 w 207"/>
                  <a:gd name="T45" fmla="*/ 0 h 290"/>
                  <a:gd name="T46" fmla="*/ 31 w 207"/>
                  <a:gd name="T47" fmla="*/ 220 h 290"/>
                  <a:gd name="T48" fmla="*/ 169 w 207"/>
                  <a:gd name="T49" fmla="*/ 206 h 290"/>
                  <a:gd name="T50" fmla="*/ 169 w 207"/>
                  <a:gd name="T51" fmla="*/ 220 h 290"/>
                  <a:gd name="T52" fmla="*/ 169 w 207"/>
                  <a:gd name="T53" fmla="*/ 177 h 290"/>
                  <a:gd name="T54" fmla="*/ 31 w 207"/>
                  <a:gd name="T55" fmla="*/ 158 h 290"/>
                  <a:gd name="T56" fmla="*/ 169 w 207"/>
                  <a:gd name="T57" fmla="*/ 177 h 290"/>
                  <a:gd name="T58" fmla="*/ 169 w 207"/>
                  <a:gd name="T59" fmla="*/ 177 h 290"/>
                  <a:gd name="T60" fmla="*/ 31 w 207"/>
                  <a:gd name="T61" fmla="*/ 132 h 290"/>
                  <a:gd name="T62" fmla="*/ 169 w 207"/>
                  <a:gd name="T63" fmla="*/ 115 h 290"/>
                  <a:gd name="T64" fmla="*/ 169 w 207"/>
                  <a:gd name="T65" fmla="*/ 132 h 290"/>
                  <a:gd name="T66" fmla="*/ 169 w 207"/>
                  <a:gd name="T67" fmla="*/ 86 h 290"/>
                  <a:gd name="T68" fmla="*/ 31 w 207"/>
                  <a:gd name="T69" fmla="*/ 72 h 290"/>
                  <a:gd name="T70" fmla="*/ 169 w 207"/>
                  <a:gd name="T71" fmla="*/ 86 h 290"/>
                  <a:gd name="T72" fmla="*/ 169 w 207"/>
                  <a:gd name="T73" fmla="*/ 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290">
                    <a:moveTo>
                      <a:pt x="152" y="0"/>
                    </a:moveTo>
                    <a:lnTo>
                      <a:pt x="152" y="0"/>
                    </a:lnTo>
                    <a:lnTo>
                      <a:pt x="128" y="5"/>
                    </a:lnTo>
                    <a:lnTo>
                      <a:pt x="112" y="12"/>
                    </a:lnTo>
                    <a:lnTo>
                      <a:pt x="90" y="17"/>
                    </a:lnTo>
                    <a:lnTo>
                      <a:pt x="64" y="24"/>
                    </a:lnTo>
                    <a:lnTo>
                      <a:pt x="64" y="24"/>
                    </a:lnTo>
                    <a:lnTo>
                      <a:pt x="50" y="24"/>
                    </a:lnTo>
                    <a:lnTo>
                      <a:pt x="50" y="24"/>
                    </a:lnTo>
                    <a:lnTo>
                      <a:pt x="38" y="24"/>
                    </a:lnTo>
                    <a:lnTo>
                      <a:pt x="31" y="21"/>
                    </a:lnTo>
                    <a:lnTo>
                      <a:pt x="14" y="17"/>
                    </a:lnTo>
                    <a:lnTo>
                      <a:pt x="5" y="12"/>
                    </a:lnTo>
                    <a:lnTo>
                      <a:pt x="0" y="9"/>
                    </a:lnTo>
                    <a:lnTo>
                      <a:pt x="0" y="273"/>
                    </a:lnTo>
                    <a:lnTo>
                      <a:pt x="0" y="273"/>
                    </a:lnTo>
                    <a:lnTo>
                      <a:pt x="5" y="275"/>
                    </a:lnTo>
                    <a:lnTo>
                      <a:pt x="14" y="280"/>
                    </a:lnTo>
                    <a:lnTo>
                      <a:pt x="31" y="287"/>
                    </a:lnTo>
                    <a:lnTo>
                      <a:pt x="38" y="290"/>
                    </a:lnTo>
                    <a:lnTo>
                      <a:pt x="50" y="290"/>
                    </a:lnTo>
                    <a:lnTo>
                      <a:pt x="50" y="290"/>
                    </a:lnTo>
                    <a:lnTo>
                      <a:pt x="64" y="287"/>
                    </a:lnTo>
                    <a:lnTo>
                      <a:pt x="64" y="287"/>
                    </a:lnTo>
                    <a:lnTo>
                      <a:pt x="90" y="283"/>
                    </a:lnTo>
                    <a:lnTo>
                      <a:pt x="112" y="275"/>
                    </a:lnTo>
                    <a:lnTo>
                      <a:pt x="128" y="271"/>
                    </a:lnTo>
                    <a:lnTo>
                      <a:pt x="152" y="266"/>
                    </a:lnTo>
                    <a:lnTo>
                      <a:pt x="152" y="266"/>
                    </a:lnTo>
                    <a:lnTo>
                      <a:pt x="159" y="266"/>
                    </a:lnTo>
                    <a:lnTo>
                      <a:pt x="159" y="266"/>
                    </a:lnTo>
                    <a:lnTo>
                      <a:pt x="176" y="266"/>
                    </a:lnTo>
                    <a:lnTo>
                      <a:pt x="190" y="271"/>
                    </a:lnTo>
                    <a:lnTo>
                      <a:pt x="199" y="275"/>
                    </a:lnTo>
                    <a:lnTo>
                      <a:pt x="207" y="283"/>
                    </a:lnTo>
                    <a:lnTo>
                      <a:pt x="207" y="17"/>
                    </a:lnTo>
                    <a:lnTo>
                      <a:pt x="207" y="17"/>
                    </a:lnTo>
                    <a:lnTo>
                      <a:pt x="199" y="14"/>
                    </a:lnTo>
                    <a:lnTo>
                      <a:pt x="190" y="7"/>
                    </a:lnTo>
                    <a:lnTo>
                      <a:pt x="176" y="2"/>
                    </a:lnTo>
                    <a:lnTo>
                      <a:pt x="159" y="0"/>
                    </a:lnTo>
                    <a:lnTo>
                      <a:pt x="159" y="0"/>
                    </a:lnTo>
                    <a:lnTo>
                      <a:pt x="152" y="0"/>
                    </a:lnTo>
                    <a:lnTo>
                      <a:pt x="152" y="0"/>
                    </a:lnTo>
                    <a:lnTo>
                      <a:pt x="152" y="0"/>
                    </a:lnTo>
                    <a:lnTo>
                      <a:pt x="152" y="0"/>
                    </a:lnTo>
                    <a:close/>
                    <a:moveTo>
                      <a:pt x="169" y="220"/>
                    </a:moveTo>
                    <a:lnTo>
                      <a:pt x="31" y="220"/>
                    </a:lnTo>
                    <a:lnTo>
                      <a:pt x="31" y="206"/>
                    </a:lnTo>
                    <a:lnTo>
                      <a:pt x="169" y="206"/>
                    </a:lnTo>
                    <a:lnTo>
                      <a:pt x="169" y="220"/>
                    </a:lnTo>
                    <a:lnTo>
                      <a:pt x="169" y="220"/>
                    </a:lnTo>
                    <a:lnTo>
                      <a:pt x="169" y="220"/>
                    </a:lnTo>
                    <a:close/>
                    <a:moveTo>
                      <a:pt x="169" y="177"/>
                    </a:moveTo>
                    <a:lnTo>
                      <a:pt x="31" y="177"/>
                    </a:lnTo>
                    <a:lnTo>
                      <a:pt x="31" y="158"/>
                    </a:lnTo>
                    <a:lnTo>
                      <a:pt x="169" y="158"/>
                    </a:lnTo>
                    <a:lnTo>
                      <a:pt x="169" y="177"/>
                    </a:lnTo>
                    <a:lnTo>
                      <a:pt x="169" y="177"/>
                    </a:lnTo>
                    <a:lnTo>
                      <a:pt x="169" y="177"/>
                    </a:lnTo>
                    <a:close/>
                    <a:moveTo>
                      <a:pt x="169" y="132"/>
                    </a:moveTo>
                    <a:lnTo>
                      <a:pt x="31" y="132"/>
                    </a:lnTo>
                    <a:lnTo>
                      <a:pt x="31" y="115"/>
                    </a:lnTo>
                    <a:lnTo>
                      <a:pt x="169" y="115"/>
                    </a:lnTo>
                    <a:lnTo>
                      <a:pt x="169" y="132"/>
                    </a:lnTo>
                    <a:lnTo>
                      <a:pt x="169" y="132"/>
                    </a:lnTo>
                    <a:lnTo>
                      <a:pt x="169" y="132"/>
                    </a:lnTo>
                    <a:close/>
                    <a:moveTo>
                      <a:pt x="169" y="86"/>
                    </a:moveTo>
                    <a:lnTo>
                      <a:pt x="31" y="86"/>
                    </a:lnTo>
                    <a:lnTo>
                      <a:pt x="31" y="72"/>
                    </a:lnTo>
                    <a:lnTo>
                      <a:pt x="169" y="72"/>
                    </a:lnTo>
                    <a:lnTo>
                      <a:pt x="169" y="86"/>
                    </a:lnTo>
                    <a:lnTo>
                      <a:pt x="169" y="86"/>
                    </a:lnTo>
                    <a:lnTo>
                      <a:pt x="169" y="86"/>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sp>
        <p:nvSpPr>
          <p:cNvPr id="161" name="TextBox 160">
            <a:extLst>
              <a:ext uri="{FF2B5EF4-FFF2-40B4-BE49-F238E27FC236}">
                <a16:creationId xmlns:a16="http://schemas.microsoft.com/office/drawing/2014/main" id="{BE4B7BF0-8AAE-CFDC-81F8-D0407E6E5477}"/>
              </a:ext>
            </a:extLst>
          </p:cNvPr>
          <p:cNvSpPr txBox="1"/>
          <p:nvPr/>
        </p:nvSpPr>
        <p:spPr>
          <a:xfrm>
            <a:off x="4772991" y="4505118"/>
            <a:ext cx="1229684" cy="1361591"/>
          </a:xfrm>
          <a:prstGeom prst="rect">
            <a:avLst/>
          </a:prstGeom>
          <a:noFill/>
        </p:spPr>
        <p:txBody>
          <a:bodyPr wrap="square" lIns="0" tIns="0" rIns="0" bIns="0" rtlCol="0">
            <a:spAutoFit/>
          </a:bodyPr>
          <a:lstStyle/>
          <a:p>
            <a:pPr algn="r">
              <a:lnSpc>
                <a:spcPct val="110000"/>
              </a:lnSpc>
              <a:spcAft>
                <a:spcPts val="225"/>
              </a:spcAft>
              <a:defRPr/>
            </a:pPr>
            <a:r>
              <a:rPr lang="en-AU" sz="900" dirty="0">
                <a:solidFill>
                  <a:srgbClr val="00B050"/>
                </a:solidFill>
                <a:latin typeface="Arial"/>
              </a:rPr>
              <a:t>A personal logbook – to capture growth, conversations, reflections, share with others to demonstrate your personal development and achievements. </a:t>
            </a:r>
          </a:p>
          <a:p>
            <a:pPr algn="r">
              <a:lnSpc>
                <a:spcPct val="110000"/>
              </a:lnSpc>
              <a:spcAft>
                <a:spcPts val="225"/>
              </a:spcAft>
              <a:defRPr/>
            </a:pPr>
            <a:endParaRPr lang="en-AU" sz="750" dirty="0">
              <a:solidFill>
                <a:srgbClr val="00B050"/>
              </a:solidFill>
              <a:latin typeface="Arial"/>
            </a:endParaRPr>
          </a:p>
        </p:txBody>
      </p:sp>
      <p:sp>
        <p:nvSpPr>
          <p:cNvPr id="162" name="TextBox 161">
            <a:extLst>
              <a:ext uri="{FF2B5EF4-FFF2-40B4-BE49-F238E27FC236}">
                <a16:creationId xmlns:a16="http://schemas.microsoft.com/office/drawing/2014/main" id="{CC2A89AD-FC11-18DD-92D4-700FB065B3B9}"/>
              </a:ext>
            </a:extLst>
          </p:cNvPr>
          <p:cNvSpPr txBox="1"/>
          <p:nvPr/>
        </p:nvSpPr>
        <p:spPr>
          <a:xfrm>
            <a:off x="4220973" y="3790016"/>
            <a:ext cx="1783482" cy="445186"/>
          </a:xfrm>
          <a:prstGeom prst="rect">
            <a:avLst/>
          </a:prstGeom>
          <a:noFill/>
        </p:spPr>
        <p:txBody>
          <a:bodyPr wrap="square" lIns="0" tIns="0" rIns="0" bIns="0" rtlCol="0">
            <a:spAutoFit/>
          </a:bodyPr>
          <a:lstStyle/>
          <a:p>
            <a:pPr algn="r">
              <a:lnSpc>
                <a:spcPct val="110000"/>
              </a:lnSpc>
              <a:spcAft>
                <a:spcPts val="225"/>
              </a:spcAft>
              <a:defRPr/>
            </a:pPr>
            <a:r>
              <a:rPr lang="en-AU" sz="900" dirty="0">
                <a:solidFill>
                  <a:srgbClr val="00B050"/>
                </a:solidFill>
                <a:latin typeface="Arial"/>
              </a:rPr>
              <a:t>Self-directed, purpose driven learning to inform your own career, at your own pace</a:t>
            </a:r>
          </a:p>
        </p:txBody>
      </p:sp>
      <p:sp>
        <p:nvSpPr>
          <p:cNvPr id="168" name="TextBox 167">
            <a:extLst>
              <a:ext uri="{FF2B5EF4-FFF2-40B4-BE49-F238E27FC236}">
                <a16:creationId xmlns:a16="http://schemas.microsoft.com/office/drawing/2014/main" id="{AD3858B3-DC48-6341-D210-08A28EE8545F}"/>
              </a:ext>
            </a:extLst>
          </p:cNvPr>
          <p:cNvSpPr txBox="1"/>
          <p:nvPr/>
        </p:nvSpPr>
        <p:spPr>
          <a:xfrm>
            <a:off x="6709965" y="2690839"/>
            <a:ext cx="1338958" cy="609398"/>
          </a:xfrm>
          <a:prstGeom prst="rect">
            <a:avLst/>
          </a:prstGeom>
          <a:noFill/>
        </p:spPr>
        <p:txBody>
          <a:bodyPr wrap="square" lIns="0" tIns="0" rIns="0" bIns="0" rtlCol="0">
            <a:spAutoFit/>
          </a:bodyPr>
          <a:lstStyle/>
          <a:p>
            <a:pPr algn="r">
              <a:lnSpc>
                <a:spcPct val="110000"/>
              </a:lnSpc>
              <a:spcAft>
                <a:spcPts val="225"/>
              </a:spcAft>
              <a:defRPr/>
            </a:pPr>
            <a:r>
              <a:rPr lang="en-GB" sz="900" dirty="0">
                <a:solidFill>
                  <a:srgbClr val="7030A0"/>
                </a:solidFill>
                <a:latin typeface="Arial"/>
              </a:rPr>
              <a:t>Self-directed, promotion driven learning as evidence of growth and skill</a:t>
            </a:r>
          </a:p>
        </p:txBody>
      </p:sp>
      <p:sp>
        <p:nvSpPr>
          <p:cNvPr id="169" name="TextBox 168">
            <a:extLst>
              <a:ext uri="{FF2B5EF4-FFF2-40B4-BE49-F238E27FC236}">
                <a16:creationId xmlns:a16="http://schemas.microsoft.com/office/drawing/2014/main" id="{73B73EEE-5BF8-EF1D-F11D-E96E7F14D45A}"/>
              </a:ext>
            </a:extLst>
          </p:cNvPr>
          <p:cNvSpPr txBox="1"/>
          <p:nvPr/>
        </p:nvSpPr>
        <p:spPr>
          <a:xfrm>
            <a:off x="6773653" y="3988540"/>
            <a:ext cx="1323521" cy="1219052"/>
          </a:xfrm>
          <a:prstGeom prst="rect">
            <a:avLst/>
          </a:prstGeom>
          <a:noFill/>
        </p:spPr>
        <p:txBody>
          <a:bodyPr wrap="square" lIns="0" tIns="0" rIns="0" bIns="0" rtlCol="0">
            <a:spAutoFit/>
          </a:bodyPr>
          <a:lstStyle/>
          <a:p>
            <a:pPr algn="r">
              <a:lnSpc>
                <a:spcPct val="110000"/>
              </a:lnSpc>
              <a:spcAft>
                <a:spcPts val="225"/>
              </a:spcAft>
              <a:defRPr/>
            </a:pPr>
            <a:r>
              <a:rPr lang="en-AU" sz="900" dirty="0">
                <a:solidFill>
                  <a:srgbClr val="7030A0"/>
                </a:solidFill>
                <a:cs typeface="Arial" panose="020B0604020202020204" pitchFamily="34" charset="0"/>
              </a:rPr>
              <a:t>A personal logbook – to capture evidence, conversations, reflections, share with others to demonstrate your growth and readiness for promotion</a:t>
            </a:r>
            <a:r>
              <a:rPr lang="en-AU" sz="750" dirty="0">
                <a:solidFill>
                  <a:srgbClr val="7030A0"/>
                </a:solidFill>
                <a:cs typeface="Arial" panose="020B0604020202020204" pitchFamily="34" charset="0"/>
              </a:rPr>
              <a:t>. </a:t>
            </a:r>
          </a:p>
          <a:p>
            <a:pPr algn="r">
              <a:lnSpc>
                <a:spcPct val="110000"/>
              </a:lnSpc>
              <a:spcAft>
                <a:spcPts val="225"/>
              </a:spcAft>
              <a:defRPr/>
            </a:pPr>
            <a:endParaRPr lang="en-GB" sz="750" dirty="0">
              <a:solidFill>
                <a:srgbClr val="7030A0"/>
              </a:solidFill>
              <a:latin typeface="Arial"/>
            </a:endParaRPr>
          </a:p>
        </p:txBody>
      </p:sp>
      <p:sp>
        <p:nvSpPr>
          <p:cNvPr id="3" name="Oval 2">
            <a:extLst>
              <a:ext uri="{FF2B5EF4-FFF2-40B4-BE49-F238E27FC236}">
                <a16:creationId xmlns:a16="http://schemas.microsoft.com/office/drawing/2014/main" id="{06C946E7-B151-5E10-07BA-7E3CC324AF4F}"/>
              </a:ext>
            </a:extLst>
          </p:cNvPr>
          <p:cNvSpPr/>
          <p:nvPr/>
        </p:nvSpPr>
        <p:spPr>
          <a:xfrm>
            <a:off x="3522355" y="5308641"/>
            <a:ext cx="402701" cy="421749"/>
          </a:xfrm>
          <a:prstGeom prst="ellipse">
            <a:avLst/>
          </a:prstGeom>
          <a:solidFill>
            <a:srgbClr val="FF000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err="1">
              <a:solidFill>
                <a:srgbClr val="FFFFFF"/>
              </a:solidFill>
              <a:latin typeface="Arial"/>
              <a:ea typeface="+mn-ea"/>
            </a:endParaRPr>
          </a:p>
        </p:txBody>
      </p:sp>
      <p:pic>
        <p:nvPicPr>
          <p:cNvPr id="8" name="Graphic 7" descr="Badge Tick outline">
            <a:extLst>
              <a:ext uri="{FF2B5EF4-FFF2-40B4-BE49-F238E27FC236}">
                <a16:creationId xmlns:a16="http://schemas.microsoft.com/office/drawing/2014/main" id="{C802F0C0-C49E-BDB3-4B09-7AC17EBBD41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511685" y="5303786"/>
            <a:ext cx="415970" cy="415970"/>
          </a:xfrm>
          <a:prstGeom prst="rect">
            <a:avLst/>
          </a:prstGeom>
        </p:spPr>
      </p:pic>
      <p:sp>
        <p:nvSpPr>
          <p:cNvPr id="9" name="TextBox 8">
            <a:extLst>
              <a:ext uri="{FF2B5EF4-FFF2-40B4-BE49-F238E27FC236}">
                <a16:creationId xmlns:a16="http://schemas.microsoft.com/office/drawing/2014/main" id="{FCE7EA8F-824D-1F2B-A417-BF68751FE59D}"/>
              </a:ext>
            </a:extLst>
          </p:cNvPr>
          <p:cNvSpPr txBox="1"/>
          <p:nvPr/>
        </p:nvSpPr>
        <p:spPr>
          <a:xfrm>
            <a:off x="3371999" y="4603171"/>
            <a:ext cx="1301711" cy="752194"/>
          </a:xfrm>
          <a:prstGeom prst="rect">
            <a:avLst/>
          </a:prstGeom>
          <a:noFill/>
        </p:spPr>
        <p:txBody>
          <a:bodyPr wrap="square" lIns="0" tIns="0" rIns="0" bIns="0" rtlCol="0">
            <a:spAutoFit/>
          </a:bodyPr>
          <a:lstStyle/>
          <a:p>
            <a:pPr algn="ctr">
              <a:lnSpc>
                <a:spcPct val="110000"/>
              </a:lnSpc>
              <a:spcAft>
                <a:spcPts val="225"/>
              </a:spcAft>
              <a:defRPr/>
            </a:pPr>
            <a:r>
              <a:rPr lang="en-AU" sz="900" dirty="0">
                <a:solidFill>
                  <a:srgbClr val="FF0000"/>
                </a:solidFill>
                <a:latin typeface="Arial"/>
              </a:rPr>
              <a:t>Appraisal – to acknowledge growth and/or confirm rank progression. </a:t>
            </a:r>
          </a:p>
          <a:p>
            <a:pPr algn="r">
              <a:lnSpc>
                <a:spcPct val="110000"/>
              </a:lnSpc>
              <a:spcAft>
                <a:spcPts val="225"/>
              </a:spcAft>
              <a:defRPr/>
            </a:pPr>
            <a:endParaRPr lang="en-AU" sz="750" dirty="0">
              <a:solidFill>
                <a:srgbClr val="00B050"/>
              </a:solidFill>
              <a:latin typeface="Arial"/>
            </a:endParaRPr>
          </a:p>
        </p:txBody>
      </p:sp>
      <p:sp>
        <p:nvSpPr>
          <p:cNvPr id="7" name="Title 1">
            <a:extLst>
              <a:ext uri="{FF2B5EF4-FFF2-40B4-BE49-F238E27FC236}">
                <a16:creationId xmlns:a16="http://schemas.microsoft.com/office/drawing/2014/main" id="{BA1C93D2-A019-3DDD-BE4F-5F5B533D660B}"/>
              </a:ext>
            </a:extLst>
          </p:cNvPr>
          <p:cNvSpPr txBox="1">
            <a:spLocks/>
          </p:cNvSpPr>
          <p:nvPr/>
        </p:nvSpPr>
        <p:spPr>
          <a:xfrm>
            <a:off x="41451" y="1078519"/>
            <a:ext cx="7215785"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400" dirty="0">
                <a:solidFill>
                  <a:srgbClr val="002F65"/>
                </a:solidFill>
              </a:rPr>
              <a:t>   New Volunteer - Adult Program Pathway</a:t>
            </a:r>
          </a:p>
        </p:txBody>
      </p:sp>
      <p:grpSp>
        <p:nvGrpSpPr>
          <p:cNvPr id="163" name="Group 162">
            <a:extLst>
              <a:ext uri="{FF2B5EF4-FFF2-40B4-BE49-F238E27FC236}">
                <a16:creationId xmlns:a16="http://schemas.microsoft.com/office/drawing/2014/main" id="{B8E9D028-164C-FBE9-DC54-3744C70F063D}"/>
              </a:ext>
            </a:extLst>
          </p:cNvPr>
          <p:cNvGrpSpPr/>
          <p:nvPr/>
        </p:nvGrpSpPr>
        <p:grpSpPr>
          <a:xfrm>
            <a:off x="3296502" y="2611930"/>
            <a:ext cx="175801" cy="1851875"/>
            <a:chOff x="4639759" y="2238147"/>
            <a:chExt cx="234401" cy="2469167"/>
          </a:xfrm>
          <a:solidFill>
            <a:schemeClr val="bg1">
              <a:lumMod val="85000"/>
            </a:schemeClr>
          </a:solidFill>
        </p:grpSpPr>
        <p:sp>
          <p:nvSpPr>
            <p:cNvPr id="164" name="Arrow: Chevron 163">
              <a:extLst>
                <a:ext uri="{FF2B5EF4-FFF2-40B4-BE49-F238E27FC236}">
                  <a16:creationId xmlns:a16="http://schemas.microsoft.com/office/drawing/2014/main" id="{D7106D9D-2C1C-2E11-583E-911397277ACC}"/>
                </a:ext>
              </a:extLst>
            </p:cNvPr>
            <p:cNvSpPr/>
            <p:nvPr/>
          </p:nvSpPr>
          <p:spPr>
            <a:xfrm rot="16200000">
              <a:off x="4665376" y="2212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65" name="Arrow: Chevron 164">
              <a:extLst>
                <a:ext uri="{FF2B5EF4-FFF2-40B4-BE49-F238E27FC236}">
                  <a16:creationId xmlns:a16="http://schemas.microsoft.com/office/drawing/2014/main" id="{3CF07303-BDE0-7664-C731-1F78B179DD94}"/>
                </a:ext>
              </a:extLst>
            </p:cNvPr>
            <p:cNvSpPr/>
            <p:nvPr/>
          </p:nvSpPr>
          <p:spPr>
            <a:xfrm rot="16200000">
              <a:off x="4665376" y="4498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grpSp>
      <p:grpSp>
        <p:nvGrpSpPr>
          <p:cNvPr id="172" name="Group 171">
            <a:extLst>
              <a:ext uri="{FF2B5EF4-FFF2-40B4-BE49-F238E27FC236}">
                <a16:creationId xmlns:a16="http://schemas.microsoft.com/office/drawing/2014/main" id="{26228E96-391D-1D29-B574-46946FFE27BD}"/>
              </a:ext>
            </a:extLst>
          </p:cNvPr>
          <p:cNvGrpSpPr/>
          <p:nvPr/>
        </p:nvGrpSpPr>
        <p:grpSpPr>
          <a:xfrm rot="5400000">
            <a:off x="5861245" y="593159"/>
            <a:ext cx="175801" cy="2708197"/>
            <a:chOff x="4639759" y="1096385"/>
            <a:chExt cx="234401" cy="3610929"/>
          </a:xfrm>
          <a:solidFill>
            <a:schemeClr val="bg1">
              <a:lumMod val="85000"/>
            </a:schemeClr>
          </a:solidFill>
        </p:grpSpPr>
        <p:sp>
          <p:nvSpPr>
            <p:cNvPr id="173" name="Arrow: Chevron 172">
              <a:extLst>
                <a:ext uri="{FF2B5EF4-FFF2-40B4-BE49-F238E27FC236}">
                  <a16:creationId xmlns:a16="http://schemas.microsoft.com/office/drawing/2014/main" id="{C2BC2575-78BA-39E1-8A48-24978E1E3725}"/>
                </a:ext>
              </a:extLst>
            </p:cNvPr>
            <p:cNvSpPr/>
            <p:nvPr/>
          </p:nvSpPr>
          <p:spPr>
            <a:xfrm rot="16200000">
              <a:off x="4665376" y="1070768"/>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78" name="Arrow: Chevron 177">
              <a:extLst>
                <a:ext uri="{FF2B5EF4-FFF2-40B4-BE49-F238E27FC236}">
                  <a16:creationId xmlns:a16="http://schemas.microsoft.com/office/drawing/2014/main" id="{E340F885-811E-5A82-1402-01B529683CF6}"/>
                </a:ext>
              </a:extLst>
            </p:cNvPr>
            <p:cNvSpPr/>
            <p:nvPr/>
          </p:nvSpPr>
          <p:spPr>
            <a:xfrm rot="16200000">
              <a:off x="4665376" y="4498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grpSp>
      <p:sp>
        <p:nvSpPr>
          <p:cNvPr id="182" name="Arrow: Chevron 181">
            <a:extLst>
              <a:ext uri="{FF2B5EF4-FFF2-40B4-BE49-F238E27FC236}">
                <a16:creationId xmlns:a16="http://schemas.microsoft.com/office/drawing/2014/main" id="{BF38904D-5A07-70E0-8614-2186F136A984}"/>
              </a:ext>
            </a:extLst>
          </p:cNvPr>
          <p:cNvSpPr/>
          <p:nvPr/>
        </p:nvSpPr>
        <p:spPr>
          <a:xfrm rot="5400000">
            <a:off x="8293328" y="4585278"/>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3" name="Arrow: Chevron 182">
            <a:extLst>
              <a:ext uri="{FF2B5EF4-FFF2-40B4-BE49-F238E27FC236}">
                <a16:creationId xmlns:a16="http://schemas.microsoft.com/office/drawing/2014/main" id="{35B8C845-6861-66FE-C54A-5AF4B9A1D63E}"/>
              </a:ext>
            </a:extLst>
          </p:cNvPr>
          <p:cNvSpPr/>
          <p:nvPr/>
        </p:nvSpPr>
        <p:spPr>
          <a:xfrm rot="10800000">
            <a:off x="4772992" y="5730390"/>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4" name="Arrow: Chevron 183">
            <a:extLst>
              <a:ext uri="{FF2B5EF4-FFF2-40B4-BE49-F238E27FC236}">
                <a16:creationId xmlns:a16="http://schemas.microsoft.com/office/drawing/2014/main" id="{C0DFCE26-8AF6-A434-5294-643408D061C0}"/>
              </a:ext>
            </a:extLst>
          </p:cNvPr>
          <p:cNvSpPr/>
          <p:nvPr/>
        </p:nvSpPr>
        <p:spPr>
          <a:xfrm rot="10800000">
            <a:off x="7215887" y="5730390"/>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5" name="Arrow: Chevron 184">
            <a:extLst>
              <a:ext uri="{FF2B5EF4-FFF2-40B4-BE49-F238E27FC236}">
                <a16:creationId xmlns:a16="http://schemas.microsoft.com/office/drawing/2014/main" id="{24CE1492-9262-E92F-0F3C-0E8E4C5C1350}"/>
              </a:ext>
            </a:extLst>
          </p:cNvPr>
          <p:cNvSpPr/>
          <p:nvPr/>
        </p:nvSpPr>
        <p:spPr>
          <a:xfrm rot="5400000">
            <a:off x="6226929" y="2383809"/>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86" name="TextBox 185">
            <a:extLst>
              <a:ext uri="{FF2B5EF4-FFF2-40B4-BE49-F238E27FC236}">
                <a16:creationId xmlns:a16="http://schemas.microsoft.com/office/drawing/2014/main" id="{673FB735-686F-0B4E-3592-E2D17502080E}"/>
              </a:ext>
            </a:extLst>
          </p:cNvPr>
          <p:cNvSpPr txBox="1"/>
          <p:nvPr/>
        </p:nvSpPr>
        <p:spPr>
          <a:xfrm>
            <a:off x="5630092" y="3296294"/>
            <a:ext cx="1285748" cy="355987"/>
          </a:xfrm>
          <a:prstGeom prst="roundRect">
            <a:avLst>
              <a:gd name="adj" fmla="val 50000"/>
            </a:avLst>
          </a:prstGeom>
          <a:solidFill>
            <a:srgbClr val="00B050"/>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900" b="1" kern="0" dirty="0">
                <a:solidFill>
                  <a:prstClr val="white"/>
                </a:solidFill>
                <a:latin typeface="Lato"/>
                <a:ea typeface="+mn-ea"/>
              </a:rPr>
              <a:t>Growth Focused </a:t>
            </a:r>
          </a:p>
          <a:p>
            <a:pPr algn="ctr" defTabSz="685800" eaLnBrk="1" fontAlgn="auto" hangingPunct="1">
              <a:spcBef>
                <a:spcPts val="0"/>
              </a:spcBef>
              <a:spcAft>
                <a:spcPts val="0"/>
              </a:spcAft>
              <a:defRPr/>
            </a:pPr>
            <a:r>
              <a:rPr lang="en-US" sz="900" b="1" kern="0" dirty="0">
                <a:solidFill>
                  <a:prstClr val="white"/>
                </a:solidFill>
                <a:latin typeface="Lato"/>
                <a:ea typeface="+mn-ea"/>
              </a:rPr>
              <a:t>– Not Promotion</a:t>
            </a:r>
          </a:p>
        </p:txBody>
      </p:sp>
      <p:sp>
        <p:nvSpPr>
          <p:cNvPr id="187" name="TextBox 186">
            <a:extLst>
              <a:ext uri="{FF2B5EF4-FFF2-40B4-BE49-F238E27FC236}">
                <a16:creationId xmlns:a16="http://schemas.microsoft.com/office/drawing/2014/main" id="{C272A64B-57A3-EE3E-A712-5058D7DCF5CD}"/>
              </a:ext>
            </a:extLst>
          </p:cNvPr>
          <p:cNvSpPr txBox="1"/>
          <p:nvPr/>
        </p:nvSpPr>
        <p:spPr>
          <a:xfrm>
            <a:off x="7649745" y="3296294"/>
            <a:ext cx="1285748" cy="355987"/>
          </a:xfrm>
          <a:prstGeom prst="roundRect">
            <a:avLst>
              <a:gd name="adj" fmla="val 50000"/>
            </a:avLst>
          </a:prstGeom>
          <a:solidFill>
            <a:schemeClr val="accent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900" b="1" kern="0" dirty="0">
                <a:solidFill>
                  <a:prstClr val="white"/>
                </a:solidFill>
                <a:latin typeface="Lato"/>
                <a:ea typeface="+mn-ea"/>
              </a:rPr>
              <a:t>Promotion Focused</a:t>
            </a:r>
          </a:p>
        </p:txBody>
      </p:sp>
    </p:spTree>
    <p:extLst>
      <p:ext uri="{BB962C8B-B14F-4D97-AF65-F5344CB8AC3E}">
        <p14:creationId xmlns:p14="http://schemas.microsoft.com/office/powerpoint/2010/main" val="393957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6" name="Straight Connector 165">
            <a:extLst>
              <a:ext uri="{FF2B5EF4-FFF2-40B4-BE49-F238E27FC236}">
                <a16:creationId xmlns:a16="http://schemas.microsoft.com/office/drawing/2014/main" id="{0B469F36-0943-F34C-3296-85C2002F9284}"/>
              </a:ext>
            </a:extLst>
          </p:cNvPr>
          <p:cNvCxnSpPr>
            <a:cxnSpLocks/>
          </p:cNvCxnSpPr>
          <p:nvPr/>
        </p:nvCxnSpPr>
        <p:spPr>
          <a:xfrm>
            <a:off x="1940092" y="3249619"/>
            <a:ext cx="1830686" cy="0"/>
          </a:xfrm>
          <a:prstGeom prst="line">
            <a:avLst/>
          </a:prstGeom>
          <a:ln w="330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5E2D73D-E458-2775-705D-9613A985F0DB}"/>
              </a:ext>
            </a:extLst>
          </p:cNvPr>
          <p:cNvSpPr/>
          <p:nvPr/>
        </p:nvSpPr>
        <p:spPr>
          <a:xfrm>
            <a:off x="208507" y="1764841"/>
            <a:ext cx="1820525" cy="4544479"/>
          </a:xfrm>
          <a:prstGeom prst="roundRect">
            <a:avLst>
              <a:gd name="adj" fmla="val 7200"/>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AU" sz="1800"/>
          </a:p>
        </p:txBody>
      </p:sp>
      <p:grpSp>
        <p:nvGrpSpPr>
          <p:cNvPr id="3" name="Group 2">
            <a:extLst>
              <a:ext uri="{FF2B5EF4-FFF2-40B4-BE49-F238E27FC236}">
                <a16:creationId xmlns:a16="http://schemas.microsoft.com/office/drawing/2014/main" id="{95D511BA-3234-F942-48D7-E0B1238DADD1}"/>
              </a:ext>
            </a:extLst>
          </p:cNvPr>
          <p:cNvGrpSpPr/>
          <p:nvPr/>
        </p:nvGrpSpPr>
        <p:grpSpPr>
          <a:xfrm>
            <a:off x="736745" y="1964771"/>
            <a:ext cx="719246" cy="721253"/>
            <a:chOff x="9011531" y="4021616"/>
            <a:chExt cx="1440000" cy="1440000"/>
          </a:xfrm>
          <a:solidFill>
            <a:srgbClr val="00338D"/>
          </a:solidFill>
        </p:grpSpPr>
        <p:sp>
          <p:nvSpPr>
            <p:cNvPr id="6" name="Oval 5">
              <a:extLst>
                <a:ext uri="{FF2B5EF4-FFF2-40B4-BE49-F238E27FC236}">
                  <a16:creationId xmlns:a16="http://schemas.microsoft.com/office/drawing/2014/main" id="{14157BED-3102-C98C-2C5A-82027EB917D8}"/>
                </a:ext>
              </a:extLst>
            </p:cNvPr>
            <p:cNvSpPr/>
            <p:nvPr/>
          </p:nvSpPr>
          <p:spPr>
            <a:xfrm>
              <a:off x="9011531" y="402161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chorCtr="0">
              <a:noAutofit/>
            </a:bodyPr>
            <a:lstStyle>
              <a:defPPr>
                <a:defRPr lang="en-AU"/>
              </a:defPPr>
              <a:lvl1pPr algn="l" rtl="0" eaLnBrk="0" fontAlgn="base" hangingPunct="0">
                <a:spcBef>
                  <a:spcPct val="0"/>
                </a:spcBef>
                <a:spcAft>
                  <a:spcPct val="0"/>
                </a:spcAft>
                <a:defRPr kern="1200">
                  <a:solidFill>
                    <a:schemeClr val="lt1"/>
                  </a:solidFill>
                  <a:latin typeface="+mn-lt"/>
                  <a:ea typeface="+mn-ea"/>
                  <a:cs typeface="+mn-cs"/>
                </a:defRPr>
              </a:lvl1pPr>
              <a:lvl2pPr marL="497754" algn="l" rtl="0" eaLnBrk="0" fontAlgn="base" hangingPunct="0">
                <a:spcBef>
                  <a:spcPct val="0"/>
                </a:spcBef>
                <a:spcAft>
                  <a:spcPct val="0"/>
                </a:spcAft>
                <a:defRPr kern="1200">
                  <a:solidFill>
                    <a:schemeClr val="lt1"/>
                  </a:solidFill>
                  <a:latin typeface="+mn-lt"/>
                  <a:ea typeface="+mn-ea"/>
                  <a:cs typeface="+mn-cs"/>
                </a:defRPr>
              </a:lvl2pPr>
              <a:lvl3pPr marL="995507" algn="l" rtl="0" eaLnBrk="0" fontAlgn="base" hangingPunct="0">
                <a:spcBef>
                  <a:spcPct val="0"/>
                </a:spcBef>
                <a:spcAft>
                  <a:spcPct val="0"/>
                </a:spcAft>
                <a:defRPr kern="1200">
                  <a:solidFill>
                    <a:schemeClr val="lt1"/>
                  </a:solidFill>
                  <a:latin typeface="+mn-lt"/>
                  <a:ea typeface="+mn-ea"/>
                  <a:cs typeface="+mn-cs"/>
                </a:defRPr>
              </a:lvl3pPr>
              <a:lvl4pPr marL="1493261" algn="l" rtl="0" eaLnBrk="0" fontAlgn="base" hangingPunct="0">
                <a:spcBef>
                  <a:spcPct val="0"/>
                </a:spcBef>
                <a:spcAft>
                  <a:spcPct val="0"/>
                </a:spcAft>
                <a:defRPr kern="1200">
                  <a:solidFill>
                    <a:schemeClr val="lt1"/>
                  </a:solidFill>
                  <a:latin typeface="+mn-lt"/>
                  <a:ea typeface="+mn-ea"/>
                  <a:cs typeface="+mn-cs"/>
                </a:defRPr>
              </a:lvl4pPr>
              <a:lvl5pPr marL="1991015" algn="l" rtl="0" eaLnBrk="0" fontAlgn="base" hangingPunct="0">
                <a:spcBef>
                  <a:spcPct val="0"/>
                </a:spcBef>
                <a:spcAft>
                  <a:spcPct val="0"/>
                </a:spcAft>
                <a:defRPr kern="1200">
                  <a:solidFill>
                    <a:schemeClr val="lt1"/>
                  </a:solidFill>
                  <a:latin typeface="+mn-lt"/>
                  <a:ea typeface="+mn-ea"/>
                  <a:cs typeface="+mn-cs"/>
                </a:defRPr>
              </a:lvl5pPr>
              <a:lvl6pPr marL="2488768" algn="l" defTabSz="995507" rtl="0" eaLnBrk="1" latinLnBrk="0" hangingPunct="1">
                <a:defRPr kern="1200">
                  <a:solidFill>
                    <a:schemeClr val="lt1"/>
                  </a:solidFill>
                  <a:latin typeface="+mn-lt"/>
                  <a:ea typeface="+mn-ea"/>
                  <a:cs typeface="+mn-cs"/>
                </a:defRPr>
              </a:lvl6pPr>
              <a:lvl7pPr marL="2986522" algn="l" defTabSz="995507" rtl="0" eaLnBrk="1" latinLnBrk="0" hangingPunct="1">
                <a:defRPr kern="1200">
                  <a:solidFill>
                    <a:schemeClr val="lt1"/>
                  </a:solidFill>
                  <a:latin typeface="+mn-lt"/>
                  <a:ea typeface="+mn-ea"/>
                  <a:cs typeface="+mn-cs"/>
                </a:defRPr>
              </a:lvl7pPr>
              <a:lvl8pPr marL="3484275" algn="l" defTabSz="995507" rtl="0" eaLnBrk="1" latinLnBrk="0" hangingPunct="1">
                <a:defRPr kern="1200">
                  <a:solidFill>
                    <a:schemeClr val="lt1"/>
                  </a:solidFill>
                  <a:latin typeface="+mn-lt"/>
                  <a:ea typeface="+mn-ea"/>
                  <a:cs typeface="+mn-cs"/>
                </a:defRPr>
              </a:lvl8pPr>
              <a:lvl9pPr marL="3982029" algn="l" defTabSz="995507" rtl="0" eaLnBrk="1" latinLnBrk="0" hangingPunct="1">
                <a:defRPr kern="1200">
                  <a:solidFill>
                    <a:schemeClr val="lt1"/>
                  </a:solidFill>
                  <a:latin typeface="+mn-lt"/>
                  <a:ea typeface="+mn-ea"/>
                  <a:cs typeface="+mn-cs"/>
                </a:defRPr>
              </a:lvl9pPr>
            </a:lstStyle>
            <a:p>
              <a:pPr>
                <a:lnSpc>
                  <a:spcPct val="70000"/>
                </a:lnSpc>
                <a:spcAft>
                  <a:spcPts val="450"/>
                </a:spcAft>
              </a:pPr>
              <a:endParaRPr lang="en-GB" sz="12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17019FB-D2D9-FA2C-86C7-4D158D225291}"/>
                </a:ext>
              </a:extLst>
            </p:cNvPr>
            <p:cNvPicPr>
              <a:picLocks noChangeAspect="1"/>
            </p:cNvPicPr>
            <p:nvPr/>
          </p:nvPicPr>
          <p:blipFill>
            <a:blip r:embed="rId3" cstate="hqprint">
              <a:extLst>
                <a:ext uri="{28A0092B-C50C-407E-A947-70E740481C1C}">
                  <a14:useLocalDpi xmlns:a14="http://schemas.microsoft.com/office/drawing/2010/main" val="0"/>
                </a:ext>
              </a:extLst>
            </a:blip>
            <a:srcRect l="159" r="159"/>
            <a:stretch/>
          </p:blipFill>
          <p:spPr>
            <a:xfrm>
              <a:off x="9011531" y="4021616"/>
              <a:ext cx="1440000" cy="1440000"/>
            </a:xfrm>
            <a:prstGeom prst="ellipse">
              <a:avLst/>
            </a:prstGeom>
            <a:grpFill/>
            <a:ln w="38100">
              <a:solidFill>
                <a:schemeClr val="bg1"/>
              </a:solidFill>
            </a:ln>
          </p:spPr>
        </p:pic>
      </p:grpSp>
      <p:sp>
        <p:nvSpPr>
          <p:cNvPr id="4" name="Round Same Side Corner Rectangle 16">
            <a:extLst>
              <a:ext uri="{FF2B5EF4-FFF2-40B4-BE49-F238E27FC236}">
                <a16:creationId xmlns:a16="http://schemas.microsoft.com/office/drawing/2014/main" id="{591AE125-BD0C-3F6D-E2CC-371E9430A309}"/>
              </a:ext>
            </a:extLst>
          </p:cNvPr>
          <p:cNvSpPr/>
          <p:nvPr/>
        </p:nvSpPr>
        <p:spPr>
          <a:xfrm rot="5400000">
            <a:off x="5341641" y="2894584"/>
            <a:ext cx="4186137" cy="2211287"/>
          </a:xfrm>
          <a:prstGeom prst="round2Same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23"/>
          </a:p>
        </p:txBody>
      </p:sp>
      <p:sp>
        <p:nvSpPr>
          <p:cNvPr id="5" name="Round Same Side Corner Rectangle 17">
            <a:extLst>
              <a:ext uri="{FF2B5EF4-FFF2-40B4-BE49-F238E27FC236}">
                <a16:creationId xmlns:a16="http://schemas.microsoft.com/office/drawing/2014/main" id="{667D169E-A868-5929-8E3F-105022FC6234}"/>
              </a:ext>
            </a:extLst>
          </p:cNvPr>
          <p:cNvSpPr/>
          <p:nvPr/>
        </p:nvSpPr>
        <p:spPr>
          <a:xfrm rot="16200000">
            <a:off x="2926090" y="2545589"/>
            <a:ext cx="4186130" cy="2909281"/>
          </a:xfrm>
          <a:prstGeom prst="round2SameRect">
            <a:avLst>
              <a:gd name="adj1" fmla="val 10464"/>
              <a:gd name="adj2" fmla="val 0"/>
            </a:avLst>
          </a:prstGeom>
          <a:solidFill>
            <a:schemeClr val="bg1"/>
          </a:solidFill>
          <a:ln w="76200">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23"/>
          </a:p>
        </p:txBody>
      </p:sp>
      <p:sp>
        <p:nvSpPr>
          <p:cNvPr id="10" name="TextBox 9">
            <a:extLst>
              <a:ext uri="{FF2B5EF4-FFF2-40B4-BE49-F238E27FC236}">
                <a16:creationId xmlns:a16="http://schemas.microsoft.com/office/drawing/2014/main" id="{78455FB9-3755-012C-9A55-72DE0EDB07A6}"/>
              </a:ext>
            </a:extLst>
          </p:cNvPr>
          <p:cNvSpPr txBox="1"/>
          <p:nvPr/>
        </p:nvSpPr>
        <p:spPr>
          <a:xfrm>
            <a:off x="288758" y="2753258"/>
            <a:ext cx="1623747" cy="148889"/>
          </a:xfrm>
          <a:prstGeom prst="rect">
            <a:avLst/>
          </a:prstGeom>
          <a:noFill/>
        </p:spPr>
        <p:txBody>
          <a:bodyPr wrap="square" lIns="0" tIns="0" rIns="0" bIns="0" rtlCol="0">
            <a:noAutofit/>
          </a:bodyPr>
          <a:lstStyle/>
          <a:p>
            <a:pPr algn="ctr" defTabSz="622158">
              <a:spcAft>
                <a:spcPts val="408"/>
              </a:spcAft>
            </a:pPr>
            <a:r>
              <a:rPr lang="en-AU" sz="1200" b="1" dirty="0">
                <a:solidFill>
                  <a:schemeClr val="bg1"/>
                </a:solidFill>
                <a:cs typeface="Arial" panose="020B0604020202020204" pitchFamily="34" charset="0"/>
              </a:rPr>
              <a:t>Current Member</a:t>
            </a:r>
          </a:p>
        </p:txBody>
      </p:sp>
      <p:sp>
        <p:nvSpPr>
          <p:cNvPr id="13" name="Rectangle: Rounded Corners 12">
            <a:extLst>
              <a:ext uri="{FF2B5EF4-FFF2-40B4-BE49-F238E27FC236}">
                <a16:creationId xmlns:a16="http://schemas.microsoft.com/office/drawing/2014/main" id="{946844DA-70BA-CBEB-6593-24405DF1ED7B}"/>
              </a:ext>
            </a:extLst>
          </p:cNvPr>
          <p:cNvSpPr/>
          <p:nvPr/>
        </p:nvSpPr>
        <p:spPr>
          <a:xfrm>
            <a:off x="288759" y="2968792"/>
            <a:ext cx="1651334" cy="3218774"/>
          </a:xfrm>
          <a:prstGeom prst="roundRect">
            <a:avLst>
              <a:gd name="adj" fmla="val 7200"/>
            </a:avLst>
          </a:prstGeom>
          <a:solidFill>
            <a:srgbClr val="004B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TextBox 10">
            <a:extLst>
              <a:ext uri="{FF2B5EF4-FFF2-40B4-BE49-F238E27FC236}">
                <a16:creationId xmlns:a16="http://schemas.microsoft.com/office/drawing/2014/main" id="{7DFE676E-7A3D-D383-F585-B65002783B75}"/>
              </a:ext>
            </a:extLst>
          </p:cNvPr>
          <p:cNvSpPr txBox="1"/>
          <p:nvPr/>
        </p:nvSpPr>
        <p:spPr>
          <a:xfrm>
            <a:off x="263717" y="2983737"/>
            <a:ext cx="1791643" cy="3415805"/>
          </a:xfrm>
          <a:prstGeom prst="rect">
            <a:avLst/>
          </a:prstGeom>
          <a:noFill/>
        </p:spPr>
        <p:txBody>
          <a:bodyPr wrap="square" lIns="135000" tIns="135000" rIns="135000" bIns="135000" anchor="t">
            <a:spAutoFit/>
          </a:bodyPr>
          <a:lstStyle/>
          <a:p>
            <a:pPr eaLnBrk="0" fontAlgn="base" hangingPunct="0">
              <a:spcBef>
                <a:spcPct val="0"/>
              </a:spcBef>
              <a:spcAft>
                <a:spcPct val="0"/>
              </a:spcAft>
            </a:pPr>
            <a:r>
              <a:rPr lang="en-AU" sz="1000" b="1" dirty="0">
                <a:solidFill>
                  <a:schemeClr val="bg1"/>
                </a:solidFill>
                <a:latin typeface="Arial" panose="020B0604020202020204"/>
              </a:rPr>
              <a:t>Bio:</a:t>
            </a:r>
          </a:p>
          <a:p>
            <a:pPr eaLnBrk="0" fontAlgn="base" hangingPunct="0">
              <a:spcBef>
                <a:spcPct val="0"/>
              </a:spcBef>
              <a:spcAft>
                <a:spcPct val="0"/>
              </a:spcAft>
            </a:pPr>
            <a:r>
              <a:rPr lang="en-AU" sz="1000" dirty="0">
                <a:solidFill>
                  <a:schemeClr val="bg1"/>
                </a:solidFill>
                <a:latin typeface="Arial" panose="020B0604020202020204"/>
              </a:rPr>
              <a:t>“I have a military background and want to help develop young people.”</a:t>
            </a:r>
          </a:p>
          <a:p>
            <a:pPr eaLnBrk="0" fontAlgn="base" hangingPunct="0">
              <a:spcBef>
                <a:spcPct val="0"/>
              </a:spcBef>
              <a:spcAft>
                <a:spcPct val="0"/>
              </a:spcAft>
            </a:pPr>
            <a:endParaRPr lang="en-AU" sz="1000" dirty="0">
              <a:solidFill>
                <a:schemeClr val="bg1"/>
              </a:solidFill>
              <a:latin typeface="Arial" panose="020B0604020202020204"/>
            </a:endParaRPr>
          </a:p>
          <a:p>
            <a:pPr eaLnBrk="0" fontAlgn="base" hangingPunct="0">
              <a:spcBef>
                <a:spcPct val="0"/>
              </a:spcBef>
              <a:spcAft>
                <a:spcPct val="0"/>
              </a:spcAft>
            </a:pPr>
            <a:r>
              <a:rPr lang="en-AU" sz="1000" dirty="0">
                <a:solidFill>
                  <a:schemeClr val="bg1"/>
                </a:solidFill>
                <a:latin typeface="Arial" panose="020B0604020202020204"/>
              </a:rPr>
              <a:t>I am focussed on the promotion pathway. I am going to consider which </a:t>
            </a:r>
            <a:r>
              <a:rPr lang="en-AU" sz="1000" dirty="0" err="1">
                <a:solidFill>
                  <a:schemeClr val="bg1"/>
                </a:solidFill>
                <a:latin typeface="Arial" panose="020B0604020202020204"/>
              </a:rPr>
              <a:t>eLearns</a:t>
            </a:r>
            <a:r>
              <a:rPr lang="en-AU" sz="1000" dirty="0">
                <a:solidFill>
                  <a:schemeClr val="bg1"/>
                </a:solidFill>
                <a:latin typeface="Arial" panose="020B0604020202020204"/>
              </a:rPr>
              <a:t> I could complete to best situate myself, for promotion.</a:t>
            </a:r>
          </a:p>
          <a:p>
            <a:pPr eaLnBrk="0" fontAlgn="base" hangingPunct="0">
              <a:spcBef>
                <a:spcPct val="0"/>
              </a:spcBef>
              <a:spcAft>
                <a:spcPct val="0"/>
              </a:spcAft>
            </a:pPr>
            <a:endParaRPr lang="en-AU" sz="1000" dirty="0">
              <a:solidFill>
                <a:schemeClr val="bg1"/>
              </a:solidFill>
              <a:latin typeface="Arial" panose="020B0604020202020204"/>
            </a:endParaRPr>
          </a:p>
          <a:p>
            <a:pPr eaLnBrk="0" fontAlgn="base" hangingPunct="0">
              <a:spcBef>
                <a:spcPct val="0"/>
              </a:spcBef>
              <a:spcAft>
                <a:spcPct val="0"/>
              </a:spcAft>
            </a:pPr>
            <a:r>
              <a:rPr lang="en-AU" sz="1000" b="1" dirty="0">
                <a:solidFill>
                  <a:schemeClr val="bg1"/>
                </a:solidFill>
                <a:latin typeface="Arial" panose="020B0604020202020204"/>
              </a:rPr>
              <a:t>Core learning:</a:t>
            </a:r>
          </a:p>
          <a:p>
            <a:pPr marL="128588" indent="-128588">
              <a:buFont typeface="Arial" panose="020B0604020202020204" pitchFamily="34" charset="0"/>
              <a:buChar char="•"/>
            </a:pPr>
            <a:r>
              <a:rPr lang="en-AU" sz="1000" dirty="0">
                <a:solidFill>
                  <a:schemeClr val="bg1"/>
                </a:solidFill>
                <a:latin typeface="Arial" panose="020B0604020202020204"/>
              </a:rPr>
              <a:t>Leadership e.g. negotiation in organisations, and Recognising unacceptable behaviour</a:t>
            </a:r>
          </a:p>
          <a:p>
            <a:pPr eaLnBrk="0" fontAlgn="base" hangingPunct="0">
              <a:spcBef>
                <a:spcPct val="0"/>
              </a:spcBef>
              <a:spcAft>
                <a:spcPct val="0"/>
              </a:spcAft>
            </a:pPr>
            <a:endParaRPr lang="en-AU" sz="825" b="1" dirty="0">
              <a:solidFill>
                <a:schemeClr val="bg1"/>
              </a:solidFill>
              <a:latin typeface="Arial" panose="020B0604020202020204"/>
            </a:endParaRPr>
          </a:p>
          <a:p>
            <a:pPr eaLnBrk="0" fontAlgn="base" hangingPunct="0">
              <a:spcBef>
                <a:spcPct val="0"/>
              </a:spcBef>
              <a:spcAft>
                <a:spcPct val="0"/>
              </a:spcAft>
            </a:pPr>
            <a:endParaRPr lang="en-AU" sz="600" dirty="0">
              <a:solidFill>
                <a:schemeClr val="bg1"/>
              </a:solidFill>
              <a:latin typeface="Arial" panose="020B0604020202020204"/>
            </a:endParaRPr>
          </a:p>
        </p:txBody>
      </p:sp>
      <p:sp>
        <p:nvSpPr>
          <p:cNvPr id="16" name="Oval 15">
            <a:extLst>
              <a:ext uri="{FF2B5EF4-FFF2-40B4-BE49-F238E27FC236}">
                <a16:creationId xmlns:a16="http://schemas.microsoft.com/office/drawing/2014/main" id="{ABC3C244-92BF-B5D8-A2FD-8F6989BC6A82}"/>
              </a:ext>
            </a:extLst>
          </p:cNvPr>
          <p:cNvSpPr/>
          <p:nvPr/>
        </p:nvSpPr>
        <p:spPr>
          <a:xfrm>
            <a:off x="2777553" y="3031210"/>
            <a:ext cx="402767" cy="402767"/>
          </a:xfrm>
          <a:prstGeom prst="ellipse">
            <a:avLst/>
          </a:prstGeom>
          <a:solidFill>
            <a:schemeClr val="tx1">
              <a:lumMod val="50000"/>
              <a:lumOff val="50000"/>
            </a:schemeClr>
          </a:solidFill>
          <a:ln w="12700" cap="flat" cmpd="sng" algn="ctr">
            <a:noFill/>
            <a:prstDash val="solid"/>
            <a:miter lim="800000"/>
          </a:ln>
          <a:effectLst/>
        </p:spPr>
        <p:txBody>
          <a:bodyPr lIns="40958" tIns="40958" rIns="40958" bIns="40958" rtlCol="0" anchor="ctr"/>
          <a:lstStyle/>
          <a:p>
            <a:pPr defTabSz="685800" eaLnBrk="1" fontAlgn="auto" hangingPunct="1">
              <a:spcBef>
                <a:spcPts val="0"/>
              </a:spcBef>
              <a:spcAft>
                <a:spcPts val="0"/>
              </a:spcAft>
              <a:defRPr/>
            </a:pPr>
            <a:endParaRPr lang="en-GB" sz="1125" kern="0" err="1">
              <a:solidFill>
                <a:srgbClr val="FFFFFF"/>
              </a:solidFill>
              <a:latin typeface="Arial"/>
              <a:ea typeface="+mn-ea"/>
            </a:endParaRPr>
          </a:p>
        </p:txBody>
      </p:sp>
      <p:grpSp>
        <p:nvGrpSpPr>
          <p:cNvPr id="17" name="Group 16">
            <a:extLst>
              <a:ext uri="{FF2B5EF4-FFF2-40B4-BE49-F238E27FC236}">
                <a16:creationId xmlns:a16="http://schemas.microsoft.com/office/drawing/2014/main" id="{B71D61D7-5798-7E36-2668-8B6F9AB937AB}"/>
              </a:ext>
            </a:extLst>
          </p:cNvPr>
          <p:cNvGrpSpPr/>
          <p:nvPr/>
        </p:nvGrpSpPr>
        <p:grpSpPr>
          <a:xfrm>
            <a:off x="2876648" y="3110909"/>
            <a:ext cx="212718" cy="212718"/>
            <a:chOff x="3682070" y="1731097"/>
            <a:chExt cx="555874" cy="642371"/>
          </a:xfrm>
        </p:grpSpPr>
        <p:sp>
          <p:nvSpPr>
            <p:cNvPr id="18" name="Freeform 145">
              <a:extLst>
                <a:ext uri="{FF2B5EF4-FFF2-40B4-BE49-F238E27FC236}">
                  <a16:creationId xmlns:a16="http://schemas.microsoft.com/office/drawing/2014/main" id="{BE253834-27A9-317C-972E-1B36D5650927}"/>
                </a:ext>
              </a:extLst>
            </p:cNvPr>
            <p:cNvSpPr>
              <a:spLocks/>
            </p:cNvSpPr>
            <p:nvPr/>
          </p:nvSpPr>
          <p:spPr bwMode="auto">
            <a:xfrm>
              <a:off x="3682070" y="1834131"/>
              <a:ext cx="204796" cy="539337"/>
            </a:xfrm>
            <a:custGeom>
              <a:avLst/>
              <a:gdLst>
                <a:gd name="T0" fmla="*/ 53 w 68"/>
                <a:gd name="T1" fmla="*/ 0 h 178"/>
                <a:gd name="T2" fmla="*/ 45 w 68"/>
                <a:gd name="T3" fmla="*/ 0 h 178"/>
                <a:gd name="T4" fmla="*/ 34 w 68"/>
                <a:gd name="T5" fmla="*/ 30 h 178"/>
                <a:gd name="T6" fmla="*/ 22 w 68"/>
                <a:gd name="T7" fmla="*/ 0 h 178"/>
                <a:gd name="T8" fmla="*/ 15 w 68"/>
                <a:gd name="T9" fmla="*/ 0 h 178"/>
                <a:gd name="T10" fmla="*/ 0 w 68"/>
                <a:gd name="T11" fmla="*/ 15 h 178"/>
                <a:gd name="T12" fmla="*/ 0 w 68"/>
                <a:gd name="T13" fmla="*/ 87 h 178"/>
                <a:gd name="T14" fmla="*/ 15 w 68"/>
                <a:gd name="T15" fmla="*/ 87 h 178"/>
                <a:gd name="T16" fmla="*/ 22 w 68"/>
                <a:gd name="T17" fmla="*/ 178 h 178"/>
                <a:gd name="T18" fmla="*/ 45 w 68"/>
                <a:gd name="T19" fmla="*/ 178 h 178"/>
                <a:gd name="T20" fmla="*/ 53 w 68"/>
                <a:gd name="T21" fmla="*/ 87 h 178"/>
                <a:gd name="T22" fmla="*/ 68 w 68"/>
                <a:gd name="T23" fmla="*/ 87 h 178"/>
                <a:gd name="T24" fmla="*/ 68 w 68"/>
                <a:gd name="T25" fmla="*/ 15 h 178"/>
                <a:gd name="T26" fmla="*/ 53 w 68"/>
                <a:gd name="T2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78">
                  <a:moveTo>
                    <a:pt x="53" y="0"/>
                  </a:moveTo>
                  <a:cubicBezTo>
                    <a:pt x="45" y="0"/>
                    <a:pt x="45" y="0"/>
                    <a:pt x="45" y="0"/>
                  </a:cubicBezTo>
                  <a:cubicBezTo>
                    <a:pt x="34" y="30"/>
                    <a:pt x="34" y="30"/>
                    <a:pt x="34" y="30"/>
                  </a:cubicBezTo>
                  <a:cubicBezTo>
                    <a:pt x="22" y="0"/>
                    <a:pt x="22" y="0"/>
                    <a:pt x="22" y="0"/>
                  </a:cubicBezTo>
                  <a:cubicBezTo>
                    <a:pt x="15" y="0"/>
                    <a:pt x="15" y="0"/>
                    <a:pt x="15" y="0"/>
                  </a:cubicBezTo>
                  <a:cubicBezTo>
                    <a:pt x="6" y="0"/>
                    <a:pt x="0" y="7"/>
                    <a:pt x="0" y="15"/>
                  </a:cubicBezTo>
                  <a:cubicBezTo>
                    <a:pt x="0" y="87"/>
                    <a:pt x="0" y="87"/>
                    <a:pt x="0" y="87"/>
                  </a:cubicBezTo>
                  <a:cubicBezTo>
                    <a:pt x="15" y="87"/>
                    <a:pt x="15" y="87"/>
                    <a:pt x="15" y="87"/>
                  </a:cubicBezTo>
                  <a:cubicBezTo>
                    <a:pt x="22" y="178"/>
                    <a:pt x="22" y="178"/>
                    <a:pt x="22" y="178"/>
                  </a:cubicBezTo>
                  <a:cubicBezTo>
                    <a:pt x="45" y="178"/>
                    <a:pt x="45" y="178"/>
                    <a:pt x="45" y="178"/>
                  </a:cubicBezTo>
                  <a:cubicBezTo>
                    <a:pt x="53" y="87"/>
                    <a:pt x="53" y="87"/>
                    <a:pt x="53" y="87"/>
                  </a:cubicBezTo>
                  <a:cubicBezTo>
                    <a:pt x="68" y="87"/>
                    <a:pt x="68" y="87"/>
                    <a:pt x="68" y="87"/>
                  </a:cubicBezTo>
                  <a:cubicBezTo>
                    <a:pt x="68" y="15"/>
                    <a:pt x="68" y="15"/>
                    <a:pt x="68" y="15"/>
                  </a:cubicBezTo>
                  <a:cubicBezTo>
                    <a:pt x="68" y="7"/>
                    <a:pt x="61" y="0"/>
                    <a:pt x="53"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nvGrpSpPr>
            <p:cNvPr id="19" name="Group 18">
              <a:extLst>
                <a:ext uri="{FF2B5EF4-FFF2-40B4-BE49-F238E27FC236}">
                  <a16:creationId xmlns:a16="http://schemas.microsoft.com/office/drawing/2014/main" id="{D3AC8379-11EF-A02C-F894-A92A986B2B70}"/>
                </a:ext>
              </a:extLst>
            </p:cNvPr>
            <p:cNvGrpSpPr/>
            <p:nvPr/>
          </p:nvGrpSpPr>
          <p:grpSpPr>
            <a:xfrm>
              <a:off x="3739311" y="1731097"/>
              <a:ext cx="395600" cy="91586"/>
              <a:chOff x="4218007" y="1731097"/>
              <a:chExt cx="395600" cy="91586"/>
            </a:xfrm>
          </p:grpSpPr>
          <p:sp>
            <p:nvSpPr>
              <p:cNvPr id="21" name="Oval 144">
                <a:extLst>
                  <a:ext uri="{FF2B5EF4-FFF2-40B4-BE49-F238E27FC236}">
                    <a16:creationId xmlns:a16="http://schemas.microsoft.com/office/drawing/2014/main" id="{76C0D9B5-9DB9-A9F2-B3B2-D3387FF07E44}"/>
                  </a:ext>
                </a:extLst>
              </p:cNvPr>
              <p:cNvSpPr>
                <a:spLocks noChangeArrowheads="1"/>
              </p:cNvSpPr>
              <p:nvPr/>
            </p:nvSpPr>
            <p:spPr bwMode="auto">
              <a:xfrm>
                <a:off x="4218007" y="1731097"/>
                <a:ext cx="90314" cy="91586"/>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22" name="Oval 146">
                <a:extLst>
                  <a:ext uri="{FF2B5EF4-FFF2-40B4-BE49-F238E27FC236}">
                    <a16:creationId xmlns:a16="http://schemas.microsoft.com/office/drawing/2014/main" id="{1BD0B131-4A80-78D4-0AC9-9248716856BC}"/>
                  </a:ext>
                </a:extLst>
              </p:cNvPr>
              <p:cNvSpPr>
                <a:spLocks noChangeArrowheads="1"/>
              </p:cNvSpPr>
              <p:nvPr/>
            </p:nvSpPr>
            <p:spPr bwMode="auto">
              <a:xfrm>
                <a:off x="4523293" y="1731097"/>
                <a:ext cx="90314" cy="91586"/>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20" name="Freeform 147">
              <a:extLst>
                <a:ext uri="{FF2B5EF4-FFF2-40B4-BE49-F238E27FC236}">
                  <a16:creationId xmlns:a16="http://schemas.microsoft.com/office/drawing/2014/main" id="{46FA7152-2A81-C3BC-B4E7-6E3BF573AE7A}"/>
                </a:ext>
              </a:extLst>
            </p:cNvPr>
            <p:cNvSpPr>
              <a:spLocks/>
            </p:cNvSpPr>
            <p:nvPr/>
          </p:nvSpPr>
          <p:spPr bwMode="auto">
            <a:xfrm>
              <a:off x="3941563" y="1834131"/>
              <a:ext cx="296381" cy="539337"/>
            </a:xfrm>
            <a:custGeom>
              <a:avLst/>
              <a:gdLst>
                <a:gd name="T0" fmla="*/ 60 w 98"/>
                <a:gd name="T1" fmla="*/ 0 h 178"/>
                <a:gd name="T2" fmla="*/ 37 w 98"/>
                <a:gd name="T3" fmla="*/ 0 h 178"/>
                <a:gd name="T4" fmla="*/ 22 w 98"/>
                <a:gd name="T5" fmla="*/ 12 h 178"/>
                <a:gd name="T6" fmla="*/ 0 w 98"/>
                <a:gd name="T7" fmla="*/ 76 h 178"/>
                <a:gd name="T8" fmla="*/ 7 w 98"/>
                <a:gd name="T9" fmla="*/ 80 h 178"/>
                <a:gd name="T10" fmla="*/ 34 w 98"/>
                <a:gd name="T11" fmla="*/ 27 h 178"/>
                <a:gd name="T12" fmla="*/ 11 w 98"/>
                <a:gd name="T13" fmla="*/ 106 h 178"/>
                <a:gd name="T14" fmla="*/ 34 w 98"/>
                <a:gd name="T15" fmla="*/ 106 h 178"/>
                <a:gd name="T16" fmla="*/ 41 w 98"/>
                <a:gd name="T17" fmla="*/ 178 h 178"/>
                <a:gd name="T18" fmla="*/ 56 w 98"/>
                <a:gd name="T19" fmla="*/ 178 h 178"/>
                <a:gd name="T20" fmla="*/ 64 w 98"/>
                <a:gd name="T21" fmla="*/ 106 h 178"/>
                <a:gd name="T22" fmla="*/ 87 w 98"/>
                <a:gd name="T23" fmla="*/ 106 h 178"/>
                <a:gd name="T24" fmla="*/ 64 w 98"/>
                <a:gd name="T25" fmla="*/ 27 h 178"/>
                <a:gd name="T26" fmla="*/ 90 w 98"/>
                <a:gd name="T27" fmla="*/ 80 h 178"/>
                <a:gd name="T28" fmla="*/ 98 w 98"/>
                <a:gd name="T29" fmla="*/ 76 h 178"/>
                <a:gd name="T30" fmla="*/ 75 w 98"/>
                <a:gd name="T31" fmla="*/ 12 h 178"/>
                <a:gd name="T32" fmla="*/ 60 w 98"/>
                <a:gd name="T3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78">
                  <a:moveTo>
                    <a:pt x="60" y="0"/>
                  </a:moveTo>
                  <a:cubicBezTo>
                    <a:pt x="37" y="0"/>
                    <a:pt x="37" y="0"/>
                    <a:pt x="37" y="0"/>
                  </a:cubicBezTo>
                  <a:cubicBezTo>
                    <a:pt x="26" y="0"/>
                    <a:pt x="22" y="12"/>
                    <a:pt x="22" y="12"/>
                  </a:cubicBezTo>
                  <a:cubicBezTo>
                    <a:pt x="0" y="76"/>
                    <a:pt x="0" y="76"/>
                    <a:pt x="0" y="76"/>
                  </a:cubicBezTo>
                  <a:cubicBezTo>
                    <a:pt x="7" y="80"/>
                    <a:pt x="7" y="80"/>
                    <a:pt x="7" y="80"/>
                  </a:cubicBezTo>
                  <a:cubicBezTo>
                    <a:pt x="34" y="27"/>
                    <a:pt x="34" y="27"/>
                    <a:pt x="34" y="27"/>
                  </a:cubicBezTo>
                  <a:cubicBezTo>
                    <a:pt x="11" y="106"/>
                    <a:pt x="11" y="106"/>
                    <a:pt x="11" y="106"/>
                  </a:cubicBezTo>
                  <a:cubicBezTo>
                    <a:pt x="34" y="106"/>
                    <a:pt x="34" y="106"/>
                    <a:pt x="34" y="106"/>
                  </a:cubicBezTo>
                  <a:cubicBezTo>
                    <a:pt x="41" y="178"/>
                    <a:pt x="41" y="178"/>
                    <a:pt x="41" y="178"/>
                  </a:cubicBezTo>
                  <a:cubicBezTo>
                    <a:pt x="56" y="178"/>
                    <a:pt x="56" y="178"/>
                    <a:pt x="56" y="178"/>
                  </a:cubicBezTo>
                  <a:cubicBezTo>
                    <a:pt x="64" y="106"/>
                    <a:pt x="64" y="106"/>
                    <a:pt x="64" y="106"/>
                  </a:cubicBezTo>
                  <a:cubicBezTo>
                    <a:pt x="87" y="106"/>
                    <a:pt x="87" y="106"/>
                    <a:pt x="87" y="106"/>
                  </a:cubicBezTo>
                  <a:cubicBezTo>
                    <a:pt x="64" y="27"/>
                    <a:pt x="64" y="27"/>
                    <a:pt x="64" y="27"/>
                  </a:cubicBezTo>
                  <a:cubicBezTo>
                    <a:pt x="90" y="80"/>
                    <a:pt x="90" y="80"/>
                    <a:pt x="90" y="80"/>
                  </a:cubicBezTo>
                  <a:cubicBezTo>
                    <a:pt x="98" y="76"/>
                    <a:pt x="98" y="76"/>
                    <a:pt x="98" y="76"/>
                  </a:cubicBezTo>
                  <a:cubicBezTo>
                    <a:pt x="75" y="12"/>
                    <a:pt x="75" y="12"/>
                    <a:pt x="75" y="12"/>
                  </a:cubicBezTo>
                  <a:cubicBezTo>
                    <a:pt x="75" y="12"/>
                    <a:pt x="72" y="0"/>
                    <a:pt x="6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31" name="TextBox 30">
            <a:extLst>
              <a:ext uri="{FF2B5EF4-FFF2-40B4-BE49-F238E27FC236}">
                <a16:creationId xmlns:a16="http://schemas.microsoft.com/office/drawing/2014/main" id="{0CEE8B94-4A5E-65DE-C55A-CB4B8A4140E4}"/>
              </a:ext>
            </a:extLst>
          </p:cNvPr>
          <p:cNvSpPr txBox="1"/>
          <p:nvPr/>
        </p:nvSpPr>
        <p:spPr>
          <a:xfrm>
            <a:off x="2161253" y="3494478"/>
            <a:ext cx="1211901" cy="507831"/>
          </a:xfrm>
          <a:prstGeom prst="rect">
            <a:avLst/>
          </a:prstGeom>
          <a:noFill/>
        </p:spPr>
        <p:txBody>
          <a:bodyPr wrap="square" lIns="0" tIns="0" rIns="0" bIns="0" rtlCol="0">
            <a:spAutoFit/>
          </a:bodyPr>
          <a:lstStyle/>
          <a:p>
            <a:pPr algn="ctr">
              <a:lnSpc>
                <a:spcPct val="110000"/>
              </a:lnSpc>
              <a:spcAft>
                <a:spcPts val="225"/>
              </a:spcAft>
              <a:defRPr/>
            </a:pPr>
            <a:r>
              <a:rPr lang="en-GB" sz="1000" dirty="0">
                <a:solidFill>
                  <a:schemeClr val="tx1">
                    <a:lumMod val="65000"/>
                    <a:lumOff val="35000"/>
                  </a:schemeClr>
                </a:solidFill>
                <a:latin typeface="Arial"/>
              </a:rPr>
              <a:t>Allocated buddy to welcome and help onboarding</a:t>
            </a:r>
          </a:p>
        </p:txBody>
      </p:sp>
      <p:sp>
        <p:nvSpPr>
          <p:cNvPr id="32" name="TextBox 31">
            <a:extLst>
              <a:ext uri="{FF2B5EF4-FFF2-40B4-BE49-F238E27FC236}">
                <a16:creationId xmlns:a16="http://schemas.microsoft.com/office/drawing/2014/main" id="{6B33B1C4-7B23-2591-49B4-3551A332D624}"/>
              </a:ext>
            </a:extLst>
          </p:cNvPr>
          <p:cNvSpPr txBox="1"/>
          <p:nvPr/>
        </p:nvSpPr>
        <p:spPr>
          <a:xfrm>
            <a:off x="3831145" y="3068130"/>
            <a:ext cx="773184" cy="1171796"/>
          </a:xfrm>
          <a:prstGeom prst="rect">
            <a:avLst/>
          </a:prstGeom>
          <a:noFill/>
        </p:spPr>
        <p:txBody>
          <a:bodyPr wrap="square" lIns="0" tIns="0" rIns="0" bIns="0" rtlCol="0">
            <a:spAutoFit/>
          </a:bodyPr>
          <a:lstStyle/>
          <a:p>
            <a:pPr>
              <a:lnSpc>
                <a:spcPct val="110000"/>
              </a:lnSpc>
              <a:spcAft>
                <a:spcPts val="225"/>
              </a:spcAft>
              <a:defRPr/>
            </a:pPr>
            <a:r>
              <a:rPr lang="en-GB" sz="1000" dirty="0">
                <a:solidFill>
                  <a:schemeClr val="tx1">
                    <a:lumMod val="65000"/>
                    <a:lumOff val="35000"/>
                  </a:schemeClr>
                </a:solidFill>
                <a:latin typeface="Arial"/>
              </a:rPr>
              <a:t>Establish goals at the start of your career  and  at the beginning of each year</a:t>
            </a:r>
          </a:p>
        </p:txBody>
      </p:sp>
      <p:grpSp>
        <p:nvGrpSpPr>
          <p:cNvPr id="153" name="Group 152">
            <a:extLst>
              <a:ext uri="{FF2B5EF4-FFF2-40B4-BE49-F238E27FC236}">
                <a16:creationId xmlns:a16="http://schemas.microsoft.com/office/drawing/2014/main" id="{0EA81889-2E45-F226-E882-FFFDEDEBD00C}"/>
              </a:ext>
            </a:extLst>
          </p:cNvPr>
          <p:cNvGrpSpPr/>
          <p:nvPr/>
        </p:nvGrpSpPr>
        <p:grpSpPr>
          <a:xfrm>
            <a:off x="3341375" y="3030059"/>
            <a:ext cx="402767" cy="402767"/>
            <a:chOff x="4411044" y="3955864"/>
            <a:chExt cx="537023" cy="537023"/>
          </a:xfrm>
        </p:grpSpPr>
        <p:sp>
          <p:nvSpPr>
            <p:cNvPr id="33" name="Oval 32">
              <a:extLst>
                <a:ext uri="{FF2B5EF4-FFF2-40B4-BE49-F238E27FC236}">
                  <a16:creationId xmlns:a16="http://schemas.microsoft.com/office/drawing/2014/main" id="{13288463-A0C3-2918-A48E-249DCF3FD11B}"/>
                </a:ext>
              </a:extLst>
            </p:cNvPr>
            <p:cNvSpPr/>
            <p:nvPr/>
          </p:nvSpPr>
          <p:spPr>
            <a:xfrm>
              <a:off x="4411044" y="3955864"/>
              <a:ext cx="537023" cy="537023"/>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34" name="Grupo 651">
              <a:extLst>
                <a:ext uri="{FF2B5EF4-FFF2-40B4-BE49-F238E27FC236}">
                  <a16:creationId xmlns:a16="http://schemas.microsoft.com/office/drawing/2014/main" id="{4CCD4EA8-C3FE-ACD0-4E55-9623B5E3C3B3}"/>
                </a:ext>
              </a:extLst>
            </p:cNvPr>
            <p:cNvGrpSpPr/>
            <p:nvPr/>
          </p:nvGrpSpPr>
          <p:grpSpPr>
            <a:xfrm>
              <a:off x="4512337" y="4033286"/>
              <a:ext cx="396000" cy="432000"/>
              <a:chOff x="2879725" y="2470151"/>
              <a:chExt cx="900113" cy="1016000"/>
            </a:xfrm>
          </p:grpSpPr>
          <p:sp>
            <p:nvSpPr>
              <p:cNvPr id="35" name="Freeform 9">
                <a:extLst>
                  <a:ext uri="{FF2B5EF4-FFF2-40B4-BE49-F238E27FC236}">
                    <a16:creationId xmlns:a16="http://schemas.microsoft.com/office/drawing/2014/main" id="{B4D2AE6F-D574-957E-122A-E851A7933C09}"/>
                  </a:ext>
                </a:extLst>
              </p:cNvPr>
              <p:cNvSpPr>
                <a:spLocks/>
              </p:cNvSpPr>
              <p:nvPr/>
            </p:nvSpPr>
            <p:spPr bwMode="auto">
              <a:xfrm>
                <a:off x="3211513" y="2497138"/>
                <a:ext cx="422275" cy="433388"/>
              </a:xfrm>
              <a:custGeom>
                <a:avLst/>
                <a:gdLst>
                  <a:gd name="T0" fmla="*/ 96 w 112"/>
                  <a:gd name="T1" fmla="*/ 19 h 115"/>
                  <a:gd name="T2" fmla="*/ 96 w 112"/>
                  <a:gd name="T3" fmla="*/ 19 h 115"/>
                  <a:gd name="T4" fmla="*/ 88 w 112"/>
                  <a:gd name="T5" fmla="*/ 6 h 115"/>
                  <a:gd name="T6" fmla="*/ 52 w 112"/>
                  <a:gd name="T7" fmla="*/ 42 h 115"/>
                  <a:gd name="T8" fmla="*/ 49 w 112"/>
                  <a:gd name="T9" fmla="*/ 60 h 115"/>
                  <a:gd name="T10" fmla="*/ 4 w 112"/>
                  <a:gd name="T11" fmla="*/ 105 h 115"/>
                  <a:gd name="T12" fmla="*/ 9 w 112"/>
                  <a:gd name="T13" fmla="*/ 114 h 115"/>
                  <a:gd name="T14" fmla="*/ 11 w 112"/>
                  <a:gd name="T15" fmla="*/ 112 h 115"/>
                  <a:gd name="T16" fmla="*/ 55 w 112"/>
                  <a:gd name="T17" fmla="*/ 68 h 115"/>
                  <a:gd name="T18" fmla="*/ 112 w 112"/>
                  <a:gd name="T19" fmla="*/ 26 h 115"/>
                  <a:gd name="T20" fmla="*/ 112 w 112"/>
                  <a:gd name="T21" fmla="*/ 26 h 115"/>
                  <a:gd name="T22" fmla="*/ 96 w 112"/>
                  <a:gd name="T23"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15">
                    <a:moveTo>
                      <a:pt x="96" y="19"/>
                    </a:moveTo>
                    <a:cubicBezTo>
                      <a:pt x="96" y="19"/>
                      <a:pt x="96" y="19"/>
                      <a:pt x="96" y="19"/>
                    </a:cubicBezTo>
                    <a:cubicBezTo>
                      <a:pt x="92" y="17"/>
                      <a:pt x="94" y="0"/>
                      <a:pt x="88" y="6"/>
                    </a:cubicBezTo>
                    <a:cubicBezTo>
                      <a:pt x="88" y="6"/>
                      <a:pt x="52" y="42"/>
                      <a:pt x="52" y="42"/>
                    </a:cubicBezTo>
                    <a:cubicBezTo>
                      <a:pt x="49" y="47"/>
                      <a:pt x="48" y="54"/>
                      <a:pt x="49" y="60"/>
                    </a:cubicBezTo>
                    <a:cubicBezTo>
                      <a:pt x="49" y="60"/>
                      <a:pt x="4" y="105"/>
                      <a:pt x="4" y="105"/>
                    </a:cubicBezTo>
                    <a:cubicBezTo>
                      <a:pt x="0" y="109"/>
                      <a:pt x="4" y="115"/>
                      <a:pt x="9" y="114"/>
                    </a:cubicBezTo>
                    <a:cubicBezTo>
                      <a:pt x="9" y="114"/>
                      <a:pt x="11" y="112"/>
                      <a:pt x="11" y="112"/>
                    </a:cubicBezTo>
                    <a:cubicBezTo>
                      <a:pt x="55" y="68"/>
                      <a:pt x="55" y="68"/>
                      <a:pt x="55" y="68"/>
                    </a:cubicBezTo>
                    <a:cubicBezTo>
                      <a:pt x="73" y="74"/>
                      <a:pt x="101" y="35"/>
                      <a:pt x="112" y="26"/>
                    </a:cubicBezTo>
                    <a:cubicBezTo>
                      <a:pt x="112" y="26"/>
                      <a:pt x="112" y="26"/>
                      <a:pt x="112" y="26"/>
                    </a:cubicBezTo>
                    <a:cubicBezTo>
                      <a:pt x="107" y="23"/>
                      <a:pt x="100" y="24"/>
                      <a:pt x="96" y="19"/>
                    </a:cubicBez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6" name="Freeform 77">
                <a:extLst>
                  <a:ext uri="{FF2B5EF4-FFF2-40B4-BE49-F238E27FC236}">
                    <a16:creationId xmlns:a16="http://schemas.microsoft.com/office/drawing/2014/main" id="{D7BB4517-C5A0-BDF9-5234-BF91130736EF}"/>
                  </a:ext>
                </a:extLst>
              </p:cNvPr>
              <p:cNvSpPr>
                <a:spLocks/>
              </p:cNvSpPr>
              <p:nvPr/>
            </p:nvSpPr>
            <p:spPr bwMode="auto">
              <a:xfrm>
                <a:off x="2879725" y="2470151"/>
                <a:ext cx="900113" cy="1016000"/>
              </a:xfrm>
              <a:custGeom>
                <a:avLst/>
                <a:gdLst>
                  <a:gd name="T0" fmla="*/ 176 w 239"/>
                  <a:gd name="T1" fmla="*/ 72 h 269"/>
                  <a:gd name="T2" fmla="*/ 2 w 239"/>
                  <a:gd name="T3" fmla="*/ 116 h 269"/>
                  <a:gd name="T4" fmla="*/ 141 w 239"/>
                  <a:gd name="T5" fmla="*/ 36 h 269"/>
                </a:gdLst>
                <a:ahLst/>
                <a:cxnLst>
                  <a:cxn ang="0">
                    <a:pos x="T0" y="T1"/>
                  </a:cxn>
                  <a:cxn ang="0">
                    <a:pos x="T2" y="T3"/>
                  </a:cxn>
                  <a:cxn ang="0">
                    <a:pos x="T4" y="T5"/>
                  </a:cxn>
                </a:cxnLst>
                <a:rect l="0" t="0" r="r" b="b"/>
                <a:pathLst>
                  <a:path w="239" h="269">
                    <a:moveTo>
                      <a:pt x="176" y="72"/>
                    </a:moveTo>
                    <a:cubicBezTo>
                      <a:pt x="239" y="212"/>
                      <a:pt x="12" y="269"/>
                      <a:pt x="2" y="116"/>
                    </a:cubicBezTo>
                    <a:cubicBezTo>
                      <a:pt x="0" y="46"/>
                      <a:pt x="82" y="0"/>
                      <a:pt x="141" y="36"/>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7" name="Freeform 78">
                <a:extLst>
                  <a:ext uri="{FF2B5EF4-FFF2-40B4-BE49-F238E27FC236}">
                    <a16:creationId xmlns:a16="http://schemas.microsoft.com/office/drawing/2014/main" id="{97B4B50B-F905-EA62-6837-95586C4001E3}"/>
                  </a:ext>
                </a:extLst>
              </p:cNvPr>
              <p:cNvSpPr>
                <a:spLocks/>
              </p:cNvSpPr>
              <p:nvPr/>
            </p:nvSpPr>
            <p:spPr bwMode="auto">
              <a:xfrm>
                <a:off x="3041650" y="2670176"/>
                <a:ext cx="498475" cy="555625"/>
              </a:xfrm>
              <a:custGeom>
                <a:avLst/>
                <a:gdLst>
                  <a:gd name="T0" fmla="*/ 96 w 132"/>
                  <a:gd name="T1" fmla="*/ 39 h 147"/>
                  <a:gd name="T2" fmla="*/ 1 w 132"/>
                  <a:gd name="T3" fmla="*/ 63 h 147"/>
                  <a:gd name="T4" fmla="*/ 76 w 132"/>
                  <a:gd name="T5" fmla="*/ 19 h 147"/>
                </a:gdLst>
                <a:ahLst/>
                <a:cxnLst>
                  <a:cxn ang="0">
                    <a:pos x="T0" y="T1"/>
                  </a:cxn>
                  <a:cxn ang="0">
                    <a:pos x="T2" y="T3"/>
                  </a:cxn>
                  <a:cxn ang="0">
                    <a:pos x="T4" y="T5"/>
                  </a:cxn>
                </a:cxnLst>
                <a:rect l="0" t="0" r="r" b="b"/>
                <a:pathLst>
                  <a:path w="132" h="147">
                    <a:moveTo>
                      <a:pt x="96" y="39"/>
                    </a:moveTo>
                    <a:cubicBezTo>
                      <a:pt x="132" y="115"/>
                      <a:pt x="6" y="147"/>
                      <a:pt x="1" y="63"/>
                    </a:cubicBezTo>
                    <a:cubicBezTo>
                      <a:pt x="0" y="25"/>
                      <a:pt x="44" y="0"/>
                      <a:pt x="76" y="19"/>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38" name="Freeform 79">
                <a:extLst>
                  <a:ext uri="{FF2B5EF4-FFF2-40B4-BE49-F238E27FC236}">
                    <a16:creationId xmlns:a16="http://schemas.microsoft.com/office/drawing/2014/main" id="{29CA07ED-14D0-7422-3921-9514A9F9EC8E}"/>
                  </a:ext>
                </a:extLst>
              </p:cNvPr>
              <p:cNvSpPr>
                <a:spLocks/>
              </p:cNvSpPr>
              <p:nvPr/>
            </p:nvSpPr>
            <p:spPr bwMode="auto">
              <a:xfrm>
                <a:off x="3148013" y="2828926"/>
                <a:ext cx="161925" cy="147638"/>
              </a:xfrm>
              <a:custGeom>
                <a:avLst/>
                <a:gdLst>
                  <a:gd name="T0" fmla="*/ 41 w 43"/>
                  <a:gd name="T1" fmla="*/ 18 h 39"/>
                  <a:gd name="T2" fmla="*/ 24 w 43"/>
                  <a:gd name="T3" fmla="*/ 38 h 39"/>
                  <a:gd name="T4" fmla="*/ 26 w 43"/>
                  <a:gd name="T5" fmla="*/ 4 h 39"/>
                </a:gdLst>
                <a:ahLst/>
                <a:cxnLst>
                  <a:cxn ang="0">
                    <a:pos x="T0" y="T1"/>
                  </a:cxn>
                  <a:cxn ang="0">
                    <a:pos x="T2" y="T3"/>
                  </a:cxn>
                  <a:cxn ang="0">
                    <a:pos x="T4" y="T5"/>
                  </a:cxn>
                </a:cxnLst>
                <a:rect l="0" t="0" r="r" b="b"/>
                <a:pathLst>
                  <a:path w="43" h="39">
                    <a:moveTo>
                      <a:pt x="41" y="18"/>
                    </a:moveTo>
                    <a:cubicBezTo>
                      <a:pt x="43" y="29"/>
                      <a:pt x="34" y="38"/>
                      <a:pt x="24" y="38"/>
                    </a:cubicBezTo>
                    <a:cubicBezTo>
                      <a:pt x="0" y="39"/>
                      <a:pt x="2" y="0"/>
                      <a:pt x="26" y="4"/>
                    </a:cubicBezTo>
                  </a:path>
                </a:pathLst>
              </a:custGeom>
              <a:noFill/>
              <a:ln w="14288"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grpSp>
      </p:grpSp>
      <p:sp>
        <p:nvSpPr>
          <p:cNvPr id="39" name="TextBox 38">
            <a:extLst>
              <a:ext uri="{FF2B5EF4-FFF2-40B4-BE49-F238E27FC236}">
                <a16:creationId xmlns:a16="http://schemas.microsoft.com/office/drawing/2014/main" id="{B40C2A8B-4C9D-DC0B-1425-6C86EEA9D841}"/>
              </a:ext>
            </a:extLst>
          </p:cNvPr>
          <p:cNvSpPr txBox="1"/>
          <p:nvPr/>
        </p:nvSpPr>
        <p:spPr>
          <a:xfrm>
            <a:off x="3782932" y="2023203"/>
            <a:ext cx="881685" cy="507831"/>
          </a:xfrm>
          <a:prstGeom prst="rect">
            <a:avLst/>
          </a:prstGeom>
          <a:noFill/>
        </p:spPr>
        <p:txBody>
          <a:bodyPr wrap="square" lIns="0" tIns="0" rIns="0" bIns="0" rtlCol="0">
            <a:spAutoFit/>
          </a:bodyPr>
          <a:lstStyle/>
          <a:p>
            <a:pPr algn="ctr">
              <a:lnSpc>
                <a:spcPct val="110000"/>
              </a:lnSpc>
              <a:spcAft>
                <a:spcPts val="225"/>
              </a:spcAft>
              <a:defRPr/>
            </a:pPr>
            <a:r>
              <a:rPr lang="en-GB" sz="1000" dirty="0">
                <a:solidFill>
                  <a:schemeClr val="tx1">
                    <a:lumMod val="65000"/>
                    <a:lumOff val="35000"/>
                  </a:schemeClr>
                </a:solidFill>
                <a:latin typeface="Arial"/>
              </a:rPr>
              <a:t>Complete core learning for your role </a:t>
            </a:r>
          </a:p>
        </p:txBody>
      </p:sp>
      <p:grpSp>
        <p:nvGrpSpPr>
          <p:cNvPr id="154" name="Group 153">
            <a:extLst>
              <a:ext uri="{FF2B5EF4-FFF2-40B4-BE49-F238E27FC236}">
                <a16:creationId xmlns:a16="http://schemas.microsoft.com/office/drawing/2014/main" id="{F9A01330-E018-C2C5-C156-0E7E7B92F927}"/>
              </a:ext>
            </a:extLst>
          </p:cNvPr>
          <p:cNvGrpSpPr/>
          <p:nvPr/>
        </p:nvGrpSpPr>
        <p:grpSpPr>
          <a:xfrm>
            <a:off x="3355876" y="1754619"/>
            <a:ext cx="402767" cy="402767"/>
            <a:chOff x="4478506" y="1389003"/>
            <a:chExt cx="537023" cy="537023"/>
          </a:xfrm>
        </p:grpSpPr>
        <p:sp>
          <p:nvSpPr>
            <p:cNvPr id="40" name="Oval 39">
              <a:extLst>
                <a:ext uri="{FF2B5EF4-FFF2-40B4-BE49-F238E27FC236}">
                  <a16:creationId xmlns:a16="http://schemas.microsoft.com/office/drawing/2014/main" id="{F0CA65CA-170A-622D-8744-03CA929CCB0A}"/>
                </a:ext>
              </a:extLst>
            </p:cNvPr>
            <p:cNvSpPr/>
            <p:nvPr/>
          </p:nvSpPr>
          <p:spPr>
            <a:xfrm>
              <a:off x="4478506" y="1389003"/>
              <a:ext cx="537023" cy="537023"/>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41" name="Group 229">
              <a:extLst>
                <a:ext uri="{FF2B5EF4-FFF2-40B4-BE49-F238E27FC236}">
                  <a16:creationId xmlns:a16="http://schemas.microsoft.com/office/drawing/2014/main" id="{024FBB24-71CB-530D-64B4-C9611E9ABFF9}"/>
                </a:ext>
              </a:extLst>
            </p:cNvPr>
            <p:cNvGrpSpPr/>
            <p:nvPr/>
          </p:nvGrpSpPr>
          <p:grpSpPr>
            <a:xfrm>
              <a:off x="4577112" y="1484113"/>
              <a:ext cx="360000" cy="360000"/>
              <a:chOff x="3381021" y="4619980"/>
              <a:chExt cx="669925" cy="606425"/>
            </a:xfrm>
          </p:grpSpPr>
          <p:sp>
            <p:nvSpPr>
              <p:cNvPr id="42" name="Freeform 46">
                <a:extLst>
                  <a:ext uri="{FF2B5EF4-FFF2-40B4-BE49-F238E27FC236}">
                    <a16:creationId xmlns:a16="http://schemas.microsoft.com/office/drawing/2014/main" id="{5E01C5AE-0BC8-DFFA-D8C3-E6E2358DD0CB}"/>
                  </a:ext>
                </a:extLst>
              </p:cNvPr>
              <p:cNvSpPr>
                <a:spLocks noEditPoints="1"/>
              </p:cNvSpPr>
              <p:nvPr/>
            </p:nvSpPr>
            <p:spPr bwMode="auto">
              <a:xfrm>
                <a:off x="3381021" y="4619980"/>
                <a:ext cx="669925" cy="485775"/>
              </a:xfrm>
              <a:custGeom>
                <a:avLst/>
                <a:gdLst>
                  <a:gd name="T0" fmla="*/ 394 w 422"/>
                  <a:gd name="T1" fmla="*/ 253 h 306"/>
                  <a:gd name="T2" fmla="*/ 26 w 422"/>
                  <a:gd name="T3" fmla="*/ 253 h 306"/>
                  <a:gd name="T4" fmla="*/ 26 w 422"/>
                  <a:gd name="T5" fmla="*/ 29 h 306"/>
                  <a:gd name="T6" fmla="*/ 394 w 422"/>
                  <a:gd name="T7" fmla="*/ 29 h 306"/>
                  <a:gd name="T8" fmla="*/ 394 w 422"/>
                  <a:gd name="T9" fmla="*/ 253 h 306"/>
                  <a:gd name="T10" fmla="*/ 401 w 422"/>
                  <a:gd name="T11" fmla="*/ 0 h 306"/>
                  <a:gd name="T12" fmla="*/ 21 w 422"/>
                  <a:gd name="T13" fmla="*/ 0 h 306"/>
                  <a:gd name="T14" fmla="*/ 16 w 422"/>
                  <a:gd name="T15" fmla="*/ 3 h 306"/>
                  <a:gd name="T16" fmla="*/ 14 w 422"/>
                  <a:gd name="T17" fmla="*/ 3 h 306"/>
                  <a:gd name="T18" fmla="*/ 9 w 422"/>
                  <a:gd name="T19" fmla="*/ 5 h 306"/>
                  <a:gd name="T20" fmla="*/ 7 w 422"/>
                  <a:gd name="T21" fmla="*/ 7 h 306"/>
                  <a:gd name="T22" fmla="*/ 2 w 422"/>
                  <a:gd name="T23" fmla="*/ 12 h 306"/>
                  <a:gd name="T24" fmla="*/ 2 w 422"/>
                  <a:gd name="T25" fmla="*/ 15 h 306"/>
                  <a:gd name="T26" fmla="*/ 0 w 422"/>
                  <a:gd name="T27" fmla="*/ 19 h 306"/>
                  <a:gd name="T28" fmla="*/ 0 w 422"/>
                  <a:gd name="T29" fmla="*/ 24 h 306"/>
                  <a:gd name="T30" fmla="*/ 0 w 422"/>
                  <a:gd name="T31" fmla="*/ 284 h 306"/>
                  <a:gd name="T32" fmla="*/ 0 w 422"/>
                  <a:gd name="T33" fmla="*/ 286 h 306"/>
                  <a:gd name="T34" fmla="*/ 2 w 422"/>
                  <a:gd name="T35" fmla="*/ 291 h 306"/>
                  <a:gd name="T36" fmla="*/ 2 w 422"/>
                  <a:gd name="T37" fmla="*/ 296 h 306"/>
                  <a:gd name="T38" fmla="*/ 7 w 422"/>
                  <a:gd name="T39" fmla="*/ 298 h 306"/>
                  <a:gd name="T40" fmla="*/ 9 w 422"/>
                  <a:gd name="T41" fmla="*/ 301 h 306"/>
                  <a:gd name="T42" fmla="*/ 14 w 422"/>
                  <a:gd name="T43" fmla="*/ 303 h 306"/>
                  <a:gd name="T44" fmla="*/ 16 w 422"/>
                  <a:gd name="T45" fmla="*/ 306 h 306"/>
                  <a:gd name="T46" fmla="*/ 21 w 422"/>
                  <a:gd name="T47" fmla="*/ 306 h 306"/>
                  <a:gd name="T48" fmla="*/ 135 w 422"/>
                  <a:gd name="T49" fmla="*/ 306 h 306"/>
                  <a:gd name="T50" fmla="*/ 306 w 422"/>
                  <a:gd name="T51" fmla="*/ 306 h 306"/>
                  <a:gd name="T52" fmla="*/ 401 w 422"/>
                  <a:gd name="T53" fmla="*/ 306 h 306"/>
                  <a:gd name="T54" fmla="*/ 406 w 422"/>
                  <a:gd name="T55" fmla="*/ 306 h 306"/>
                  <a:gd name="T56" fmla="*/ 408 w 422"/>
                  <a:gd name="T57" fmla="*/ 303 h 306"/>
                  <a:gd name="T58" fmla="*/ 410 w 422"/>
                  <a:gd name="T59" fmla="*/ 301 h 306"/>
                  <a:gd name="T60" fmla="*/ 415 w 422"/>
                  <a:gd name="T61" fmla="*/ 298 h 306"/>
                  <a:gd name="T62" fmla="*/ 417 w 422"/>
                  <a:gd name="T63" fmla="*/ 296 h 306"/>
                  <a:gd name="T64" fmla="*/ 420 w 422"/>
                  <a:gd name="T65" fmla="*/ 291 h 306"/>
                  <a:gd name="T66" fmla="*/ 420 w 422"/>
                  <a:gd name="T67" fmla="*/ 286 h 306"/>
                  <a:gd name="T68" fmla="*/ 422 w 422"/>
                  <a:gd name="T69" fmla="*/ 284 h 306"/>
                  <a:gd name="T70" fmla="*/ 422 w 422"/>
                  <a:gd name="T71" fmla="*/ 24 h 306"/>
                  <a:gd name="T72" fmla="*/ 420 w 422"/>
                  <a:gd name="T73" fmla="*/ 19 h 306"/>
                  <a:gd name="T74" fmla="*/ 420 w 422"/>
                  <a:gd name="T75" fmla="*/ 15 h 306"/>
                  <a:gd name="T76" fmla="*/ 417 w 422"/>
                  <a:gd name="T77" fmla="*/ 12 h 306"/>
                  <a:gd name="T78" fmla="*/ 415 w 422"/>
                  <a:gd name="T79" fmla="*/ 7 h 306"/>
                  <a:gd name="T80" fmla="*/ 410 w 422"/>
                  <a:gd name="T81" fmla="*/ 5 h 306"/>
                  <a:gd name="T82" fmla="*/ 408 w 422"/>
                  <a:gd name="T83" fmla="*/ 3 h 306"/>
                  <a:gd name="T84" fmla="*/ 406 w 422"/>
                  <a:gd name="T85" fmla="*/ 3 h 306"/>
                  <a:gd name="T86" fmla="*/ 401 w 422"/>
                  <a:gd name="T8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306">
                    <a:moveTo>
                      <a:pt x="394" y="253"/>
                    </a:moveTo>
                    <a:lnTo>
                      <a:pt x="26" y="253"/>
                    </a:lnTo>
                    <a:lnTo>
                      <a:pt x="26" y="29"/>
                    </a:lnTo>
                    <a:lnTo>
                      <a:pt x="394" y="29"/>
                    </a:lnTo>
                    <a:lnTo>
                      <a:pt x="394" y="253"/>
                    </a:lnTo>
                    <a:close/>
                    <a:moveTo>
                      <a:pt x="401" y="0"/>
                    </a:moveTo>
                    <a:lnTo>
                      <a:pt x="21" y="0"/>
                    </a:lnTo>
                    <a:lnTo>
                      <a:pt x="16" y="3"/>
                    </a:lnTo>
                    <a:lnTo>
                      <a:pt x="14" y="3"/>
                    </a:lnTo>
                    <a:lnTo>
                      <a:pt x="9" y="5"/>
                    </a:lnTo>
                    <a:lnTo>
                      <a:pt x="7" y="7"/>
                    </a:lnTo>
                    <a:lnTo>
                      <a:pt x="2" y="12"/>
                    </a:lnTo>
                    <a:lnTo>
                      <a:pt x="2" y="15"/>
                    </a:lnTo>
                    <a:lnTo>
                      <a:pt x="0" y="19"/>
                    </a:lnTo>
                    <a:lnTo>
                      <a:pt x="0" y="24"/>
                    </a:lnTo>
                    <a:lnTo>
                      <a:pt x="0" y="284"/>
                    </a:lnTo>
                    <a:lnTo>
                      <a:pt x="0" y="286"/>
                    </a:lnTo>
                    <a:lnTo>
                      <a:pt x="2" y="291"/>
                    </a:lnTo>
                    <a:lnTo>
                      <a:pt x="2" y="296"/>
                    </a:lnTo>
                    <a:lnTo>
                      <a:pt x="7" y="298"/>
                    </a:lnTo>
                    <a:lnTo>
                      <a:pt x="9" y="301"/>
                    </a:lnTo>
                    <a:lnTo>
                      <a:pt x="14" y="303"/>
                    </a:lnTo>
                    <a:lnTo>
                      <a:pt x="16" y="306"/>
                    </a:lnTo>
                    <a:lnTo>
                      <a:pt x="21" y="306"/>
                    </a:lnTo>
                    <a:lnTo>
                      <a:pt x="135" y="306"/>
                    </a:lnTo>
                    <a:lnTo>
                      <a:pt x="306" y="306"/>
                    </a:lnTo>
                    <a:lnTo>
                      <a:pt x="401" y="306"/>
                    </a:lnTo>
                    <a:lnTo>
                      <a:pt x="406" y="306"/>
                    </a:lnTo>
                    <a:lnTo>
                      <a:pt x="408" y="303"/>
                    </a:lnTo>
                    <a:lnTo>
                      <a:pt x="410" y="301"/>
                    </a:lnTo>
                    <a:lnTo>
                      <a:pt x="415" y="298"/>
                    </a:lnTo>
                    <a:lnTo>
                      <a:pt x="417" y="296"/>
                    </a:lnTo>
                    <a:lnTo>
                      <a:pt x="420" y="291"/>
                    </a:lnTo>
                    <a:lnTo>
                      <a:pt x="420" y="286"/>
                    </a:lnTo>
                    <a:lnTo>
                      <a:pt x="422" y="284"/>
                    </a:lnTo>
                    <a:lnTo>
                      <a:pt x="422" y="24"/>
                    </a:lnTo>
                    <a:lnTo>
                      <a:pt x="420" y="19"/>
                    </a:lnTo>
                    <a:lnTo>
                      <a:pt x="420" y="15"/>
                    </a:lnTo>
                    <a:lnTo>
                      <a:pt x="417" y="12"/>
                    </a:lnTo>
                    <a:lnTo>
                      <a:pt x="415" y="7"/>
                    </a:lnTo>
                    <a:lnTo>
                      <a:pt x="410" y="5"/>
                    </a:lnTo>
                    <a:lnTo>
                      <a:pt x="408" y="3"/>
                    </a:lnTo>
                    <a:lnTo>
                      <a:pt x="406" y="3"/>
                    </a:lnTo>
                    <a:lnTo>
                      <a:pt x="401" y="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3" name="Freeform 47">
                <a:extLst>
                  <a:ext uri="{FF2B5EF4-FFF2-40B4-BE49-F238E27FC236}">
                    <a16:creationId xmlns:a16="http://schemas.microsoft.com/office/drawing/2014/main" id="{A889272A-5C41-5204-FAD9-90B57BECC9DF}"/>
                  </a:ext>
                </a:extLst>
              </p:cNvPr>
              <p:cNvSpPr>
                <a:spLocks/>
              </p:cNvSpPr>
              <p:nvPr/>
            </p:nvSpPr>
            <p:spPr bwMode="auto">
              <a:xfrm>
                <a:off x="3535008" y="5127980"/>
                <a:ext cx="361950" cy="98425"/>
              </a:xfrm>
              <a:custGeom>
                <a:avLst/>
                <a:gdLst>
                  <a:gd name="T0" fmla="*/ 214 w 228"/>
                  <a:gd name="T1" fmla="*/ 40 h 62"/>
                  <a:gd name="T2" fmla="*/ 169 w 228"/>
                  <a:gd name="T3" fmla="*/ 40 h 62"/>
                  <a:gd name="T4" fmla="*/ 169 w 228"/>
                  <a:gd name="T5" fmla="*/ 0 h 62"/>
                  <a:gd name="T6" fmla="*/ 57 w 228"/>
                  <a:gd name="T7" fmla="*/ 0 h 62"/>
                  <a:gd name="T8" fmla="*/ 57 w 228"/>
                  <a:gd name="T9" fmla="*/ 40 h 62"/>
                  <a:gd name="T10" fmla="*/ 12 w 228"/>
                  <a:gd name="T11" fmla="*/ 40 h 62"/>
                  <a:gd name="T12" fmla="*/ 7 w 228"/>
                  <a:gd name="T13" fmla="*/ 40 h 62"/>
                  <a:gd name="T14" fmla="*/ 2 w 228"/>
                  <a:gd name="T15" fmla="*/ 45 h 62"/>
                  <a:gd name="T16" fmla="*/ 0 w 228"/>
                  <a:gd name="T17" fmla="*/ 48 h 62"/>
                  <a:gd name="T18" fmla="*/ 0 w 228"/>
                  <a:gd name="T19" fmla="*/ 52 h 62"/>
                  <a:gd name="T20" fmla="*/ 0 w 228"/>
                  <a:gd name="T21" fmla="*/ 62 h 62"/>
                  <a:gd name="T22" fmla="*/ 228 w 228"/>
                  <a:gd name="T23" fmla="*/ 62 h 62"/>
                  <a:gd name="T24" fmla="*/ 228 w 228"/>
                  <a:gd name="T25" fmla="*/ 52 h 62"/>
                  <a:gd name="T26" fmla="*/ 228 w 228"/>
                  <a:gd name="T27" fmla="*/ 48 h 62"/>
                  <a:gd name="T28" fmla="*/ 223 w 228"/>
                  <a:gd name="T29" fmla="*/ 45 h 62"/>
                  <a:gd name="T30" fmla="*/ 221 w 228"/>
                  <a:gd name="T31" fmla="*/ 40 h 62"/>
                  <a:gd name="T32" fmla="*/ 214 w 228"/>
                  <a:gd name="T33"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2">
                    <a:moveTo>
                      <a:pt x="214" y="40"/>
                    </a:moveTo>
                    <a:lnTo>
                      <a:pt x="169" y="40"/>
                    </a:lnTo>
                    <a:lnTo>
                      <a:pt x="169" y="0"/>
                    </a:lnTo>
                    <a:lnTo>
                      <a:pt x="57" y="0"/>
                    </a:lnTo>
                    <a:lnTo>
                      <a:pt x="57" y="40"/>
                    </a:lnTo>
                    <a:lnTo>
                      <a:pt x="12" y="40"/>
                    </a:lnTo>
                    <a:lnTo>
                      <a:pt x="7" y="40"/>
                    </a:lnTo>
                    <a:lnTo>
                      <a:pt x="2" y="45"/>
                    </a:lnTo>
                    <a:lnTo>
                      <a:pt x="0" y="48"/>
                    </a:lnTo>
                    <a:lnTo>
                      <a:pt x="0" y="52"/>
                    </a:lnTo>
                    <a:lnTo>
                      <a:pt x="0" y="62"/>
                    </a:lnTo>
                    <a:lnTo>
                      <a:pt x="228" y="62"/>
                    </a:lnTo>
                    <a:lnTo>
                      <a:pt x="228" y="52"/>
                    </a:lnTo>
                    <a:lnTo>
                      <a:pt x="228" y="48"/>
                    </a:lnTo>
                    <a:lnTo>
                      <a:pt x="223" y="45"/>
                    </a:lnTo>
                    <a:lnTo>
                      <a:pt x="221" y="40"/>
                    </a:lnTo>
                    <a:lnTo>
                      <a:pt x="214" y="40"/>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4" name="Freeform 48">
                <a:extLst>
                  <a:ext uri="{FF2B5EF4-FFF2-40B4-BE49-F238E27FC236}">
                    <a16:creationId xmlns:a16="http://schemas.microsoft.com/office/drawing/2014/main" id="{FF55A255-A46C-281A-8557-265C61BB53E1}"/>
                  </a:ext>
                </a:extLst>
              </p:cNvPr>
              <p:cNvSpPr>
                <a:spLocks/>
              </p:cNvSpPr>
              <p:nvPr/>
            </p:nvSpPr>
            <p:spPr bwMode="auto">
              <a:xfrm>
                <a:off x="3531833" y="4942242"/>
                <a:ext cx="52387" cy="41275"/>
              </a:xfrm>
              <a:custGeom>
                <a:avLst/>
                <a:gdLst>
                  <a:gd name="T0" fmla="*/ 33 w 33"/>
                  <a:gd name="T1" fmla="*/ 0 h 26"/>
                  <a:gd name="T2" fmla="*/ 0 w 33"/>
                  <a:gd name="T3" fmla="*/ 26 h 26"/>
                  <a:gd name="T4" fmla="*/ 31 w 33"/>
                  <a:gd name="T5" fmla="*/ 26 h 26"/>
                  <a:gd name="T6" fmla="*/ 33 w 33"/>
                  <a:gd name="T7" fmla="*/ 24 h 26"/>
                  <a:gd name="T8" fmla="*/ 33 w 33"/>
                  <a:gd name="T9" fmla="*/ 21 h 26"/>
                  <a:gd name="T10" fmla="*/ 33 w 33"/>
                  <a:gd name="T11" fmla="*/ 0 h 26"/>
                  <a:gd name="T12" fmla="*/ 33 w 33"/>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33" y="0"/>
                    </a:moveTo>
                    <a:lnTo>
                      <a:pt x="0" y="26"/>
                    </a:lnTo>
                    <a:lnTo>
                      <a:pt x="31" y="26"/>
                    </a:lnTo>
                    <a:lnTo>
                      <a:pt x="33" y="24"/>
                    </a:lnTo>
                    <a:lnTo>
                      <a:pt x="33" y="21"/>
                    </a:lnTo>
                    <a:lnTo>
                      <a:pt x="33" y="0"/>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5" name="Freeform 49">
                <a:extLst>
                  <a:ext uri="{FF2B5EF4-FFF2-40B4-BE49-F238E27FC236}">
                    <a16:creationId xmlns:a16="http://schemas.microsoft.com/office/drawing/2014/main" id="{615A550A-70B4-2813-76E0-CCE8D13A3AF4}"/>
                  </a:ext>
                </a:extLst>
              </p:cNvPr>
              <p:cNvSpPr>
                <a:spLocks noEditPoints="1"/>
              </p:cNvSpPr>
              <p:nvPr/>
            </p:nvSpPr>
            <p:spPr bwMode="auto">
              <a:xfrm>
                <a:off x="3603271" y="4885092"/>
                <a:ext cx="55562" cy="98425"/>
              </a:xfrm>
              <a:custGeom>
                <a:avLst/>
                <a:gdLst>
                  <a:gd name="T0" fmla="*/ 26 w 35"/>
                  <a:gd name="T1" fmla="*/ 19 h 62"/>
                  <a:gd name="T2" fmla="*/ 26 w 35"/>
                  <a:gd name="T3" fmla="*/ 53 h 62"/>
                  <a:gd name="T4" fmla="*/ 9 w 35"/>
                  <a:gd name="T5" fmla="*/ 53 h 62"/>
                  <a:gd name="T6" fmla="*/ 9 w 35"/>
                  <a:gd name="T7" fmla="*/ 34 h 62"/>
                  <a:gd name="T8" fmla="*/ 26 w 35"/>
                  <a:gd name="T9" fmla="*/ 19 h 62"/>
                  <a:gd name="T10" fmla="*/ 35 w 35"/>
                  <a:gd name="T11" fmla="*/ 0 h 62"/>
                  <a:gd name="T12" fmla="*/ 0 w 35"/>
                  <a:gd name="T13" fmla="*/ 29 h 62"/>
                  <a:gd name="T14" fmla="*/ 0 w 35"/>
                  <a:gd name="T15" fmla="*/ 29 h 62"/>
                  <a:gd name="T16" fmla="*/ 0 w 35"/>
                  <a:gd name="T17" fmla="*/ 57 h 62"/>
                  <a:gd name="T18" fmla="*/ 0 w 35"/>
                  <a:gd name="T19" fmla="*/ 60 h 62"/>
                  <a:gd name="T20" fmla="*/ 2 w 35"/>
                  <a:gd name="T21" fmla="*/ 62 h 62"/>
                  <a:gd name="T22" fmla="*/ 33 w 35"/>
                  <a:gd name="T23" fmla="*/ 62 h 62"/>
                  <a:gd name="T24" fmla="*/ 35 w 35"/>
                  <a:gd name="T25" fmla="*/ 60 h 62"/>
                  <a:gd name="T26" fmla="*/ 35 w 35"/>
                  <a:gd name="T27" fmla="*/ 57 h 62"/>
                  <a:gd name="T28" fmla="*/ 35 w 35"/>
                  <a:gd name="T29" fmla="*/ 0 h 62"/>
                  <a:gd name="T30" fmla="*/ 35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26" y="19"/>
                    </a:moveTo>
                    <a:lnTo>
                      <a:pt x="26" y="53"/>
                    </a:lnTo>
                    <a:lnTo>
                      <a:pt x="9" y="53"/>
                    </a:lnTo>
                    <a:lnTo>
                      <a:pt x="9" y="34"/>
                    </a:lnTo>
                    <a:lnTo>
                      <a:pt x="26" y="19"/>
                    </a:lnTo>
                    <a:close/>
                    <a:moveTo>
                      <a:pt x="35" y="0"/>
                    </a:moveTo>
                    <a:lnTo>
                      <a:pt x="0" y="29"/>
                    </a:lnTo>
                    <a:lnTo>
                      <a:pt x="0" y="29"/>
                    </a:lnTo>
                    <a:lnTo>
                      <a:pt x="0" y="57"/>
                    </a:lnTo>
                    <a:lnTo>
                      <a:pt x="0" y="60"/>
                    </a:lnTo>
                    <a:lnTo>
                      <a:pt x="2" y="62"/>
                    </a:lnTo>
                    <a:lnTo>
                      <a:pt x="33" y="62"/>
                    </a:lnTo>
                    <a:lnTo>
                      <a:pt x="35" y="60"/>
                    </a:lnTo>
                    <a:lnTo>
                      <a:pt x="35" y="57"/>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6" name="Freeform 50">
                <a:extLst>
                  <a:ext uri="{FF2B5EF4-FFF2-40B4-BE49-F238E27FC236}">
                    <a16:creationId xmlns:a16="http://schemas.microsoft.com/office/drawing/2014/main" id="{45503B37-A430-ED7A-B4F6-3037782DAE39}"/>
                  </a:ext>
                </a:extLst>
              </p:cNvPr>
              <p:cNvSpPr>
                <a:spLocks noEditPoints="1"/>
              </p:cNvSpPr>
              <p:nvPr/>
            </p:nvSpPr>
            <p:spPr bwMode="auto">
              <a:xfrm>
                <a:off x="3603271" y="4885092"/>
                <a:ext cx="55562" cy="98425"/>
              </a:xfrm>
              <a:custGeom>
                <a:avLst/>
                <a:gdLst>
                  <a:gd name="T0" fmla="*/ 26 w 35"/>
                  <a:gd name="T1" fmla="*/ 19 h 62"/>
                  <a:gd name="T2" fmla="*/ 26 w 35"/>
                  <a:gd name="T3" fmla="*/ 53 h 62"/>
                  <a:gd name="T4" fmla="*/ 9 w 35"/>
                  <a:gd name="T5" fmla="*/ 53 h 62"/>
                  <a:gd name="T6" fmla="*/ 9 w 35"/>
                  <a:gd name="T7" fmla="*/ 34 h 62"/>
                  <a:gd name="T8" fmla="*/ 26 w 35"/>
                  <a:gd name="T9" fmla="*/ 19 h 62"/>
                  <a:gd name="T10" fmla="*/ 35 w 35"/>
                  <a:gd name="T11" fmla="*/ 0 h 62"/>
                  <a:gd name="T12" fmla="*/ 0 w 35"/>
                  <a:gd name="T13" fmla="*/ 29 h 62"/>
                  <a:gd name="T14" fmla="*/ 0 w 35"/>
                  <a:gd name="T15" fmla="*/ 29 h 62"/>
                  <a:gd name="T16" fmla="*/ 0 w 35"/>
                  <a:gd name="T17" fmla="*/ 57 h 62"/>
                  <a:gd name="T18" fmla="*/ 0 w 35"/>
                  <a:gd name="T19" fmla="*/ 60 h 62"/>
                  <a:gd name="T20" fmla="*/ 2 w 35"/>
                  <a:gd name="T21" fmla="*/ 62 h 62"/>
                  <a:gd name="T22" fmla="*/ 33 w 35"/>
                  <a:gd name="T23" fmla="*/ 62 h 62"/>
                  <a:gd name="T24" fmla="*/ 35 w 35"/>
                  <a:gd name="T25" fmla="*/ 60 h 62"/>
                  <a:gd name="T26" fmla="*/ 35 w 35"/>
                  <a:gd name="T27" fmla="*/ 57 h 62"/>
                  <a:gd name="T28" fmla="*/ 35 w 35"/>
                  <a:gd name="T29" fmla="*/ 0 h 62"/>
                  <a:gd name="T30" fmla="*/ 35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26" y="19"/>
                    </a:moveTo>
                    <a:lnTo>
                      <a:pt x="26" y="53"/>
                    </a:lnTo>
                    <a:lnTo>
                      <a:pt x="9" y="53"/>
                    </a:lnTo>
                    <a:lnTo>
                      <a:pt x="9" y="34"/>
                    </a:lnTo>
                    <a:lnTo>
                      <a:pt x="26" y="19"/>
                    </a:lnTo>
                    <a:moveTo>
                      <a:pt x="35" y="0"/>
                    </a:moveTo>
                    <a:lnTo>
                      <a:pt x="0" y="29"/>
                    </a:lnTo>
                    <a:lnTo>
                      <a:pt x="0" y="29"/>
                    </a:lnTo>
                    <a:lnTo>
                      <a:pt x="0" y="57"/>
                    </a:lnTo>
                    <a:lnTo>
                      <a:pt x="0" y="60"/>
                    </a:lnTo>
                    <a:lnTo>
                      <a:pt x="2" y="62"/>
                    </a:lnTo>
                    <a:lnTo>
                      <a:pt x="33" y="62"/>
                    </a:lnTo>
                    <a:lnTo>
                      <a:pt x="35" y="60"/>
                    </a:lnTo>
                    <a:lnTo>
                      <a:pt x="35" y="57"/>
                    </a:lnTo>
                    <a:lnTo>
                      <a:pt x="35" y="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7" name="Freeform 51">
                <a:extLst>
                  <a:ext uri="{FF2B5EF4-FFF2-40B4-BE49-F238E27FC236}">
                    <a16:creationId xmlns:a16="http://schemas.microsoft.com/office/drawing/2014/main" id="{54A37E7C-9576-6A73-637B-41498890C4E3}"/>
                  </a:ext>
                </a:extLst>
              </p:cNvPr>
              <p:cNvSpPr>
                <a:spLocks noEditPoints="1"/>
              </p:cNvSpPr>
              <p:nvPr/>
            </p:nvSpPr>
            <p:spPr bwMode="auto">
              <a:xfrm>
                <a:off x="3677883" y="4840642"/>
                <a:ext cx="60325" cy="142875"/>
              </a:xfrm>
              <a:custGeom>
                <a:avLst/>
                <a:gdLst>
                  <a:gd name="T0" fmla="*/ 26 w 38"/>
                  <a:gd name="T1" fmla="*/ 12 h 90"/>
                  <a:gd name="T2" fmla="*/ 29 w 38"/>
                  <a:gd name="T3" fmla="*/ 14 h 90"/>
                  <a:gd name="T4" fmla="*/ 29 w 38"/>
                  <a:gd name="T5" fmla="*/ 81 h 90"/>
                  <a:gd name="T6" fmla="*/ 10 w 38"/>
                  <a:gd name="T7" fmla="*/ 81 h 90"/>
                  <a:gd name="T8" fmla="*/ 10 w 38"/>
                  <a:gd name="T9" fmla="*/ 23 h 90"/>
                  <a:gd name="T10" fmla="*/ 17 w 38"/>
                  <a:gd name="T11" fmla="*/ 19 h 90"/>
                  <a:gd name="T12" fmla="*/ 26 w 38"/>
                  <a:gd name="T13" fmla="*/ 12 h 90"/>
                  <a:gd name="T14" fmla="*/ 26 w 38"/>
                  <a:gd name="T15" fmla="*/ 0 h 90"/>
                  <a:gd name="T16" fmla="*/ 12 w 38"/>
                  <a:gd name="T17" fmla="*/ 12 h 90"/>
                  <a:gd name="T18" fmla="*/ 0 w 38"/>
                  <a:gd name="T19" fmla="*/ 19 h 90"/>
                  <a:gd name="T20" fmla="*/ 0 w 38"/>
                  <a:gd name="T21" fmla="*/ 85 h 90"/>
                  <a:gd name="T22" fmla="*/ 3 w 38"/>
                  <a:gd name="T23" fmla="*/ 88 h 90"/>
                  <a:gd name="T24" fmla="*/ 5 w 38"/>
                  <a:gd name="T25" fmla="*/ 90 h 90"/>
                  <a:gd name="T26" fmla="*/ 33 w 38"/>
                  <a:gd name="T27" fmla="*/ 90 h 90"/>
                  <a:gd name="T28" fmla="*/ 36 w 38"/>
                  <a:gd name="T29" fmla="*/ 88 h 90"/>
                  <a:gd name="T30" fmla="*/ 38 w 38"/>
                  <a:gd name="T31" fmla="*/ 85 h 90"/>
                  <a:gd name="T32" fmla="*/ 38 w 38"/>
                  <a:gd name="T33" fmla="*/ 9 h 90"/>
                  <a:gd name="T34" fmla="*/ 26 w 38"/>
                  <a:gd name="T35" fmla="*/ 0 h 90"/>
                  <a:gd name="T36" fmla="*/ 26 w 38"/>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90">
                    <a:moveTo>
                      <a:pt x="26" y="12"/>
                    </a:moveTo>
                    <a:lnTo>
                      <a:pt x="29" y="14"/>
                    </a:lnTo>
                    <a:lnTo>
                      <a:pt x="29" y="81"/>
                    </a:lnTo>
                    <a:lnTo>
                      <a:pt x="10" y="81"/>
                    </a:lnTo>
                    <a:lnTo>
                      <a:pt x="10" y="23"/>
                    </a:lnTo>
                    <a:lnTo>
                      <a:pt x="17" y="19"/>
                    </a:lnTo>
                    <a:lnTo>
                      <a:pt x="26" y="12"/>
                    </a:lnTo>
                    <a:close/>
                    <a:moveTo>
                      <a:pt x="26" y="0"/>
                    </a:moveTo>
                    <a:lnTo>
                      <a:pt x="12" y="12"/>
                    </a:lnTo>
                    <a:lnTo>
                      <a:pt x="0" y="19"/>
                    </a:lnTo>
                    <a:lnTo>
                      <a:pt x="0" y="85"/>
                    </a:lnTo>
                    <a:lnTo>
                      <a:pt x="3" y="88"/>
                    </a:lnTo>
                    <a:lnTo>
                      <a:pt x="5" y="90"/>
                    </a:lnTo>
                    <a:lnTo>
                      <a:pt x="33" y="90"/>
                    </a:lnTo>
                    <a:lnTo>
                      <a:pt x="36" y="88"/>
                    </a:lnTo>
                    <a:lnTo>
                      <a:pt x="38" y="85"/>
                    </a:lnTo>
                    <a:lnTo>
                      <a:pt x="38" y="9"/>
                    </a:lnTo>
                    <a:lnTo>
                      <a:pt x="26" y="0"/>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8" name="Freeform 52">
                <a:extLst>
                  <a:ext uri="{FF2B5EF4-FFF2-40B4-BE49-F238E27FC236}">
                    <a16:creationId xmlns:a16="http://schemas.microsoft.com/office/drawing/2014/main" id="{9D33025F-2C30-8D58-416D-89B17BCA742F}"/>
                  </a:ext>
                </a:extLst>
              </p:cNvPr>
              <p:cNvSpPr>
                <a:spLocks noEditPoints="1"/>
              </p:cNvSpPr>
              <p:nvPr/>
            </p:nvSpPr>
            <p:spPr bwMode="auto">
              <a:xfrm>
                <a:off x="3677883" y="4840642"/>
                <a:ext cx="60325" cy="142875"/>
              </a:xfrm>
              <a:custGeom>
                <a:avLst/>
                <a:gdLst>
                  <a:gd name="T0" fmla="*/ 26 w 38"/>
                  <a:gd name="T1" fmla="*/ 12 h 90"/>
                  <a:gd name="T2" fmla="*/ 29 w 38"/>
                  <a:gd name="T3" fmla="*/ 14 h 90"/>
                  <a:gd name="T4" fmla="*/ 29 w 38"/>
                  <a:gd name="T5" fmla="*/ 81 h 90"/>
                  <a:gd name="T6" fmla="*/ 10 w 38"/>
                  <a:gd name="T7" fmla="*/ 81 h 90"/>
                  <a:gd name="T8" fmla="*/ 10 w 38"/>
                  <a:gd name="T9" fmla="*/ 23 h 90"/>
                  <a:gd name="T10" fmla="*/ 17 w 38"/>
                  <a:gd name="T11" fmla="*/ 19 h 90"/>
                  <a:gd name="T12" fmla="*/ 26 w 38"/>
                  <a:gd name="T13" fmla="*/ 12 h 90"/>
                  <a:gd name="T14" fmla="*/ 26 w 38"/>
                  <a:gd name="T15" fmla="*/ 0 h 90"/>
                  <a:gd name="T16" fmla="*/ 12 w 38"/>
                  <a:gd name="T17" fmla="*/ 12 h 90"/>
                  <a:gd name="T18" fmla="*/ 0 w 38"/>
                  <a:gd name="T19" fmla="*/ 19 h 90"/>
                  <a:gd name="T20" fmla="*/ 0 w 38"/>
                  <a:gd name="T21" fmla="*/ 85 h 90"/>
                  <a:gd name="T22" fmla="*/ 3 w 38"/>
                  <a:gd name="T23" fmla="*/ 88 h 90"/>
                  <a:gd name="T24" fmla="*/ 5 w 38"/>
                  <a:gd name="T25" fmla="*/ 90 h 90"/>
                  <a:gd name="T26" fmla="*/ 33 w 38"/>
                  <a:gd name="T27" fmla="*/ 90 h 90"/>
                  <a:gd name="T28" fmla="*/ 36 w 38"/>
                  <a:gd name="T29" fmla="*/ 88 h 90"/>
                  <a:gd name="T30" fmla="*/ 38 w 38"/>
                  <a:gd name="T31" fmla="*/ 85 h 90"/>
                  <a:gd name="T32" fmla="*/ 38 w 38"/>
                  <a:gd name="T33" fmla="*/ 9 h 90"/>
                  <a:gd name="T34" fmla="*/ 26 w 38"/>
                  <a:gd name="T35" fmla="*/ 0 h 90"/>
                  <a:gd name="T36" fmla="*/ 26 w 38"/>
                  <a:gd name="T3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90">
                    <a:moveTo>
                      <a:pt x="26" y="12"/>
                    </a:moveTo>
                    <a:lnTo>
                      <a:pt x="29" y="14"/>
                    </a:lnTo>
                    <a:lnTo>
                      <a:pt x="29" y="81"/>
                    </a:lnTo>
                    <a:lnTo>
                      <a:pt x="10" y="81"/>
                    </a:lnTo>
                    <a:lnTo>
                      <a:pt x="10" y="23"/>
                    </a:lnTo>
                    <a:lnTo>
                      <a:pt x="17" y="19"/>
                    </a:lnTo>
                    <a:lnTo>
                      <a:pt x="26" y="12"/>
                    </a:lnTo>
                    <a:moveTo>
                      <a:pt x="26" y="0"/>
                    </a:moveTo>
                    <a:lnTo>
                      <a:pt x="12" y="12"/>
                    </a:lnTo>
                    <a:lnTo>
                      <a:pt x="0" y="19"/>
                    </a:lnTo>
                    <a:lnTo>
                      <a:pt x="0" y="85"/>
                    </a:lnTo>
                    <a:lnTo>
                      <a:pt x="3" y="88"/>
                    </a:lnTo>
                    <a:lnTo>
                      <a:pt x="5" y="90"/>
                    </a:lnTo>
                    <a:lnTo>
                      <a:pt x="33" y="90"/>
                    </a:lnTo>
                    <a:lnTo>
                      <a:pt x="36" y="88"/>
                    </a:lnTo>
                    <a:lnTo>
                      <a:pt x="38" y="85"/>
                    </a:lnTo>
                    <a:lnTo>
                      <a:pt x="38" y="9"/>
                    </a:lnTo>
                    <a:lnTo>
                      <a:pt x="26" y="0"/>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49" name="Freeform 53">
                <a:extLst>
                  <a:ext uri="{FF2B5EF4-FFF2-40B4-BE49-F238E27FC236}">
                    <a16:creationId xmlns:a16="http://schemas.microsoft.com/office/drawing/2014/main" id="{EA1565F7-087E-9CCA-E8D9-E379CF03406C}"/>
                  </a:ext>
                </a:extLst>
              </p:cNvPr>
              <p:cNvSpPr>
                <a:spLocks noEditPoints="1"/>
              </p:cNvSpPr>
              <p:nvPr/>
            </p:nvSpPr>
            <p:spPr bwMode="auto">
              <a:xfrm>
                <a:off x="3754083" y="4862867"/>
                <a:ext cx="55562" cy="120650"/>
              </a:xfrm>
              <a:custGeom>
                <a:avLst/>
                <a:gdLst>
                  <a:gd name="T0" fmla="*/ 26 w 35"/>
                  <a:gd name="T1" fmla="*/ 19 h 76"/>
                  <a:gd name="T2" fmla="*/ 26 w 35"/>
                  <a:gd name="T3" fmla="*/ 67 h 76"/>
                  <a:gd name="T4" fmla="*/ 9 w 35"/>
                  <a:gd name="T5" fmla="*/ 67 h 76"/>
                  <a:gd name="T6" fmla="*/ 9 w 35"/>
                  <a:gd name="T7" fmla="*/ 24 h 76"/>
                  <a:gd name="T8" fmla="*/ 12 w 35"/>
                  <a:gd name="T9" fmla="*/ 24 h 76"/>
                  <a:gd name="T10" fmla="*/ 16 w 35"/>
                  <a:gd name="T11" fmla="*/ 24 h 76"/>
                  <a:gd name="T12" fmla="*/ 19 w 35"/>
                  <a:gd name="T13" fmla="*/ 24 h 76"/>
                  <a:gd name="T14" fmla="*/ 19 w 35"/>
                  <a:gd name="T15" fmla="*/ 24 h 76"/>
                  <a:gd name="T16" fmla="*/ 23 w 35"/>
                  <a:gd name="T17" fmla="*/ 21 h 76"/>
                  <a:gd name="T18" fmla="*/ 23 w 35"/>
                  <a:gd name="T19" fmla="*/ 21 h 76"/>
                  <a:gd name="T20" fmla="*/ 26 w 35"/>
                  <a:gd name="T21" fmla="*/ 21 h 76"/>
                  <a:gd name="T22" fmla="*/ 26 w 35"/>
                  <a:gd name="T23" fmla="*/ 19 h 76"/>
                  <a:gd name="T24" fmla="*/ 35 w 35"/>
                  <a:gd name="T25" fmla="*/ 0 h 76"/>
                  <a:gd name="T26" fmla="*/ 21 w 35"/>
                  <a:gd name="T27" fmla="*/ 9 h 76"/>
                  <a:gd name="T28" fmla="*/ 19 w 35"/>
                  <a:gd name="T29" fmla="*/ 14 h 76"/>
                  <a:gd name="T30" fmla="*/ 16 w 35"/>
                  <a:gd name="T31" fmla="*/ 14 h 76"/>
                  <a:gd name="T32" fmla="*/ 12 w 35"/>
                  <a:gd name="T33" fmla="*/ 14 h 76"/>
                  <a:gd name="T34" fmla="*/ 7 w 35"/>
                  <a:gd name="T35" fmla="*/ 14 h 76"/>
                  <a:gd name="T36" fmla="*/ 4 w 35"/>
                  <a:gd name="T37" fmla="*/ 12 h 76"/>
                  <a:gd name="T38" fmla="*/ 4 w 35"/>
                  <a:gd name="T39" fmla="*/ 12 h 76"/>
                  <a:gd name="T40" fmla="*/ 0 w 35"/>
                  <a:gd name="T41" fmla="*/ 7 h 76"/>
                  <a:gd name="T42" fmla="*/ 0 w 35"/>
                  <a:gd name="T43" fmla="*/ 71 h 76"/>
                  <a:gd name="T44" fmla="*/ 2 w 35"/>
                  <a:gd name="T45" fmla="*/ 74 h 76"/>
                  <a:gd name="T46" fmla="*/ 2 w 35"/>
                  <a:gd name="T47" fmla="*/ 76 h 76"/>
                  <a:gd name="T48" fmla="*/ 33 w 35"/>
                  <a:gd name="T49" fmla="*/ 76 h 76"/>
                  <a:gd name="T50" fmla="*/ 35 w 35"/>
                  <a:gd name="T51" fmla="*/ 74 h 76"/>
                  <a:gd name="T52" fmla="*/ 35 w 35"/>
                  <a:gd name="T53" fmla="*/ 71 h 76"/>
                  <a:gd name="T54" fmla="*/ 35 w 35"/>
                  <a:gd name="T55" fmla="*/ 0 h 76"/>
                  <a:gd name="T56" fmla="*/ 35 w 35"/>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6">
                    <a:moveTo>
                      <a:pt x="26" y="19"/>
                    </a:moveTo>
                    <a:lnTo>
                      <a:pt x="26" y="67"/>
                    </a:lnTo>
                    <a:lnTo>
                      <a:pt x="9" y="67"/>
                    </a:lnTo>
                    <a:lnTo>
                      <a:pt x="9" y="24"/>
                    </a:lnTo>
                    <a:lnTo>
                      <a:pt x="12" y="24"/>
                    </a:lnTo>
                    <a:lnTo>
                      <a:pt x="16" y="24"/>
                    </a:lnTo>
                    <a:lnTo>
                      <a:pt x="19" y="24"/>
                    </a:lnTo>
                    <a:lnTo>
                      <a:pt x="19" y="24"/>
                    </a:lnTo>
                    <a:lnTo>
                      <a:pt x="23" y="21"/>
                    </a:lnTo>
                    <a:lnTo>
                      <a:pt x="23" y="21"/>
                    </a:lnTo>
                    <a:lnTo>
                      <a:pt x="26" y="21"/>
                    </a:lnTo>
                    <a:lnTo>
                      <a:pt x="26" y="19"/>
                    </a:lnTo>
                    <a:close/>
                    <a:moveTo>
                      <a:pt x="35" y="0"/>
                    </a:moveTo>
                    <a:lnTo>
                      <a:pt x="21" y="9"/>
                    </a:lnTo>
                    <a:lnTo>
                      <a:pt x="19" y="14"/>
                    </a:lnTo>
                    <a:lnTo>
                      <a:pt x="16" y="14"/>
                    </a:lnTo>
                    <a:lnTo>
                      <a:pt x="12" y="14"/>
                    </a:lnTo>
                    <a:lnTo>
                      <a:pt x="7" y="14"/>
                    </a:lnTo>
                    <a:lnTo>
                      <a:pt x="4" y="12"/>
                    </a:lnTo>
                    <a:lnTo>
                      <a:pt x="4" y="12"/>
                    </a:lnTo>
                    <a:lnTo>
                      <a:pt x="0" y="7"/>
                    </a:lnTo>
                    <a:lnTo>
                      <a:pt x="0" y="71"/>
                    </a:lnTo>
                    <a:lnTo>
                      <a:pt x="2" y="74"/>
                    </a:lnTo>
                    <a:lnTo>
                      <a:pt x="2" y="76"/>
                    </a:lnTo>
                    <a:lnTo>
                      <a:pt x="33" y="76"/>
                    </a:lnTo>
                    <a:lnTo>
                      <a:pt x="35" y="74"/>
                    </a:lnTo>
                    <a:lnTo>
                      <a:pt x="35" y="71"/>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0" name="Freeform 54">
                <a:extLst>
                  <a:ext uri="{FF2B5EF4-FFF2-40B4-BE49-F238E27FC236}">
                    <a16:creationId xmlns:a16="http://schemas.microsoft.com/office/drawing/2014/main" id="{FEDA6959-5219-8B64-9E40-B61D0AF2CC13}"/>
                  </a:ext>
                </a:extLst>
              </p:cNvPr>
              <p:cNvSpPr>
                <a:spLocks noEditPoints="1"/>
              </p:cNvSpPr>
              <p:nvPr/>
            </p:nvSpPr>
            <p:spPr bwMode="auto">
              <a:xfrm>
                <a:off x="3754083" y="4862867"/>
                <a:ext cx="55562" cy="120650"/>
              </a:xfrm>
              <a:custGeom>
                <a:avLst/>
                <a:gdLst>
                  <a:gd name="T0" fmla="*/ 26 w 35"/>
                  <a:gd name="T1" fmla="*/ 19 h 76"/>
                  <a:gd name="T2" fmla="*/ 26 w 35"/>
                  <a:gd name="T3" fmla="*/ 67 h 76"/>
                  <a:gd name="T4" fmla="*/ 9 w 35"/>
                  <a:gd name="T5" fmla="*/ 67 h 76"/>
                  <a:gd name="T6" fmla="*/ 9 w 35"/>
                  <a:gd name="T7" fmla="*/ 24 h 76"/>
                  <a:gd name="T8" fmla="*/ 12 w 35"/>
                  <a:gd name="T9" fmla="*/ 24 h 76"/>
                  <a:gd name="T10" fmla="*/ 16 w 35"/>
                  <a:gd name="T11" fmla="*/ 24 h 76"/>
                  <a:gd name="T12" fmla="*/ 19 w 35"/>
                  <a:gd name="T13" fmla="*/ 24 h 76"/>
                  <a:gd name="T14" fmla="*/ 19 w 35"/>
                  <a:gd name="T15" fmla="*/ 24 h 76"/>
                  <a:gd name="T16" fmla="*/ 23 w 35"/>
                  <a:gd name="T17" fmla="*/ 21 h 76"/>
                  <a:gd name="T18" fmla="*/ 23 w 35"/>
                  <a:gd name="T19" fmla="*/ 21 h 76"/>
                  <a:gd name="T20" fmla="*/ 26 w 35"/>
                  <a:gd name="T21" fmla="*/ 21 h 76"/>
                  <a:gd name="T22" fmla="*/ 26 w 35"/>
                  <a:gd name="T23" fmla="*/ 19 h 76"/>
                  <a:gd name="T24" fmla="*/ 35 w 35"/>
                  <a:gd name="T25" fmla="*/ 0 h 76"/>
                  <a:gd name="T26" fmla="*/ 21 w 35"/>
                  <a:gd name="T27" fmla="*/ 9 h 76"/>
                  <a:gd name="T28" fmla="*/ 19 w 35"/>
                  <a:gd name="T29" fmla="*/ 14 h 76"/>
                  <a:gd name="T30" fmla="*/ 16 w 35"/>
                  <a:gd name="T31" fmla="*/ 14 h 76"/>
                  <a:gd name="T32" fmla="*/ 12 w 35"/>
                  <a:gd name="T33" fmla="*/ 14 h 76"/>
                  <a:gd name="T34" fmla="*/ 7 w 35"/>
                  <a:gd name="T35" fmla="*/ 14 h 76"/>
                  <a:gd name="T36" fmla="*/ 4 w 35"/>
                  <a:gd name="T37" fmla="*/ 12 h 76"/>
                  <a:gd name="T38" fmla="*/ 4 w 35"/>
                  <a:gd name="T39" fmla="*/ 12 h 76"/>
                  <a:gd name="T40" fmla="*/ 0 w 35"/>
                  <a:gd name="T41" fmla="*/ 7 h 76"/>
                  <a:gd name="T42" fmla="*/ 0 w 35"/>
                  <a:gd name="T43" fmla="*/ 71 h 76"/>
                  <a:gd name="T44" fmla="*/ 2 w 35"/>
                  <a:gd name="T45" fmla="*/ 74 h 76"/>
                  <a:gd name="T46" fmla="*/ 2 w 35"/>
                  <a:gd name="T47" fmla="*/ 76 h 76"/>
                  <a:gd name="T48" fmla="*/ 33 w 35"/>
                  <a:gd name="T49" fmla="*/ 76 h 76"/>
                  <a:gd name="T50" fmla="*/ 35 w 35"/>
                  <a:gd name="T51" fmla="*/ 74 h 76"/>
                  <a:gd name="T52" fmla="*/ 35 w 35"/>
                  <a:gd name="T53" fmla="*/ 71 h 76"/>
                  <a:gd name="T54" fmla="*/ 35 w 35"/>
                  <a:gd name="T55" fmla="*/ 0 h 76"/>
                  <a:gd name="T56" fmla="*/ 35 w 35"/>
                  <a:gd name="T5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6">
                    <a:moveTo>
                      <a:pt x="26" y="19"/>
                    </a:moveTo>
                    <a:lnTo>
                      <a:pt x="26" y="67"/>
                    </a:lnTo>
                    <a:lnTo>
                      <a:pt x="9" y="67"/>
                    </a:lnTo>
                    <a:lnTo>
                      <a:pt x="9" y="24"/>
                    </a:lnTo>
                    <a:lnTo>
                      <a:pt x="12" y="24"/>
                    </a:lnTo>
                    <a:lnTo>
                      <a:pt x="16" y="24"/>
                    </a:lnTo>
                    <a:lnTo>
                      <a:pt x="19" y="24"/>
                    </a:lnTo>
                    <a:lnTo>
                      <a:pt x="19" y="24"/>
                    </a:lnTo>
                    <a:lnTo>
                      <a:pt x="23" y="21"/>
                    </a:lnTo>
                    <a:lnTo>
                      <a:pt x="23" y="21"/>
                    </a:lnTo>
                    <a:lnTo>
                      <a:pt x="26" y="21"/>
                    </a:lnTo>
                    <a:lnTo>
                      <a:pt x="26" y="19"/>
                    </a:lnTo>
                    <a:moveTo>
                      <a:pt x="35" y="0"/>
                    </a:moveTo>
                    <a:lnTo>
                      <a:pt x="21" y="9"/>
                    </a:lnTo>
                    <a:lnTo>
                      <a:pt x="19" y="14"/>
                    </a:lnTo>
                    <a:lnTo>
                      <a:pt x="16" y="14"/>
                    </a:lnTo>
                    <a:lnTo>
                      <a:pt x="12" y="14"/>
                    </a:lnTo>
                    <a:lnTo>
                      <a:pt x="7" y="14"/>
                    </a:lnTo>
                    <a:lnTo>
                      <a:pt x="4" y="12"/>
                    </a:lnTo>
                    <a:lnTo>
                      <a:pt x="4" y="12"/>
                    </a:lnTo>
                    <a:lnTo>
                      <a:pt x="0" y="7"/>
                    </a:lnTo>
                    <a:lnTo>
                      <a:pt x="0" y="71"/>
                    </a:lnTo>
                    <a:lnTo>
                      <a:pt x="2" y="74"/>
                    </a:lnTo>
                    <a:lnTo>
                      <a:pt x="2" y="76"/>
                    </a:lnTo>
                    <a:lnTo>
                      <a:pt x="33" y="76"/>
                    </a:lnTo>
                    <a:lnTo>
                      <a:pt x="35" y="74"/>
                    </a:lnTo>
                    <a:lnTo>
                      <a:pt x="35" y="71"/>
                    </a:lnTo>
                    <a:lnTo>
                      <a:pt x="35" y="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1" name="Freeform 55">
                <a:extLst>
                  <a:ext uri="{FF2B5EF4-FFF2-40B4-BE49-F238E27FC236}">
                    <a16:creationId xmlns:a16="http://schemas.microsoft.com/office/drawing/2014/main" id="{7819D06B-1567-E790-2A52-C8BE81F2C5F2}"/>
                  </a:ext>
                </a:extLst>
              </p:cNvPr>
              <p:cNvSpPr>
                <a:spLocks noEditPoints="1"/>
              </p:cNvSpPr>
              <p:nvPr/>
            </p:nvSpPr>
            <p:spPr bwMode="auto">
              <a:xfrm>
                <a:off x="3828696" y="4802542"/>
                <a:ext cx="60325" cy="180975"/>
              </a:xfrm>
              <a:custGeom>
                <a:avLst/>
                <a:gdLst>
                  <a:gd name="T0" fmla="*/ 29 w 38"/>
                  <a:gd name="T1" fmla="*/ 19 h 114"/>
                  <a:gd name="T2" fmla="*/ 29 w 38"/>
                  <a:gd name="T3" fmla="*/ 105 h 114"/>
                  <a:gd name="T4" fmla="*/ 10 w 38"/>
                  <a:gd name="T5" fmla="*/ 105 h 114"/>
                  <a:gd name="T6" fmla="*/ 10 w 38"/>
                  <a:gd name="T7" fmla="*/ 33 h 114"/>
                  <a:gd name="T8" fmla="*/ 22 w 38"/>
                  <a:gd name="T9" fmla="*/ 24 h 114"/>
                  <a:gd name="T10" fmla="*/ 29 w 38"/>
                  <a:gd name="T11" fmla="*/ 19 h 114"/>
                  <a:gd name="T12" fmla="*/ 38 w 38"/>
                  <a:gd name="T13" fmla="*/ 0 h 114"/>
                  <a:gd name="T14" fmla="*/ 14 w 38"/>
                  <a:gd name="T15" fmla="*/ 16 h 114"/>
                  <a:gd name="T16" fmla="*/ 0 w 38"/>
                  <a:gd name="T17" fmla="*/ 28 h 114"/>
                  <a:gd name="T18" fmla="*/ 0 w 38"/>
                  <a:gd name="T19" fmla="*/ 109 h 114"/>
                  <a:gd name="T20" fmla="*/ 3 w 38"/>
                  <a:gd name="T21" fmla="*/ 112 h 114"/>
                  <a:gd name="T22" fmla="*/ 5 w 38"/>
                  <a:gd name="T23" fmla="*/ 114 h 114"/>
                  <a:gd name="T24" fmla="*/ 36 w 38"/>
                  <a:gd name="T25" fmla="*/ 114 h 114"/>
                  <a:gd name="T26" fmla="*/ 38 w 38"/>
                  <a:gd name="T27" fmla="*/ 112 h 114"/>
                  <a:gd name="T28" fmla="*/ 38 w 38"/>
                  <a:gd name="T29" fmla="*/ 109 h 114"/>
                  <a:gd name="T30" fmla="*/ 38 w 38"/>
                  <a:gd name="T31" fmla="*/ 0 h 114"/>
                  <a:gd name="T32" fmla="*/ 38 w 38"/>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14">
                    <a:moveTo>
                      <a:pt x="29" y="19"/>
                    </a:moveTo>
                    <a:lnTo>
                      <a:pt x="29" y="105"/>
                    </a:lnTo>
                    <a:lnTo>
                      <a:pt x="10" y="105"/>
                    </a:lnTo>
                    <a:lnTo>
                      <a:pt x="10" y="33"/>
                    </a:lnTo>
                    <a:lnTo>
                      <a:pt x="22" y="24"/>
                    </a:lnTo>
                    <a:lnTo>
                      <a:pt x="29" y="19"/>
                    </a:lnTo>
                    <a:close/>
                    <a:moveTo>
                      <a:pt x="38" y="0"/>
                    </a:moveTo>
                    <a:lnTo>
                      <a:pt x="14" y="16"/>
                    </a:lnTo>
                    <a:lnTo>
                      <a:pt x="0" y="28"/>
                    </a:lnTo>
                    <a:lnTo>
                      <a:pt x="0" y="109"/>
                    </a:lnTo>
                    <a:lnTo>
                      <a:pt x="3" y="112"/>
                    </a:lnTo>
                    <a:lnTo>
                      <a:pt x="5" y="114"/>
                    </a:lnTo>
                    <a:lnTo>
                      <a:pt x="36" y="114"/>
                    </a:lnTo>
                    <a:lnTo>
                      <a:pt x="38" y="112"/>
                    </a:lnTo>
                    <a:lnTo>
                      <a:pt x="38" y="109"/>
                    </a:lnTo>
                    <a:lnTo>
                      <a:pt x="38" y="0"/>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2" name="Freeform 56">
                <a:extLst>
                  <a:ext uri="{FF2B5EF4-FFF2-40B4-BE49-F238E27FC236}">
                    <a16:creationId xmlns:a16="http://schemas.microsoft.com/office/drawing/2014/main" id="{2469A5D9-E16F-787C-DF76-BD32F5505A21}"/>
                  </a:ext>
                </a:extLst>
              </p:cNvPr>
              <p:cNvSpPr>
                <a:spLocks noEditPoints="1"/>
              </p:cNvSpPr>
              <p:nvPr/>
            </p:nvSpPr>
            <p:spPr bwMode="auto">
              <a:xfrm>
                <a:off x="3828696" y="4802542"/>
                <a:ext cx="60325" cy="180975"/>
              </a:xfrm>
              <a:custGeom>
                <a:avLst/>
                <a:gdLst>
                  <a:gd name="T0" fmla="*/ 29 w 38"/>
                  <a:gd name="T1" fmla="*/ 19 h 114"/>
                  <a:gd name="T2" fmla="*/ 29 w 38"/>
                  <a:gd name="T3" fmla="*/ 105 h 114"/>
                  <a:gd name="T4" fmla="*/ 10 w 38"/>
                  <a:gd name="T5" fmla="*/ 105 h 114"/>
                  <a:gd name="T6" fmla="*/ 10 w 38"/>
                  <a:gd name="T7" fmla="*/ 33 h 114"/>
                  <a:gd name="T8" fmla="*/ 22 w 38"/>
                  <a:gd name="T9" fmla="*/ 24 h 114"/>
                  <a:gd name="T10" fmla="*/ 29 w 38"/>
                  <a:gd name="T11" fmla="*/ 19 h 114"/>
                  <a:gd name="T12" fmla="*/ 38 w 38"/>
                  <a:gd name="T13" fmla="*/ 0 h 114"/>
                  <a:gd name="T14" fmla="*/ 14 w 38"/>
                  <a:gd name="T15" fmla="*/ 16 h 114"/>
                  <a:gd name="T16" fmla="*/ 0 w 38"/>
                  <a:gd name="T17" fmla="*/ 28 h 114"/>
                  <a:gd name="T18" fmla="*/ 0 w 38"/>
                  <a:gd name="T19" fmla="*/ 109 h 114"/>
                  <a:gd name="T20" fmla="*/ 3 w 38"/>
                  <a:gd name="T21" fmla="*/ 112 h 114"/>
                  <a:gd name="T22" fmla="*/ 5 w 38"/>
                  <a:gd name="T23" fmla="*/ 114 h 114"/>
                  <a:gd name="T24" fmla="*/ 36 w 38"/>
                  <a:gd name="T25" fmla="*/ 114 h 114"/>
                  <a:gd name="T26" fmla="*/ 38 w 38"/>
                  <a:gd name="T27" fmla="*/ 112 h 114"/>
                  <a:gd name="T28" fmla="*/ 38 w 38"/>
                  <a:gd name="T29" fmla="*/ 109 h 114"/>
                  <a:gd name="T30" fmla="*/ 38 w 38"/>
                  <a:gd name="T31" fmla="*/ 0 h 114"/>
                  <a:gd name="T32" fmla="*/ 38 w 38"/>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14">
                    <a:moveTo>
                      <a:pt x="29" y="19"/>
                    </a:moveTo>
                    <a:lnTo>
                      <a:pt x="29" y="105"/>
                    </a:lnTo>
                    <a:lnTo>
                      <a:pt x="10" y="105"/>
                    </a:lnTo>
                    <a:lnTo>
                      <a:pt x="10" y="33"/>
                    </a:lnTo>
                    <a:lnTo>
                      <a:pt x="22" y="24"/>
                    </a:lnTo>
                    <a:lnTo>
                      <a:pt x="29" y="19"/>
                    </a:lnTo>
                    <a:moveTo>
                      <a:pt x="38" y="0"/>
                    </a:moveTo>
                    <a:lnTo>
                      <a:pt x="14" y="16"/>
                    </a:lnTo>
                    <a:lnTo>
                      <a:pt x="0" y="28"/>
                    </a:lnTo>
                    <a:lnTo>
                      <a:pt x="0" y="109"/>
                    </a:lnTo>
                    <a:lnTo>
                      <a:pt x="3" y="112"/>
                    </a:lnTo>
                    <a:lnTo>
                      <a:pt x="5" y="114"/>
                    </a:lnTo>
                    <a:lnTo>
                      <a:pt x="36" y="114"/>
                    </a:lnTo>
                    <a:lnTo>
                      <a:pt x="38" y="112"/>
                    </a:lnTo>
                    <a:lnTo>
                      <a:pt x="38" y="109"/>
                    </a:lnTo>
                    <a:lnTo>
                      <a:pt x="38" y="0"/>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sp>
            <p:nvSpPr>
              <p:cNvPr id="53" name="Freeform 57">
                <a:extLst>
                  <a:ext uri="{FF2B5EF4-FFF2-40B4-BE49-F238E27FC236}">
                    <a16:creationId xmlns:a16="http://schemas.microsoft.com/office/drawing/2014/main" id="{826CF6C0-63CC-3394-1504-AE2220677249}"/>
                  </a:ext>
                </a:extLst>
              </p:cNvPr>
              <p:cNvSpPr>
                <a:spLocks/>
              </p:cNvSpPr>
              <p:nvPr/>
            </p:nvSpPr>
            <p:spPr bwMode="auto">
              <a:xfrm>
                <a:off x="3490558" y="4707292"/>
                <a:ext cx="450850" cy="261938"/>
              </a:xfrm>
              <a:custGeom>
                <a:avLst/>
                <a:gdLst>
                  <a:gd name="T0" fmla="*/ 11 w 284"/>
                  <a:gd name="T1" fmla="*/ 165 h 165"/>
                  <a:gd name="T2" fmla="*/ 57 w 284"/>
                  <a:gd name="T3" fmla="*/ 131 h 165"/>
                  <a:gd name="T4" fmla="*/ 71 w 284"/>
                  <a:gd name="T5" fmla="*/ 122 h 165"/>
                  <a:gd name="T6" fmla="*/ 111 w 284"/>
                  <a:gd name="T7" fmla="*/ 91 h 165"/>
                  <a:gd name="T8" fmla="*/ 130 w 284"/>
                  <a:gd name="T9" fmla="*/ 76 h 165"/>
                  <a:gd name="T10" fmla="*/ 156 w 284"/>
                  <a:gd name="T11" fmla="*/ 74 h 165"/>
                  <a:gd name="T12" fmla="*/ 170 w 284"/>
                  <a:gd name="T13" fmla="*/ 91 h 165"/>
                  <a:gd name="T14" fmla="*/ 175 w 284"/>
                  <a:gd name="T15" fmla="*/ 96 h 165"/>
                  <a:gd name="T16" fmla="*/ 182 w 284"/>
                  <a:gd name="T17" fmla="*/ 96 h 165"/>
                  <a:gd name="T18" fmla="*/ 189 w 284"/>
                  <a:gd name="T19" fmla="*/ 91 h 165"/>
                  <a:gd name="T20" fmla="*/ 216 w 284"/>
                  <a:gd name="T21" fmla="*/ 69 h 165"/>
                  <a:gd name="T22" fmla="*/ 263 w 284"/>
                  <a:gd name="T23" fmla="*/ 31 h 165"/>
                  <a:gd name="T24" fmla="*/ 265 w 284"/>
                  <a:gd name="T25" fmla="*/ 53 h 165"/>
                  <a:gd name="T26" fmla="*/ 268 w 284"/>
                  <a:gd name="T27" fmla="*/ 60 h 165"/>
                  <a:gd name="T28" fmla="*/ 275 w 284"/>
                  <a:gd name="T29" fmla="*/ 62 h 165"/>
                  <a:gd name="T30" fmla="*/ 282 w 284"/>
                  <a:gd name="T31" fmla="*/ 60 h 165"/>
                  <a:gd name="T32" fmla="*/ 284 w 284"/>
                  <a:gd name="T33" fmla="*/ 53 h 165"/>
                  <a:gd name="T34" fmla="*/ 282 w 284"/>
                  <a:gd name="T35" fmla="*/ 5 h 165"/>
                  <a:gd name="T36" fmla="*/ 277 w 284"/>
                  <a:gd name="T37" fmla="*/ 0 h 165"/>
                  <a:gd name="T38" fmla="*/ 263 w 284"/>
                  <a:gd name="T39" fmla="*/ 0 h 165"/>
                  <a:gd name="T40" fmla="*/ 225 w 284"/>
                  <a:gd name="T41" fmla="*/ 0 h 165"/>
                  <a:gd name="T42" fmla="*/ 220 w 284"/>
                  <a:gd name="T43" fmla="*/ 3 h 165"/>
                  <a:gd name="T44" fmla="*/ 220 w 284"/>
                  <a:gd name="T45" fmla="*/ 7 h 165"/>
                  <a:gd name="T46" fmla="*/ 220 w 284"/>
                  <a:gd name="T47" fmla="*/ 14 h 165"/>
                  <a:gd name="T48" fmla="*/ 225 w 284"/>
                  <a:gd name="T49" fmla="*/ 17 h 165"/>
                  <a:gd name="T50" fmla="*/ 239 w 284"/>
                  <a:gd name="T51" fmla="*/ 19 h 165"/>
                  <a:gd name="T52" fmla="*/ 237 w 284"/>
                  <a:gd name="T53" fmla="*/ 26 h 165"/>
                  <a:gd name="T54" fmla="*/ 206 w 284"/>
                  <a:gd name="T55" fmla="*/ 55 h 165"/>
                  <a:gd name="T56" fmla="*/ 180 w 284"/>
                  <a:gd name="T57" fmla="*/ 72 h 165"/>
                  <a:gd name="T58" fmla="*/ 168 w 284"/>
                  <a:gd name="T59" fmla="*/ 60 h 165"/>
                  <a:gd name="T60" fmla="*/ 154 w 284"/>
                  <a:gd name="T61" fmla="*/ 45 h 165"/>
                  <a:gd name="T62" fmla="*/ 147 w 284"/>
                  <a:gd name="T63" fmla="*/ 43 h 165"/>
                  <a:gd name="T64" fmla="*/ 140 w 284"/>
                  <a:gd name="T65" fmla="*/ 43 h 165"/>
                  <a:gd name="T66" fmla="*/ 118 w 284"/>
                  <a:gd name="T67" fmla="*/ 60 h 165"/>
                  <a:gd name="T68" fmla="*/ 106 w 284"/>
                  <a:gd name="T69" fmla="*/ 69 h 165"/>
                  <a:gd name="T70" fmla="*/ 68 w 284"/>
                  <a:gd name="T71" fmla="*/ 98 h 165"/>
                  <a:gd name="T72" fmla="*/ 9 w 284"/>
                  <a:gd name="T73" fmla="*/ 143 h 165"/>
                  <a:gd name="T74" fmla="*/ 2 w 284"/>
                  <a:gd name="T75" fmla="*/ 150 h 165"/>
                  <a:gd name="T76" fmla="*/ 0 w 284"/>
                  <a:gd name="T77" fmla="*/ 158 h 165"/>
                  <a:gd name="T78" fmla="*/ 4 w 284"/>
                  <a:gd name="T79" fmla="*/ 165 h 165"/>
                  <a:gd name="T80" fmla="*/ 11 w 284"/>
                  <a:gd name="T8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65">
                    <a:moveTo>
                      <a:pt x="11" y="165"/>
                    </a:moveTo>
                    <a:lnTo>
                      <a:pt x="11" y="165"/>
                    </a:lnTo>
                    <a:lnTo>
                      <a:pt x="16" y="165"/>
                    </a:lnTo>
                    <a:lnTo>
                      <a:pt x="57" y="131"/>
                    </a:lnTo>
                    <a:lnTo>
                      <a:pt x="68" y="124"/>
                    </a:lnTo>
                    <a:lnTo>
                      <a:pt x="71" y="122"/>
                    </a:lnTo>
                    <a:lnTo>
                      <a:pt x="106" y="96"/>
                    </a:lnTo>
                    <a:lnTo>
                      <a:pt x="111" y="91"/>
                    </a:lnTo>
                    <a:lnTo>
                      <a:pt x="118" y="86"/>
                    </a:lnTo>
                    <a:lnTo>
                      <a:pt x="130" y="76"/>
                    </a:lnTo>
                    <a:lnTo>
                      <a:pt x="144" y="65"/>
                    </a:lnTo>
                    <a:lnTo>
                      <a:pt x="156" y="74"/>
                    </a:lnTo>
                    <a:lnTo>
                      <a:pt x="168" y="86"/>
                    </a:lnTo>
                    <a:lnTo>
                      <a:pt x="170" y="91"/>
                    </a:lnTo>
                    <a:lnTo>
                      <a:pt x="173" y="93"/>
                    </a:lnTo>
                    <a:lnTo>
                      <a:pt x="175" y="96"/>
                    </a:lnTo>
                    <a:lnTo>
                      <a:pt x="180" y="96"/>
                    </a:lnTo>
                    <a:lnTo>
                      <a:pt x="182" y="96"/>
                    </a:lnTo>
                    <a:lnTo>
                      <a:pt x="185" y="93"/>
                    </a:lnTo>
                    <a:lnTo>
                      <a:pt x="189" y="91"/>
                    </a:lnTo>
                    <a:lnTo>
                      <a:pt x="206" y="79"/>
                    </a:lnTo>
                    <a:lnTo>
                      <a:pt x="216" y="69"/>
                    </a:lnTo>
                    <a:lnTo>
                      <a:pt x="232" y="57"/>
                    </a:lnTo>
                    <a:lnTo>
                      <a:pt x="263" y="31"/>
                    </a:lnTo>
                    <a:lnTo>
                      <a:pt x="265" y="29"/>
                    </a:lnTo>
                    <a:lnTo>
                      <a:pt x="265" y="53"/>
                    </a:lnTo>
                    <a:lnTo>
                      <a:pt x="265" y="55"/>
                    </a:lnTo>
                    <a:lnTo>
                      <a:pt x="268" y="60"/>
                    </a:lnTo>
                    <a:lnTo>
                      <a:pt x="270" y="60"/>
                    </a:lnTo>
                    <a:lnTo>
                      <a:pt x="275" y="62"/>
                    </a:lnTo>
                    <a:lnTo>
                      <a:pt x="277" y="60"/>
                    </a:lnTo>
                    <a:lnTo>
                      <a:pt x="282" y="60"/>
                    </a:lnTo>
                    <a:lnTo>
                      <a:pt x="282" y="55"/>
                    </a:lnTo>
                    <a:lnTo>
                      <a:pt x="284" y="53"/>
                    </a:lnTo>
                    <a:lnTo>
                      <a:pt x="284" y="7"/>
                    </a:lnTo>
                    <a:lnTo>
                      <a:pt x="282" y="5"/>
                    </a:lnTo>
                    <a:lnTo>
                      <a:pt x="280" y="3"/>
                    </a:lnTo>
                    <a:lnTo>
                      <a:pt x="277" y="0"/>
                    </a:lnTo>
                    <a:lnTo>
                      <a:pt x="275" y="0"/>
                    </a:lnTo>
                    <a:lnTo>
                      <a:pt x="263" y="0"/>
                    </a:lnTo>
                    <a:lnTo>
                      <a:pt x="227" y="0"/>
                    </a:lnTo>
                    <a:lnTo>
                      <a:pt x="225" y="0"/>
                    </a:lnTo>
                    <a:lnTo>
                      <a:pt x="225" y="0"/>
                    </a:lnTo>
                    <a:lnTo>
                      <a:pt x="220" y="3"/>
                    </a:lnTo>
                    <a:lnTo>
                      <a:pt x="220" y="5"/>
                    </a:lnTo>
                    <a:lnTo>
                      <a:pt x="220" y="7"/>
                    </a:lnTo>
                    <a:lnTo>
                      <a:pt x="220" y="12"/>
                    </a:lnTo>
                    <a:lnTo>
                      <a:pt x="220" y="14"/>
                    </a:lnTo>
                    <a:lnTo>
                      <a:pt x="223" y="17"/>
                    </a:lnTo>
                    <a:lnTo>
                      <a:pt x="225" y="17"/>
                    </a:lnTo>
                    <a:lnTo>
                      <a:pt x="227" y="19"/>
                    </a:lnTo>
                    <a:lnTo>
                      <a:pt x="239" y="19"/>
                    </a:lnTo>
                    <a:lnTo>
                      <a:pt x="246" y="19"/>
                    </a:lnTo>
                    <a:lnTo>
                      <a:pt x="237" y="26"/>
                    </a:lnTo>
                    <a:lnTo>
                      <a:pt x="216" y="45"/>
                    </a:lnTo>
                    <a:lnTo>
                      <a:pt x="206" y="55"/>
                    </a:lnTo>
                    <a:lnTo>
                      <a:pt x="189" y="67"/>
                    </a:lnTo>
                    <a:lnTo>
                      <a:pt x="180" y="72"/>
                    </a:lnTo>
                    <a:lnTo>
                      <a:pt x="170" y="62"/>
                    </a:lnTo>
                    <a:lnTo>
                      <a:pt x="168" y="60"/>
                    </a:lnTo>
                    <a:lnTo>
                      <a:pt x="156" y="48"/>
                    </a:lnTo>
                    <a:lnTo>
                      <a:pt x="154" y="45"/>
                    </a:lnTo>
                    <a:lnTo>
                      <a:pt x="151" y="43"/>
                    </a:lnTo>
                    <a:lnTo>
                      <a:pt x="147" y="43"/>
                    </a:lnTo>
                    <a:lnTo>
                      <a:pt x="144" y="43"/>
                    </a:lnTo>
                    <a:lnTo>
                      <a:pt x="140" y="43"/>
                    </a:lnTo>
                    <a:lnTo>
                      <a:pt x="130" y="53"/>
                    </a:lnTo>
                    <a:lnTo>
                      <a:pt x="118" y="60"/>
                    </a:lnTo>
                    <a:lnTo>
                      <a:pt x="111" y="67"/>
                    </a:lnTo>
                    <a:lnTo>
                      <a:pt x="106" y="69"/>
                    </a:lnTo>
                    <a:lnTo>
                      <a:pt x="71" y="98"/>
                    </a:lnTo>
                    <a:lnTo>
                      <a:pt x="68" y="98"/>
                    </a:lnTo>
                    <a:lnTo>
                      <a:pt x="57" y="107"/>
                    </a:lnTo>
                    <a:lnTo>
                      <a:pt x="9" y="143"/>
                    </a:lnTo>
                    <a:lnTo>
                      <a:pt x="4" y="148"/>
                    </a:lnTo>
                    <a:lnTo>
                      <a:pt x="2" y="150"/>
                    </a:lnTo>
                    <a:lnTo>
                      <a:pt x="0" y="155"/>
                    </a:lnTo>
                    <a:lnTo>
                      <a:pt x="0" y="158"/>
                    </a:lnTo>
                    <a:lnTo>
                      <a:pt x="2" y="162"/>
                    </a:lnTo>
                    <a:lnTo>
                      <a:pt x="4" y="165"/>
                    </a:lnTo>
                    <a:lnTo>
                      <a:pt x="4" y="165"/>
                    </a:lnTo>
                    <a:lnTo>
                      <a:pt x="11" y="16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solidFill>
                    <a:srgbClr val="000000"/>
                  </a:solidFill>
                  <a:latin typeface="Arial"/>
                </a:endParaRPr>
              </a:p>
            </p:txBody>
          </p:sp>
        </p:grpSp>
      </p:grpSp>
      <p:sp>
        <p:nvSpPr>
          <p:cNvPr id="54" name="TextBox 53">
            <a:extLst>
              <a:ext uri="{FF2B5EF4-FFF2-40B4-BE49-F238E27FC236}">
                <a16:creationId xmlns:a16="http://schemas.microsoft.com/office/drawing/2014/main" id="{5AE3FD4B-5E4E-74E2-3713-717A9CDC09DE}"/>
              </a:ext>
            </a:extLst>
          </p:cNvPr>
          <p:cNvSpPr txBox="1"/>
          <p:nvPr/>
        </p:nvSpPr>
        <p:spPr>
          <a:xfrm>
            <a:off x="4788979" y="2006795"/>
            <a:ext cx="1456468" cy="677108"/>
          </a:xfrm>
          <a:prstGeom prst="rect">
            <a:avLst/>
          </a:prstGeom>
          <a:noFill/>
        </p:spPr>
        <p:txBody>
          <a:bodyPr wrap="square" lIns="0" tIns="0" rIns="0" bIns="0" rtlCol="0">
            <a:spAutoFit/>
          </a:bodyPr>
          <a:lstStyle/>
          <a:p>
            <a:pPr algn="r">
              <a:lnSpc>
                <a:spcPct val="110000"/>
              </a:lnSpc>
              <a:spcAft>
                <a:spcPts val="225"/>
              </a:spcAft>
              <a:defRPr/>
            </a:pPr>
            <a:r>
              <a:rPr lang="en-GB" sz="1000" dirty="0">
                <a:solidFill>
                  <a:schemeClr val="tx1">
                    <a:lumMod val="65000"/>
                    <a:lumOff val="35000"/>
                  </a:schemeClr>
                </a:solidFill>
                <a:latin typeface="Arial"/>
              </a:rPr>
              <a:t>Pursue rank and promotion at your own pace to create the AAFC career you want  </a:t>
            </a:r>
          </a:p>
        </p:txBody>
      </p:sp>
      <p:sp>
        <p:nvSpPr>
          <p:cNvPr id="55" name="Oval 54">
            <a:extLst>
              <a:ext uri="{FF2B5EF4-FFF2-40B4-BE49-F238E27FC236}">
                <a16:creationId xmlns:a16="http://schemas.microsoft.com/office/drawing/2014/main" id="{59B714B0-79D1-8CAB-BDB9-DB69D88DFF1D}"/>
              </a:ext>
            </a:extLst>
          </p:cNvPr>
          <p:cNvSpPr/>
          <p:nvPr/>
        </p:nvSpPr>
        <p:spPr>
          <a:xfrm>
            <a:off x="6266617" y="1665495"/>
            <a:ext cx="402767" cy="402767"/>
          </a:xfrm>
          <a:prstGeom prst="ellipse">
            <a:avLst/>
          </a:prstGeom>
          <a:solidFill>
            <a:schemeClr val="tx1">
              <a:lumMod val="50000"/>
              <a:lumOff val="50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dirty="0">
              <a:solidFill>
                <a:srgbClr val="FFFFFF"/>
              </a:solidFill>
              <a:latin typeface="Arial"/>
              <a:ea typeface="+mn-ea"/>
            </a:endParaRPr>
          </a:p>
        </p:txBody>
      </p:sp>
      <p:grpSp>
        <p:nvGrpSpPr>
          <p:cNvPr id="56" name="Group 55">
            <a:extLst>
              <a:ext uri="{FF2B5EF4-FFF2-40B4-BE49-F238E27FC236}">
                <a16:creationId xmlns:a16="http://schemas.microsoft.com/office/drawing/2014/main" id="{D388EBAF-6EEE-5B5E-C5A5-B02FB5CBE6A3}"/>
              </a:ext>
            </a:extLst>
          </p:cNvPr>
          <p:cNvGrpSpPr/>
          <p:nvPr/>
        </p:nvGrpSpPr>
        <p:grpSpPr>
          <a:xfrm>
            <a:off x="6340944" y="1732693"/>
            <a:ext cx="270001" cy="269999"/>
            <a:chOff x="6268506" y="2608792"/>
            <a:chExt cx="622020" cy="666540"/>
          </a:xfrm>
        </p:grpSpPr>
        <p:sp>
          <p:nvSpPr>
            <p:cNvPr id="57" name="Freeform 180">
              <a:extLst>
                <a:ext uri="{FF2B5EF4-FFF2-40B4-BE49-F238E27FC236}">
                  <a16:creationId xmlns:a16="http://schemas.microsoft.com/office/drawing/2014/main" id="{A8E7EAAF-367B-0EFF-E55D-3F26AD58BEFA}"/>
                </a:ext>
              </a:extLst>
            </p:cNvPr>
            <p:cNvSpPr>
              <a:spLocks/>
            </p:cNvSpPr>
            <p:nvPr/>
          </p:nvSpPr>
          <p:spPr bwMode="auto">
            <a:xfrm>
              <a:off x="6769683" y="2981494"/>
              <a:ext cx="75050" cy="127202"/>
            </a:xfrm>
            <a:custGeom>
              <a:avLst/>
              <a:gdLst>
                <a:gd name="T0" fmla="*/ 25 w 25"/>
                <a:gd name="T1" fmla="*/ 0 h 42"/>
                <a:gd name="T2" fmla="*/ 0 w 25"/>
                <a:gd name="T3" fmla="*/ 42 h 42"/>
              </a:gdLst>
              <a:ahLst/>
              <a:cxnLst>
                <a:cxn ang="0">
                  <a:pos x="T0" y="T1"/>
                </a:cxn>
                <a:cxn ang="0">
                  <a:pos x="T2" y="T3"/>
                </a:cxn>
              </a:cxnLst>
              <a:rect l="0" t="0" r="r" b="b"/>
              <a:pathLst>
                <a:path w="25" h="42">
                  <a:moveTo>
                    <a:pt x="25" y="0"/>
                  </a:moveTo>
                  <a:cubicBezTo>
                    <a:pt x="20" y="16"/>
                    <a:pt x="12" y="30"/>
                    <a:pt x="0" y="42"/>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58" name="Freeform 181">
              <a:extLst>
                <a:ext uri="{FF2B5EF4-FFF2-40B4-BE49-F238E27FC236}">
                  <a16:creationId xmlns:a16="http://schemas.microsoft.com/office/drawing/2014/main" id="{F7FF03D3-9041-F5D5-FB6F-939BCAAEF337}"/>
                </a:ext>
              </a:extLst>
            </p:cNvPr>
            <p:cNvSpPr>
              <a:spLocks/>
            </p:cNvSpPr>
            <p:nvPr/>
          </p:nvSpPr>
          <p:spPr bwMode="auto">
            <a:xfrm>
              <a:off x="6391892" y="2608792"/>
              <a:ext cx="450296" cy="209884"/>
            </a:xfrm>
            <a:custGeom>
              <a:avLst/>
              <a:gdLst>
                <a:gd name="T0" fmla="*/ 0 w 149"/>
                <a:gd name="T1" fmla="*/ 18 h 69"/>
                <a:gd name="T2" fmla="*/ 56 w 149"/>
                <a:gd name="T3" fmla="*/ 0 h 69"/>
                <a:gd name="T4" fmla="*/ 149 w 149"/>
                <a:gd name="T5" fmla="*/ 69 h 69"/>
              </a:gdLst>
              <a:ahLst/>
              <a:cxnLst>
                <a:cxn ang="0">
                  <a:pos x="T0" y="T1"/>
                </a:cxn>
                <a:cxn ang="0">
                  <a:pos x="T2" y="T3"/>
                </a:cxn>
                <a:cxn ang="0">
                  <a:pos x="T4" y="T5"/>
                </a:cxn>
              </a:cxnLst>
              <a:rect l="0" t="0" r="r" b="b"/>
              <a:pathLst>
                <a:path w="149" h="69">
                  <a:moveTo>
                    <a:pt x="0" y="18"/>
                  </a:moveTo>
                  <a:cubicBezTo>
                    <a:pt x="16" y="7"/>
                    <a:pt x="36" y="0"/>
                    <a:pt x="56" y="0"/>
                  </a:cubicBezTo>
                  <a:cubicBezTo>
                    <a:pt x="100" y="0"/>
                    <a:pt x="137" y="29"/>
                    <a:pt x="149" y="69"/>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59" name="Freeform 182">
              <a:extLst>
                <a:ext uri="{FF2B5EF4-FFF2-40B4-BE49-F238E27FC236}">
                  <a16:creationId xmlns:a16="http://schemas.microsoft.com/office/drawing/2014/main" id="{D4B1BEFF-630A-2995-79EF-CE8A2F2C98DD}"/>
                </a:ext>
              </a:extLst>
            </p:cNvPr>
            <p:cNvSpPr>
              <a:spLocks/>
            </p:cNvSpPr>
            <p:nvPr/>
          </p:nvSpPr>
          <p:spPr bwMode="auto">
            <a:xfrm>
              <a:off x="6268506" y="2784331"/>
              <a:ext cx="77594" cy="318005"/>
            </a:xfrm>
            <a:custGeom>
              <a:avLst/>
              <a:gdLst>
                <a:gd name="T0" fmla="*/ 26 w 26"/>
                <a:gd name="T1" fmla="*/ 105 h 105"/>
                <a:gd name="T2" fmla="*/ 0 w 26"/>
                <a:gd name="T3" fmla="*/ 39 h 105"/>
                <a:gd name="T4" fmla="*/ 9 w 26"/>
                <a:gd name="T5" fmla="*/ 0 h 105"/>
              </a:gdLst>
              <a:ahLst/>
              <a:cxnLst>
                <a:cxn ang="0">
                  <a:pos x="T0" y="T1"/>
                </a:cxn>
                <a:cxn ang="0">
                  <a:pos x="T2" y="T3"/>
                </a:cxn>
                <a:cxn ang="0">
                  <a:pos x="T4" y="T5"/>
                </a:cxn>
              </a:cxnLst>
              <a:rect l="0" t="0" r="r" b="b"/>
              <a:pathLst>
                <a:path w="26" h="105">
                  <a:moveTo>
                    <a:pt x="26" y="105"/>
                  </a:moveTo>
                  <a:cubicBezTo>
                    <a:pt x="10" y="88"/>
                    <a:pt x="0" y="64"/>
                    <a:pt x="0" y="39"/>
                  </a:cubicBezTo>
                  <a:cubicBezTo>
                    <a:pt x="0" y="25"/>
                    <a:pt x="3" y="12"/>
                    <a:pt x="9"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0" name="Freeform 183">
              <a:extLst>
                <a:ext uri="{FF2B5EF4-FFF2-40B4-BE49-F238E27FC236}">
                  <a16:creationId xmlns:a16="http://schemas.microsoft.com/office/drawing/2014/main" id="{91527D06-E103-1E9A-FF7D-A93EC84AB299}"/>
                </a:ext>
              </a:extLst>
            </p:cNvPr>
            <p:cNvSpPr>
              <a:spLocks/>
            </p:cNvSpPr>
            <p:nvPr/>
          </p:nvSpPr>
          <p:spPr bwMode="auto">
            <a:xfrm>
              <a:off x="6407156" y="2751259"/>
              <a:ext cx="217516" cy="27984"/>
            </a:xfrm>
            <a:custGeom>
              <a:avLst/>
              <a:gdLst>
                <a:gd name="T0" fmla="*/ 72 w 72"/>
                <a:gd name="T1" fmla="*/ 8 h 9"/>
                <a:gd name="T2" fmla="*/ 51 w 72"/>
                <a:gd name="T3" fmla="*/ 9 h 9"/>
                <a:gd name="T4" fmla="*/ 0 w 72"/>
                <a:gd name="T5" fmla="*/ 0 h 9"/>
              </a:gdLst>
              <a:ahLst/>
              <a:cxnLst>
                <a:cxn ang="0">
                  <a:pos x="T0" y="T1"/>
                </a:cxn>
                <a:cxn ang="0">
                  <a:pos x="T2" y="T3"/>
                </a:cxn>
                <a:cxn ang="0">
                  <a:pos x="T4" y="T5"/>
                </a:cxn>
              </a:cxnLst>
              <a:rect l="0" t="0" r="r" b="b"/>
              <a:pathLst>
                <a:path w="72" h="9">
                  <a:moveTo>
                    <a:pt x="72" y="8"/>
                  </a:moveTo>
                  <a:cubicBezTo>
                    <a:pt x="65" y="8"/>
                    <a:pt x="58" y="9"/>
                    <a:pt x="51" y="9"/>
                  </a:cubicBezTo>
                  <a:cubicBezTo>
                    <a:pt x="32" y="9"/>
                    <a:pt x="15" y="6"/>
                    <a:pt x="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1" name="Freeform 184">
              <a:extLst>
                <a:ext uri="{FF2B5EF4-FFF2-40B4-BE49-F238E27FC236}">
                  <a16:creationId xmlns:a16="http://schemas.microsoft.com/office/drawing/2014/main" id="{D9740F5A-EC89-B19B-0F8E-8EEC8FD9A28E}"/>
                </a:ext>
              </a:extLst>
            </p:cNvPr>
            <p:cNvSpPr>
              <a:spLocks/>
            </p:cNvSpPr>
            <p:nvPr/>
          </p:nvSpPr>
          <p:spPr bwMode="auto">
            <a:xfrm>
              <a:off x="6765867" y="2715642"/>
              <a:ext cx="21625" cy="11449"/>
            </a:xfrm>
            <a:custGeom>
              <a:avLst/>
              <a:gdLst>
                <a:gd name="T0" fmla="*/ 7 w 7"/>
                <a:gd name="T1" fmla="*/ 0 h 4"/>
                <a:gd name="T2" fmla="*/ 0 w 7"/>
                <a:gd name="T3" fmla="*/ 4 h 4"/>
              </a:gdLst>
              <a:ahLst/>
              <a:cxnLst>
                <a:cxn ang="0">
                  <a:pos x="T0" y="T1"/>
                </a:cxn>
                <a:cxn ang="0">
                  <a:pos x="T2" y="T3"/>
                </a:cxn>
              </a:cxnLst>
              <a:rect l="0" t="0" r="r" b="b"/>
              <a:pathLst>
                <a:path w="7" h="4">
                  <a:moveTo>
                    <a:pt x="7" y="0"/>
                  </a:moveTo>
                  <a:cubicBezTo>
                    <a:pt x="4" y="1"/>
                    <a:pt x="2" y="3"/>
                    <a:pt x="0" y="4"/>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2" name="Freeform 185">
              <a:extLst>
                <a:ext uri="{FF2B5EF4-FFF2-40B4-BE49-F238E27FC236}">
                  <a16:creationId xmlns:a16="http://schemas.microsoft.com/office/drawing/2014/main" id="{EBDE2002-3FB1-05D4-1C41-DAA1A0A918C8}"/>
                </a:ext>
              </a:extLst>
            </p:cNvPr>
            <p:cNvSpPr>
              <a:spLocks/>
            </p:cNvSpPr>
            <p:nvPr/>
          </p:nvSpPr>
          <p:spPr bwMode="auto">
            <a:xfrm>
              <a:off x="6666649" y="3038736"/>
              <a:ext cx="120842" cy="54697"/>
            </a:xfrm>
            <a:custGeom>
              <a:avLst/>
              <a:gdLst>
                <a:gd name="T0" fmla="*/ 0 w 40"/>
                <a:gd name="T1" fmla="*/ 0 h 18"/>
                <a:gd name="T2" fmla="*/ 40 w 40"/>
                <a:gd name="T3" fmla="*/ 18 h 18"/>
              </a:gdLst>
              <a:ahLst/>
              <a:cxnLst>
                <a:cxn ang="0">
                  <a:pos x="T0" y="T1"/>
                </a:cxn>
                <a:cxn ang="0">
                  <a:pos x="T2" y="T3"/>
                </a:cxn>
              </a:cxnLst>
              <a:rect l="0" t="0" r="r" b="b"/>
              <a:pathLst>
                <a:path w="40" h="18">
                  <a:moveTo>
                    <a:pt x="0" y="0"/>
                  </a:moveTo>
                  <a:cubicBezTo>
                    <a:pt x="16" y="4"/>
                    <a:pt x="29" y="10"/>
                    <a:pt x="40" y="18"/>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3" name="Freeform 186">
              <a:extLst>
                <a:ext uri="{FF2B5EF4-FFF2-40B4-BE49-F238E27FC236}">
                  <a16:creationId xmlns:a16="http://schemas.microsoft.com/office/drawing/2014/main" id="{73BEB008-A3C0-1A15-BB91-E55BC43E6DBB}"/>
                </a:ext>
              </a:extLst>
            </p:cNvPr>
            <p:cNvSpPr>
              <a:spLocks/>
            </p:cNvSpPr>
            <p:nvPr/>
          </p:nvSpPr>
          <p:spPr bwMode="auto">
            <a:xfrm>
              <a:off x="6337196" y="3038736"/>
              <a:ext cx="124658" cy="54697"/>
            </a:xfrm>
            <a:custGeom>
              <a:avLst/>
              <a:gdLst>
                <a:gd name="T0" fmla="*/ 0 w 41"/>
                <a:gd name="T1" fmla="*/ 18 h 18"/>
                <a:gd name="T2" fmla="*/ 41 w 41"/>
                <a:gd name="T3" fmla="*/ 0 h 18"/>
              </a:gdLst>
              <a:ahLst/>
              <a:cxnLst>
                <a:cxn ang="0">
                  <a:pos x="T0" y="T1"/>
                </a:cxn>
                <a:cxn ang="0">
                  <a:pos x="T2" y="T3"/>
                </a:cxn>
              </a:cxnLst>
              <a:rect l="0" t="0" r="r" b="b"/>
              <a:pathLst>
                <a:path w="41" h="18">
                  <a:moveTo>
                    <a:pt x="0" y="18"/>
                  </a:moveTo>
                  <a:cubicBezTo>
                    <a:pt x="11" y="10"/>
                    <a:pt x="25" y="4"/>
                    <a:pt x="41"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4" name="Freeform 187">
              <a:extLst>
                <a:ext uri="{FF2B5EF4-FFF2-40B4-BE49-F238E27FC236}">
                  <a16:creationId xmlns:a16="http://schemas.microsoft.com/office/drawing/2014/main" id="{221245FB-3779-268E-BB23-8EEF7467E889}"/>
                </a:ext>
              </a:extLst>
            </p:cNvPr>
            <p:cNvSpPr>
              <a:spLocks/>
            </p:cNvSpPr>
            <p:nvPr/>
          </p:nvSpPr>
          <p:spPr bwMode="auto">
            <a:xfrm>
              <a:off x="6404612" y="2608792"/>
              <a:ext cx="268397" cy="227692"/>
            </a:xfrm>
            <a:custGeom>
              <a:avLst/>
              <a:gdLst>
                <a:gd name="T0" fmla="*/ 0 w 89"/>
                <a:gd name="T1" fmla="*/ 75 h 75"/>
                <a:gd name="T2" fmla="*/ 52 w 89"/>
                <a:gd name="T3" fmla="*/ 0 h 75"/>
                <a:gd name="T4" fmla="*/ 89 w 89"/>
                <a:gd name="T5" fmla="*/ 26 h 75"/>
              </a:gdLst>
              <a:ahLst/>
              <a:cxnLst>
                <a:cxn ang="0">
                  <a:pos x="T0" y="T1"/>
                </a:cxn>
                <a:cxn ang="0">
                  <a:pos x="T2" y="T3"/>
                </a:cxn>
                <a:cxn ang="0">
                  <a:pos x="T4" y="T5"/>
                </a:cxn>
              </a:cxnLst>
              <a:rect l="0" t="0" r="r" b="b"/>
              <a:pathLst>
                <a:path w="89" h="75">
                  <a:moveTo>
                    <a:pt x="0" y="75"/>
                  </a:moveTo>
                  <a:cubicBezTo>
                    <a:pt x="6" y="32"/>
                    <a:pt x="27" y="0"/>
                    <a:pt x="52" y="0"/>
                  </a:cubicBezTo>
                  <a:cubicBezTo>
                    <a:pt x="67" y="0"/>
                    <a:pt x="80" y="10"/>
                    <a:pt x="89" y="26"/>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5" name="Freeform 188">
              <a:extLst>
                <a:ext uri="{FF2B5EF4-FFF2-40B4-BE49-F238E27FC236}">
                  <a16:creationId xmlns:a16="http://schemas.microsoft.com/office/drawing/2014/main" id="{2C17F3FF-221C-19D6-73F6-A62EABC7CF82}"/>
                </a:ext>
              </a:extLst>
            </p:cNvPr>
            <p:cNvSpPr>
              <a:spLocks/>
            </p:cNvSpPr>
            <p:nvPr/>
          </p:nvSpPr>
          <p:spPr bwMode="auto">
            <a:xfrm>
              <a:off x="6404612" y="2978950"/>
              <a:ext cx="17808" cy="72506"/>
            </a:xfrm>
            <a:custGeom>
              <a:avLst/>
              <a:gdLst>
                <a:gd name="T0" fmla="*/ 6 w 6"/>
                <a:gd name="T1" fmla="*/ 24 h 24"/>
                <a:gd name="T2" fmla="*/ 0 w 6"/>
                <a:gd name="T3" fmla="*/ 0 h 24"/>
              </a:gdLst>
              <a:ahLst/>
              <a:cxnLst>
                <a:cxn ang="0">
                  <a:pos x="T0" y="T1"/>
                </a:cxn>
                <a:cxn ang="0">
                  <a:pos x="T2" y="T3"/>
                </a:cxn>
              </a:cxnLst>
              <a:rect l="0" t="0" r="r" b="b"/>
              <a:pathLst>
                <a:path w="6" h="24">
                  <a:moveTo>
                    <a:pt x="6" y="24"/>
                  </a:moveTo>
                  <a:cubicBezTo>
                    <a:pt x="3" y="16"/>
                    <a:pt x="2" y="8"/>
                    <a:pt x="0" y="0"/>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6" name="Freeform 189">
              <a:extLst>
                <a:ext uri="{FF2B5EF4-FFF2-40B4-BE49-F238E27FC236}">
                  <a16:creationId xmlns:a16="http://schemas.microsoft.com/office/drawing/2014/main" id="{9E7E5733-A09F-5E83-9244-2E91C63EFE58}"/>
                </a:ext>
              </a:extLst>
            </p:cNvPr>
            <p:cNvSpPr>
              <a:spLocks/>
            </p:cNvSpPr>
            <p:nvPr/>
          </p:nvSpPr>
          <p:spPr bwMode="auto">
            <a:xfrm>
              <a:off x="6703538" y="2830124"/>
              <a:ext cx="20352" cy="217516"/>
            </a:xfrm>
            <a:custGeom>
              <a:avLst/>
              <a:gdLst>
                <a:gd name="T0" fmla="*/ 5 w 7"/>
                <a:gd name="T1" fmla="*/ 0 h 72"/>
                <a:gd name="T2" fmla="*/ 7 w 7"/>
                <a:gd name="T3" fmla="*/ 24 h 72"/>
                <a:gd name="T4" fmla="*/ 0 w 7"/>
                <a:gd name="T5" fmla="*/ 72 h 72"/>
              </a:gdLst>
              <a:ahLst/>
              <a:cxnLst>
                <a:cxn ang="0">
                  <a:pos x="T0" y="T1"/>
                </a:cxn>
                <a:cxn ang="0">
                  <a:pos x="T2" y="T3"/>
                </a:cxn>
                <a:cxn ang="0">
                  <a:pos x="T4" y="T5"/>
                </a:cxn>
              </a:cxnLst>
              <a:rect l="0" t="0" r="r" b="b"/>
              <a:pathLst>
                <a:path w="7" h="72">
                  <a:moveTo>
                    <a:pt x="5" y="0"/>
                  </a:moveTo>
                  <a:cubicBezTo>
                    <a:pt x="7" y="8"/>
                    <a:pt x="7" y="16"/>
                    <a:pt x="7" y="24"/>
                  </a:cubicBezTo>
                  <a:cubicBezTo>
                    <a:pt x="7" y="42"/>
                    <a:pt x="5" y="58"/>
                    <a:pt x="0" y="72"/>
                  </a:cubicBez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7" name="Line 190">
              <a:extLst>
                <a:ext uri="{FF2B5EF4-FFF2-40B4-BE49-F238E27FC236}">
                  <a16:creationId xmlns:a16="http://schemas.microsoft.com/office/drawing/2014/main" id="{5BE147E2-3A67-E3AF-734E-DC66C536CF1C}"/>
                </a:ext>
              </a:extLst>
            </p:cNvPr>
            <p:cNvSpPr>
              <a:spLocks noChangeShapeType="1"/>
            </p:cNvSpPr>
            <p:nvPr/>
          </p:nvSpPr>
          <p:spPr bwMode="auto">
            <a:xfrm>
              <a:off x="6688274" y="2902629"/>
              <a:ext cx="81409" cy="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8" name="Line 191">
              <a:extLst>
                <a:ext uri="{FF2B5EF4-FFF2-40B4-BE49-F238E27FC236}">
                  <a16:creationId xmlns:a16="http://schemas.microsoft.com/office/drawing/2014/main" id="{AE45C2DD-0D54-472F-0004-9CE37B48AF92}"/>
                </a:ext>
              </a:extLst>
            </p:cNvPr>
            <p:cNvSpPr>
              <a:spLocks noChangeShapeType="1"/>
            </p:cNvSpPr>
            <p:nvPr/>
          </p:nvSpPr>
          <p:spPr bwMode="auto">
            <a:xfrm>
              <a:off x="6268506" y="2902629"/>
              <a:ext cx="57241" cy="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9" name="Line 192">
              <a:extLst>
                <a:ext uri="{FF2B5EF4-FFF2-40B4-BE49-F238E27FC236}">
                  <a16:creationId xmlns:a16="http://schemas.microsoft.com/office/drawing/2014/main" id="{EE43299B-74E9-BA97-3341-125FF11C9680}"/>
                </a:ext>
              </a:extLst>
            </p:cNvPr>
            <p:cNvSpPr>
              <a:spLocks noChangeShapeType="1"/>
            </p:cNvSpPr>
            <p:nvPr/>
          </p:nvSpPr>
          <p:spPr bwMode="auto">
            <a:xfrm>
              <a:off x="6561071" y="2608792"/>
              <a:ext cx="0" cy="1819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0" name="Oval 193">
              <a:extLst>
                <a:ext uri="{FF2B5EF4-FFF2-40B4-BE49-F238E27FC236}">
                  <a16:creationId xmlns:a16="http://schemas.microsoft.com/office/drawing/2014/main" id="{39EFBCA6-2C54-4FC1-CE0D-EAF2372F20AF}"/>
                </a:ext>
              </a:extLst>
            </p:cNvPr>
            <p:cNvSpPr>
              <a:spLocks noChangeArrowheads="1"/>
            </p:cNvSpPr>
            <p:nvPr/>
          </p:nvSpPr>
          <p:spPr bwMode="auto">
            <a:xfrm>
              <a:off x="6301579" y="2681297"/>
              <a:ext cx="68689"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1" name="Oval 194">
              <a:extLst>
                <a:ext uri="{FF2B5EF4-FFF2-40B4-BE49-F238E27FC236}">
                  <a16:creationId xmlns:a16="http://schemas.microsoft.com/office/drawing/2014/main" id="{D69B5A68-6016-3D5E-38E1-B90E5111839C}"/>
                </a:ext>
              </a:extLst>
            </p:cNvPr>
            <p:cNvSpPr>
              <a:spLocks noChangeArrowheads="1"/>
            </p:cNvSpPr>
            <p:nvPr/>
          </p:nvSpPr>
          <p:spPr bwMode="auto">
            <a:xfrm>
              <a:off x="6666649" y="2720730"/>
              <a:ext cx="69962"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2" name="Oval 195">
              <a:extLst>
                <a:ext uri="{FF2B5EF4-FFF2-40B4-BE49-F238E27FC236}">
                  <a16:creationId xmlns:a16="http://schemas.microsoft.com/office/drawing/2014/main" id="{A7CC3296-5849-3393-1A61-0FAAD9D4CC38}"/>
                </a:ext>
              </a:extLst>
            </p:cNvPr>
            <p:cNvSpPr>
              <a:spLocks noChangeArrowheads="1"/>
            </p:cNvSpPr>
            <p:nvPr/>
          </p:nvSpPr>
          <p:spPr bwMode="auto">
            <a:xfrm>
              <a:off x="6820564" y="2869556"/>
              <a:ext cx="69962"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3" name="Oval 196">
              <a:extLst>
                <a:ext uri="{FF2B5EF4-FFF2-40B4-BE49-F238E27FC236}">
                  <a16:creationId xmlns:a16="http://schemas.microsoft.com/office/drawing/2014/main" id="{B0B08E50-6109-2AD9-88DE-0ACF3AC16FC0}"/>
                </a:ext>
              </a:extLst>
            </p:cNvPr>
            <p:cNvSpPr>
              <a:spLocks noChangeArrowheads="1"/>
            </p:cNvSpPr>
            <p:nvPr/>
          </p:nvSpPr>
          <p:spPr bwMode="auto">
            <a:xfrm>
              <a:off x="6365180" y="2869556"/>
              <a:ext cx="68689" cy="69962"/>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4" name="Freeform 197">
              <a:extLst>
                <a:ext uri="{FF2B5EF4-FFF2-40B4-BE49-F238E27FC236}">
                  <a16:creationId xmlns:a16="http://schemas.microsoft.com/office/drawing/2014/main" id="{EF52458D-9F73-022B-085F-036E4A07370E}"/>
                </a:ext>
              </a:extLst>
            </p:cNvPr>
            <p:cNvSpPr>
              <a:spLocks noEditPoints="1"/>
            </p:cNvSpPr>
            <p:nvPr/>
          </p:nvSpPr>
          <p:spPr bwMode="auto">
            <a:xfrm>
              <a:off x="6352460" y="2814860"/>
              <a:ext cx="417223" cy="460472"/>
            </a:xfrm>
            <a:custGeom>
              <a:avLst/>
              <a:gdLst>
                <a:gd name="T0" fmla="*/ 69 w 138"/>
                <a:gd name="T1" fmla="*/ 152 h 152"/>
                <a:gd name="T2" fmla="*/ 25 w 138"/>
                <a:gd name="T3" fmla="*/ 152 h 152"/>
                <a:gd name="T4" fmla="*/ 23 w 138"/>
                <a:gd name="T5" fmla="*/ 150 h 152"/>
                <a:gd name="T6" fmla="*/ 23 w 138"/>
                <a:gd name="T7" fmla="*/ 148 h 152"/>
                <a:gd name="T8" fmla="*/ 5 w 138"/>
                <a:gd name="T9" fmla="*/ 148 h 152"/>
                <a:gd name="T10" fmla="*/ 0 w 138"/>
                <a:gd name="T11" fmla="*/ 145 h 152"/>
                <a:gd name="T12" fmla="*/ 6 w 138"/>
                <a:gd name="T13" fmla="*/ 111 h 152"/>
                <a:gd name="T14" fmla="*/ 45 w 138"/>
                <a:gd name="T15" fmla="*/ 81 h 152"/>
                <a:gd name="T16" fmla="*/ 51 w 138"/>
                <a:gd name="T17" fmla="*/ 74 h 152"/>
                <a:gd name="T18" fmla="*/ 45 w 138"/>
                <a:gd name="T19" fmla="*/ 62 h 152"/>
                <a:gd name="T20" fmla="*/ 39 w 138"/>
                <a:gd name="T21" fmla="*/ 52 h 152"/>
                <a:gd name="T22" fmla="*/ 39 w 138"/>
                <a:gd name="T23" fmla="*/ 43 h 152"/>
                <a:gd name="T24" fmla="*/ 69 w 138"/>
                <a:gd name="T25" fmla="*/ 3 h 152"/>
                <a:gd name="T26" fmla="*/ 69 w 138"/>
                <a:gd name="T27" fmla="*/ 3 h 152"/>
                <a:gd name="T28" fmla="*/ 100 w 138"/>
                <a:gd name="T29" fmla="*/ 43 h 152"/>
                <a:gd name="T30" fmla="*/ 100 w 138"/>
                <a:gd name="T31" fmla="*/ 52 h 152"/>
                <a:gd name="T32" fmla="*/ 94 w 138"/>
                <a:gd name="T33" fmla="*/ 62 h 152"/>
                <a:gd name="T34" fmla="*/ 88 w 138"/>
                <a:gd name="T35" fmla="*/ 74 h 152"/>
                <a:gd name="T36" fmla="*/ 94 w 138"/>
                <a:gd name="T37" fmla="*/ 81 h 152"/>
                <a:gd name="T38" fmla="*/ 132 w 138"/>
                <a:gd name="T39" fmla="*/ 111 h 152"/>
                <a:gd name="T40" fmla="*/ 138 w 138"/>
                <a:gd name="T41" fmla="*/ 145 h 152"/>
                <a:gd name="T42" fmla="*/ 134 w 138"/>
                <a:gd name="T43" fmla="*/ 148 h 152"/>
                <a:gd name="T44" fmla="*/ 116 w 138"/>
                <a:gd name="T45" fmla="*/ 148 h 152"/>
                <a:gd name="T46" fmla="*/ 116 w 138"/>
                <a:gd name="T47" fmla="*/ 150 h 152"/>
                <a:gd name="T48" fmla="*/ 114 w 138"/>
                <a:gd name="T49" fmla="*/ 152 h 152"/>
                <a:gd name="T50" fmla="*/ 69 w 138"/>
                <a:gd name="T51" fmla="*/ 152 h 152"/>
                <a:gd name="T52" fmla="*/ 79 w 138"/>
                <a:gd name="T53" fmla="*/ 29 h 152"/>
                <a:gd name="T54" fmla="*/ 48 w 138"/>
                <a:gd name="T55" fmla="*/ 43 h 152"/>
                <a:gd name="T56" fmla="*/ 69 w 138"/>
                <a:gd name="T57" fmla="*/ 78 h 152"/>
                <a:gd name="T58" fmla="*/ 92 w 138"/>
                <a:gd name="T59" fmla="*/ 39 h 152"/>
                <a:gd name="T60" fmla="*/ 79 w 138"/>
                <a:gd name="T61" fmla="*/ 29 h 152"/>
                <a:gd name="T62" fmla="*/ 55 w 138"/>
                <a:gd name="T63" fmla="*/ 79 h 152"/>
                <a:gd name="T64" fmla="*/ 50 w 138"/>
                <a:gd name="T65" fmla="*/ 85 h 152"/>
                <a:gd name="T66" fmla="*/ 46 w 138"/>
                <a:gd name="T67" fmla="*/ 88 h 152"/>
                <a:gd name="T68" fmla="*/ 42 w 138"/>
                <a:gd name="T69" fmla="*/ 89 h 152"/>
                <a:gd name="T70" fmla="*/ 63 w 138"/>
                <a:gd name="T71" fmla="*/ 144 h 152"/>
                <a:gd name="T72" fmla="*/ 66 w 138"/>
                <a:gd name="T73" fmla="*/ 104 h 152"/>
                <a:gd name="T74" fmla="*/ 73 w 138"/>
                <a:gd name="T75" fmla="*/ 104 h 152"/>
                <a:gd name="T76" fmla="*/ 76 w 138"/>
                <a:gd name="T77" fmla="*/ 145 h 152"/>
                <a:gd name="T78" fmla="*/ 97 w 138"/>
                <a:gd name="T79" fmla="*/ 89 h 152"/>
                <a:gd name="T80" fmla="*/ 93 w 138"/>
                <a:gd name="T81" fmla="*/ 88 h 152"/>
                <a:gd name="T82" fmla="*/ 88 w 138"/>
                <a:gd name="T83" fmla="*/ 85 h 152"/>
                <a:gd name="T84" fmla="*/ 84 w 138"/>
                <a:gd name="T85" fmla="*/ 79 h 152"/>
                <a:gd name="T86" fmla="*/ 55 w 138"/>
                <a:gd name="T87" fmla="*/ 79 h 152"/>
                <a:gd name="T88" fmla="*/ 75 w 138"/>
                <a:gd name="T89" fmla="*/ 90 h 152"/>
                <a:gd name="T90" fmla="*/ 77 w 138"/>
                <a:gd name="T91" fmla="*/ 96 h 152"/>
                <a:gd name="T92" fmla="*/ 73 w 138"/>
                <a:gd name="T93" fmla="*/ 101 h 152"/>
                <a:gd name="T94" fmla="*/ 66 w 138"/>
                <a:gd name="T95" fmla="*/ 101 h 152"/>
                <a:gd name="T96" fmla="*/ 62 w 138"/>
                <a:gd name="T97" fmla="*/ 96 h 152"/>
                <a:gd name="T98" fmla="*/ 64 w 138"/>
                <a:gd name="T99" fmla="*/ 90 h 152"/>
                <a:gd name="T100" fmla="*/ 64 w 138"/>
                <a:gd name="T101" fmla="*/ 90 h 152"/>
                <a:gd name="T102" fmla="*/ 75 w 138"/>
                <a:gd name="T103"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 h="152">
                  <a:moveTo>
                    <a:pt x="69" y="152"/>
                  </a:moveTo>
                  <a:cubicBezTo>
                    <a:pt x="25" y="152"/>
                    <a:pt x="25" y="152"/>
                    <a:pt x="25" y="152"/>
                  </a:cubicBezTo>
                  <a:cubicBezTo>
                    <a:pt x="24" y="152"/>
                    <a:pt x="23" y="151"/>
                    <a:pt x="23" y="150"/>
                  </a:cubicBezTo>
                  <a:cubicBezTo>
                    <a:pt x="23" y="148"/>
                    <a:pt x="23" y="148"/>
                    <a:pt x="23" y="148"/>
                  </a:cubicBezTo>
                  <a:cubicBezTo>
                    <a:pt x="23" y="148"/>
                    <a:pt x="7" y="148"/>
                    <a:pt x="5" y="148"/>
                  </a:cubicBezTo>
                  <a:cubicBezTo>
                    <a:pt x="2" y="148"/>
                    <a:pt x="0" y="148"/>
                    <a:pt x="0" y="145"/>
                  </a:cubicBezTo>
                  <a:cubicBezTo>
                    <a:pt x="0" y="140"/>
                    <a:pt x="0" y="128"/>
                    <a:pt x="6" y="111"/>
                  </a:cubicBezTo>
                  <a:cubicBezTo>
                    <a:pt x="15" y="87"/>
                    <a:pt x="45" y="81"/>
                    <a:pt x="45" y="81"/>
                  </a:cubicBezTo>
                  <a:cubicBezTo>
                    <a:pt x="51" y="74"/>
                    <a:pt x="51" y="74"/>
                    <a:pt x="51" y="74"/>
                  </a:cubicBezTo>
                  <a:cubicBezTo>
                    <a:pt x="48" y="70"/>
                    <a:pt x="46" y="64"/>
                    <a:pt x="45" y="62"/>
                  </a:cubicBezTo>
                  <a:cubicBezTo>
                    <a:pt x="44" y="60"/>
                    <a:pt x="40" y="57"/>
                    <a:pt x="39" y="52"/>
                  </a:cubicBezTo>
                  <a:cubicBezTo>
                    <a:pt x="37" y="47"/>
                    <a:pt x="38" y="46"/>
                    <a:pt x="39" y="43"/>
                  </a:cubicBezTo>
                  <a:cubicBezTo>
                    <a:pt x="35" y="0"/>
                    <a:pt x="69" y="3"/>
                    <a:pt x="69" y="3"/>
                  </a:cubicBezTo>
                  <a:cubicBezTo>
                    <a:pt x="69" y="3"/>
                    <a:pt x="69" y="3"/>
                    <a:pt x="69" y="3"/>
                  </a:cubicBezTo>
                  <a:cubicBezTo>
                    <a:pt x="69" y="3"/>
                    <a:pt x="104" y="0"/>
                    <a:pt x="100" y="43"/>
                  </a:cubicBezTo>
                  <a:cubicBezTo>
                    <a:pt x="101" y="46"/>
                    <a:pt x="102" y="47"/>
                    <a:pt x="100" y="52"/>
                  </a:cubicBezTo>
                  <a:cubicBezTo>
                    <a:pt x="99" y="57"/>
                    <a:pt x="95" y="60"/>
                    <a:pt x="94" y="62"/>
                  </a:cubicBezTo>
                  <a:cubicBezTo>
                    <a:pt x="93" y="64"/>
                    <a:pt x="91" y="70"/>
                    <a:pt x="88" y="74"/>
                  </a:cubicBezTo>
                  <a:cubicBezTo>
                    <a:pt x="94" y="81"/>
                    <a:pt x="94" y="81"/>
                    <a:pt x="94" y="81"/>
                  </a:cubicBezTo>
                  <a:cubicBezTo>
                    <a:pt x="94" y="81"/>
                    <a:pt x="124" y="87"/>
                    <a:pt x="132" y="111"/>
                  </a:cubicBezTo>
                  <a:cubicBezTo>
                    <a:pt x="138" y="128"/>
                    <a:pt x="138" y="140"/>
                    <a:pt x="138" y="145"/>
                  </a:cubicBezTo>
                  <a:cubicBezTo>
                    <a:pt x="138" y="148"/>
                    <a:pt x="137" y="148"/>
                    <a:pt x="134" y="148"/>
                  </a:cubicBezTo>
                  <a:cubicBezTo>
                    <a:pt x="131" y="148"/>
                    <a:pt x="116" y="148"/>
                    <a:pt x="116" y="148"/>
                  </a:cubicBezTo>
                  <a:cubicBezTo>
                    <a:pt x="116" y="150"/>
                    <a:pt x="116" y="150"/>
                    <a:pt x="116" y="150"/>
                  </a:cubicBezTo>
                  <a:cubicBezTo>
                    <a:pt x="116" y="151"/>
                    <a:pt x="115" y="152"/>
                    <a:pt x="114" y="152"/>
                  </a:cubicBezTo>
                  <a:cubicBezTo>
                    <a:pt x="69" y="152"/>
                    <a:pt x="69" y="152"/>
                    <a:pt x="69" y="152"/>
                  </a:cubicBezTo>
                  <a:close/>
                  <a:moveTo>
                    <a:pt x="79" y="29"/>
                  </a:moveTo>
                  <a:cubicBezTo>
                    <a:pt x="79" y="29"/>
                    <a:pt x="66" y="43"/>
                    <a:pt x="48" y="43"/>
                  </a:cubicBezTo>
                  <a:cubicBezTo>
                    <a:pt x="48" y="49"/>
                    <a:pt x="53" y="78"/>
                    <a:pt x="69" y="78"/>
                  </a:cubicBezTo>
                  <a:cubicBezTo>
                    <a:pt x="82" y="78"/>
                    <a:pt x="89" y="66"/>
                    <a:pt x="92" y="39"/>
                  </a:cubicBezTo>
                  <a:cubicBezTo>
                    <a:pt x="85" y="35"/>
                    <a:pt x="83" y="34"/>
                    <a:pt x="79" y="29"/>
                  </a:cubicBezTo>
                  <a:close/>
                  <a:moveTo>
                    <a:pt x="55" y="79"/>
                  </a:moveTo>
                  <a:cubicBezTo>
                    <a:pt x="50" y="85"/>
                    <a:pt x="50" y="85"/>
                    <a:pt x="50" y="85"/>
                  </a:cubicBezTo>
                  <a:cubicBezTo>
                    <a:pt x="49" y="86"/>
                    <a:pt x="47" y="88"/>
                    <a:pt x="46" y="88"/>
                  </a:cubicBezTo>
                  <a:cubicBezTo>
                    <a:pt x="42" y="89"/>
                    <a:pt x="42" y="89"/>
                    <a:pt x="42" y="89"/>
                  </a:cubicBezTo>
                  <a:cubicBezTo>
                    <a:pt x="63" y="144"/>
                    <a:pt x="63" y="144"/>
                    <a:pt x="63" y="144"/>
                  </a:cubicBezTo>
                  <a:cubicBezTo>
                    <a:pt x="66" y="104"/>
                    <a:pt x="66" y="104"/>
                    <a:pt x="66" y="104"/>
                  </a:cubicBezTo>
                  <a:cubicBezTo>
                    <a:pt x="73" y="104"/>
                    <a:pt x="73" y="104"/>
                    <a:pt x="73" y="104"/>
                  </a:cubicBezTo>
                  <a:cubicBezTo>
                    <a:pt x="76" y="145"/>
                    <a:pt x="76" y="145"/>
                    <a:pt x="76" y="145"/>
                  </a:cubicBezTo>
                  <a:cubicBezTo>
                    <a:pt x="97" y="89"/>
                    <a:pt x="97" y="89"/>
                    <a:pt x="97" y="89"/>
                  </a:cubicBezTo>
                  <a:cubicBezTo>
                    <a:pt x="93" y="88"/>
                    <a:pt x="93" y="88"/>
                    <a:pt x="93" y="88"/>
                  </a:cubicBezTo>
                  <a:cubicBezTo>
                    <a:pt x="91" y="88"/>
                    <a:pt x="89" y="86"/>
                    <a:pt x="88" y="85"/>
                  </a:cubicBezTo>
                  <a:cubicBezTo>
                    <a:pt x="84" y="79"/>
                    <a:pt x="84" y="79"/>
                    <a:pt x="84" y="79"/>
                  </a:cubicBezTo>
                  <a:cubicBezTo>
                    <a:pt x="75" y="87"/>
                    <a:pt x="65" y="88"/>
                    <a:pt x="55" y="79"/>
                  </a:cubicBezTo>
                  <a:close/>
                  <a:moveTo>
                    <a:pt x="75" y="90"/>
                  </a:moveTo>
                  <a:cubicBezTo>
                    <a:pt x="77" y="96"/>
                    <a:pt x="77" y="96"/>
                    <a:pt x="77" y="96"/>
                  </a:cubicBezTo>
                  <a:cubicBezTo>
                    <a:pt x="73" y="101"/>
                    <a:pt x="73" y="101"/>
                    <a:pt x="73" y="101"/>
                  </a:cubicBezTo>
                  <a:cubicBezTo>
                    <a:pt x="66" y="101"/>
                    <a:pt x="66" y="101"/>
                    <a:pt x="66" y="101"/>
                  </a:cubicBezTo>
                  <a:cubicBezTo>
                    <a:pt x="62" y="96"/>
                    <a:pt x="62" y="96"/>
                    <a:pt x="62" y="96"/>
                  </a:cubicBezTo>
                  <a:cubicBezTo>
                    <a:pt x="64" y="90"/>
                    <a:pt x="64" y="90"/>
                    <a:pt x="64" y="90"/>
                  </a:cubicBezTo>
                  <a:cubicBezTo>
                    <a:pt x="64" y="90"/>
                    <a:pt x="64" y="90"/>
                    <a:pt x="64" y="90"/>
                  </a:cubicBezTo>
                  <a:lnTo>
                    <a:pt x="75" y="90"/>
                  </a:ln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75" name="TextBox 74">
            <a:extLst>
              <a:ext uri="{FF2B5EF4-FFF2-40B4-BE49-F238E27FC236}">
                <a16:creationId xmlns:a16="http://schemas.microsoft.com/office/drawing/2014/main" id="{E8DD915A-ED20-AFDF-D6F9-C28B18C19F10}"/>
              </a:ext>
            </a:extLst>
          </p:cNvPr>
          <p:cNvSpPr txBox="1"/>
          <p:nvPr/>
        </p:nvSpPr>
        <p:spPr>
          <a:xfrm>
            <a:off x="4492971" y="2710830"/>
            <a:ext cx="1709981" cy="507831"/>
          </a:xfrm>
          <a:prstGeom prst="rect">
            <a:avLst/>
          </a:prstGeom>
          <a:noFill/>
        </p:spPr>
        <p:txBody>
          <a:bodyPr wrap="square" lIns="0" tIns="0" rIns="0" bIns="0" rtlCol="0">
            <a:spAutoFit/>
          </a:bodyPr>
          <a:lstStyle/>
          <a:p>
            <a:pPr algn="r">
              <a:lnSpc>
                <a:spcPct val="110000"/>
              </a:lnSpc>
              <a:spcAft>
                <a:spcPts val="225"/>
              </a:spcAft>
              <a:defRPr/>
            </a:pPr>
            <a:r>
              <a:rPr lang="en-AU" sz="1000" dirty="0">
                <a:solidFill>
                  <a:srgbClr val="00B050"/>
                </a:solidFill>
                <a:latin typeface="Arial"/>
              </a:rPr>
              <a:t>Pick the mentor you want to support your growth in areas of interest or expertise</a:t>
            </a:r>
          </a:p>
        </p:txBody>
      </p:sp>
      <p:grpSp>
        <p:nvGrpSpPr>
          <p:cNvPr id="88" name="Group 87">
            <a:extLst>
              <a:ext uri="{FF2B5EF4-FFF2-40B4-BE49-F238E27FC236}">
                <a16:creationId xmlns:a16="http://schemas.microsoft.com/office/drawing/2014/main" id="{8556CCFD-2FC8-63C6-6F01-EC3EC16D283A}"/>
              </a:ext>
            </a:extLst>
          </p:cNvPr>
          <p:cNvGrpSpPr/>
          <p:nvPr/>
        </p:nvGrpSpPr>
        <p:grpSpPr>
          <a:xfrm>
            <a:off x="6271708" y="2738044"/>
            <a:ext cx="402767" cy="402767"/>
            <a:chOff x="9123492" y="2908393"/>
            <a:chExt cx="537023" cy="537023"/>
          </a:xfrm>
        </p:grpSpPr>
        <p:sp>
          <p:nvSpPr>
            <p:cNvPr id="76" name="Oval 75">
              <a:extLst>
                <a:ext uri="{FF2B5EF4-FFF2-40B4-BE49-F238E27FC236}">
                  <a16:creationId xmlns:a16="http://schemas.microsoft.com/office/drawing/2014/main" id="{0726F3C0-9257-EE01-10ED-814976EA8710}"/>
                </a:ext>
              </a:extLst>
            </p:cNvPr>
            <p:cNvSpPr/>
            <p:nvPr/>
          </p:nvSpPr>
          <p:spPr>
            <a:xfrm>
              <a:off x="9123492" y="2908393"/>
              <a:ext cx="537023" cy="537023"/>
            </a:xfrm>
            <a:prstGeom prst="ellipse">
              <a:avLst/>
            </a:prstGeom>
            <a:solidFill>
              <a:srgbClr val="00B050"/>
            </a:solidFill>
            <a:ln w="12700" cap="flat" cmpd="sng" algn="ctr">
              <a:noFill/>
              <a:prstDash val="solid"/>
              <a:miter lim="800000"/>
            </a:ln>
            <a:effectLst>
              <a:outerShdw blurRad="50800" dist="38100" dir="2700000" algn="tl" rotWithShape="0">
                <a:prstClr val="black">
                  <a:alpha val="40000"/>
                </a:prst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77" name="Grupo 75">
              <a:extLst>
                <a:ext uri="{FF2B5EF4-FFF2-40B4-BE49-F238E27FC236}">
                  <a16:creationId xmlns:a16="http://schemas.microsoft.com/office/drawing/2014/main" id="{49E5111E-10CA-0CD7-E682-3122B1E871EA}"/>
                </a:ext>
              </a:extLst>
            </p:cNvPr>
            <p:cNvGrpSpPr/>
            <p:nvPr/>
          </p:nvGrpSpPr>
          <p:grpSpPr>
            <a:xfrm>
              <a:off x="9199971" y="2960175"/>
              <a:ext cx="360000" cy="360002"/>
              <a:chOff x="5218113" y="3220856"/>
              <a:chExt cx="762000" cy="695325"/>
            </a:xfrm>
          </p:grpSpPr>
          <p:sp>
            <p:nvSpPr>
              <p:cNvPr id="78" name="Oval 266">
                <a:extLst>
                  <a:ext uri="{FF2B5EF4-FFF2-40B4-BE49-F238E27FC236}">
                    <a16:creationId xmlns:a16="http://schemas.microsoft.com/office/drawing/2014/main" id="{513FE02C-726A-8B85-A1E8-A529A2D973F0}"/>
                  </a:ext>
                </a:extLst>
              </p:cNvPr>
              <p:cNvSpPr>
                <a:spLocks noChangeArrowheads="1"/>
              </p:cNvSpPr>
              <p:nvPr/>
            </p:nvSpPr>
            <p:spPr bwMode="auto">
              <a:xfrm>
                <a:off x="5516563" y="3220856"/>
                <a:ext cx="161925" cy="161925"/>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9" name="Freeform 267">
                <a:extLst>
                  <a:ext uri="{FF2B5EF4-FFF2-40B4-BE49-F238E27FC236}">
                    <a16:creationId xmlns:a16="http://schemas.microsoft.com/office/drawing/2014/main" id="{5DB729CB-B130-056F-8A2E-2EC300347209}"/>
                  </a:ext>
                </a:extLst>
              </p:cNvPr>
              <p:cNvSpPr>
                <a:spLocks/>
              </p:cNvSpPr>
              <p:nvPr/>
            </p:nvSpPr>
            <p:spPr bwMode="auto">
              <a:xfrm>
                <a:off x="5461000" y="3398656"/>
                <a:ext cx="276225" cy="147637"/>
              </a:xfrm>
              <a:custGeom>
                <a:avLst/>
                <a:gdLst>
                  <a:gd name="T0" fmla="*/ 76 w 76"/>
                  <a:gd name="T1" fmla="*/ 23 h 41"/>
                  <a:gd name="T2" fmla="*/ 53 w 76"/>
                  <a:gd name="T3" fmla="*/ 0 h 41"/>
                  <a:gd name="T4" fmla="*/ 23 w 76"/>
                  <a:gd name="T5" fmla="*/ 0 h 41"/>
                  <a:gd name="T6" fmla="*/ 0 w 76"/>
                  <a:gd name="T7" fmla="*/ 23 h 41"/>
                  <a:gd name="T8" fmla="*/ 0 w 76"/>
                  <a:gd name="T9" fmla="*/ 41 h 41"/>
                  <a:gd name="T10" fmla="*/ 76 w 76"/>
                  <a:gd name="T11" fmla="*/ 41 h 41"/>
                  <a:gd name="T12" fmla="*/ 76 w 76"/>
                  <a:gd name="T13" fmla="*/ 23 h 41"/>
                </a:gdLst>
                <a:ahLst/>
                <a:cxnLst>
                  <a:cxn ang="0">
                    <a:pos x="T0" y="T1"/>
                  </a:cxn>
                  <a:cxn ang="0">
                    <a:pos x="T2" y="T3"/>
                  </a:cxn>
                  <a:cxn ang="0">
                    <a:pos x="T4" y="T5"/>
                  </a:cxn>
                  <a:cxn ang="0">
                    <a:pos x="T6" y="T7"/>
                  </a:cxn>
                  <a:cxn ang="0">
                    <a:pos x="T8" y="T9"/>
                  </a:cxn>
                  <a:cxn ang="0">
                    <a:pos x="T10" y="T11"/>
                  </a:cxn>
                  <a:cxn ang="0">
                    <a:pos x="T12" y="T13"/>
                  </a:cxn>
                </a:cxnLst>
                <a:rect l="0" t="0" r="r" b="b"/>
                <a:pathLst>
                  <a:path w="76" h="41">
                    <a:moveTo>
                      <a:pt x="76" y="23"/>
                    </a:moveTo>
                    <a:cubicBezTo>
                      <a:pt x="76" y="10"/>
                      <a:pt x="65" y="0"/>
                      <a:pt x="53" y="0"/>
                    </a:cubicBezTo>
                    <a:cubicBezTo>
                      <a:pt x="23" y="0"/>
                      <a:pt x="23" y="0"/>
                      <a:pt x="23" y="0"/>
                    </a:cubicBezTo>
                    <a:cubicBezTo>
                      <a:pt x="10" y="0"/>
                      <a:pt x="0" y="10"/>
                      <a:pt x="0" y="23"/>
                    </a:cubicBezTo>
                    <a:cubicBezTo>
                      <a:pt x="0" y="41"/>
                      <a:pt x="0" y="41"/>
                      <a:pt x="0" y="41"/>
                    </a:cubicBezTo>
                    <a:cubicBezTo>
                      <a:pt x="76" y="41"/>
                      <a:pt x="76" y="41"/>
                      <a:pt x="76" y="41"/>
                    </a:cubicBezTo>
                    <a:cubicBezTo>
                      <a:pt x="76" y="23"/>
                      <a:pt x="76" y="23"/>
                      <a:pt x="76" y="23"/>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0" name="Oval 268">
                <a:extLst>
                  <a:ext uri="{FF2B5EF4-FFF2-40B4-BE49-F238E27FC236}">
                    <a16:creationId xmlns:a16="http://schemas.microsoft.com/office/drawing/2014/main" id="{794D8208-8601-E7EE-B38F-F3BB175EB547}"/>
                  </a:ext>
                </a:extLst>
              </p:cNvPr>
              <p:cNvSpPr>
                <a:spLocks noChangeArrowheads="1"/>
              </p:cNvSpPr>
              <p:nvPr/>
            </p:nvSpPr>
            <p:spPr bwMode="auto">
              <a:xfrm>
                <a:off x="554513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1" name="Freeform 269">
                <a:extLst>
                  <a:ext uri="{FF2B5EF4-FFF2-40B4-BE49-F238E27FC236}">
                    <a16:creationId xmlns:a16="http://schemas.microsoft.com/office/drawing/2014/main" id="{8717B18D-9DC0-7B92-D7DF-F0989E784C44}"/>
                  </a:ext>
                </a:extLst>
              </p:cNvPr>
              <p:cNvSpPr>
                <a:spLocks/>
              </p:cNvSpPr>
              <p:nvPr/>
            </p:nvSpPr>
            <p:spPr bwMode="auto">
              <a:xfrm>
                <a:off x="550545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2" name="Oval 270">
                <a:extLst>
                  <a:ext uri="{FF2B5EF4-FFF2-40B4-BE49-F238E27FC236}">
                    <a16:creationId xmlns:a16="http://schemas.microsoft.com/office/drawing/2014/main" id="{F9E1C6D2-971A-B063-AF70-6624581F5D39}"/>
                  </a:ext>
                </a:extLst>
              </p:cNvPr>
              <p:cNvSpPr>
                <a:spLocks noChangeArrowheads="1"/>
              </p:cNvSpPr>
              <p:nvPr/>
            </p:nvSpPr>
            <p:spPr bwMode="auto">
              <a:xfrm>
                <a:off x="5830888" y="3684406"/>
                <a:ext cx="109538"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3" name="Freeform 271">
                <a:extLst>
                  <a:ext uri="{FF2B5EF4-FFF2-40B4-BE49-F238E27FC236}">
                    <a16:creationId xmlns:a16="http://schemas.microsoft.com/office/drawing/2014/main" id="{B993C164-0C09-9824-2BED-D53CD4C2D5A9}"/>
                  </a:ext>
                </a:extLst>
              </p:cNvPr>
              <p:cNvSpPr>
                <a:spLocks/>
              </p:cNvSpPr>
              <p:nvPr/>
            </p:nvSpPr>
            <p:spPr bwMode="auto">
              <a:xfrm>
                <a:off x="579120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4" name="Oval 272">
                <a:extLst>
                  <a:ext uri="{FF2B5EF4-FFF2-40B4-BE49-F238E27FC236}">
                    <a16:creationId xmlns:a16="http://schemas.microsoft.com/office/drawing/2014/main" id="{F26172BB-69F8-235C-956B-D0F4EC9188CA}"/>
                  </a:ext>
                </a:extLst>
              </p:cNvPr>
              <p:cNvSpPr>
                <a:spLocks noChangeArrowheads="1"/>
              </p:cNvSpPr>
              <p:nvPr/>
            </p:nvSpPr>
            <p:spPr bwMode="auto">
              <a:xfrm>
                <a:off x="525938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5" name="Freeform 273">
                <a:extLst>
                  <a:ext uri="{FF2B5EF4-FFF2-40B4-BE49-F238E27FC236}">
                    <a16:creationId xmlns:a16="http://schemas.microsoft.com/office/drawing/2014/main" id="{2C2E6C71-FE21-7F74-E0F5-DD872819E1D1}"/>
                  </a:ext>
                </a:extLst>
              </p:cNvPr>
              <p:cNvSpPr>
                <a:spLocks/>
              </p:cNvSpPr>
              <p:nvPr/>
            </p:nvSpPr>
            <p:spPr bwMode="auto">
              <a:xfrm>
                <a:off x="5218113"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6" name="Freeform 274">
                <a:extLst>
                  <a:ext uri="{FF2B5EF4-FFF2-40B4-BE49-F238E27FC236}">
                    <a16:creationId xmlns:a16="http://schemas.microsoft.com/office/drawing/2014/main" id="{A0DD20D9-5EEE-DCE2-B72B-42EEC69C6569}"/>
                  </a:ext>
                </a:extLst>
              </p:cNvPr>
              <p:cNvSpPr>
                <a:spLocks/>
              </p:cNvSpPr>
              <p:nvPr/>
            </p:nvSpPr>
            <p:spPr bwMode="auto">
              <a:xfrm>
                <a:off x="5313363" y="3611381"/>
                <a:ext cx="579438" cy="50800"/>
              </a:xfrm>
              <a:custGeom>
                <a:avLst/>
                <a:gdLst>
                  <a:gd name="T0" fmla="*/ 0 w 365"/>
                  <a:gd name="T1" fmla="*/ 32 h 32"/>
                  <a:gd name="T2" fmla="*/ 0 w 365"/>
                  <a:gd name="T3" fmla="*/ 0 h 32"/>
                  <a:gd name="T4" fmla="*/ 365 w 365"/>
                  <a:gd name="T5" fmla="*/ 0 h 32"/>
                  <a:gd name="T6" fmla="*/ 365 w 365"/>
                  <a:gd name="T7" fmla="*/ 32 h 32"/>
                </a:gdLst>
                <a:ahLst/>
                <a:cxnLst>
                  <a:cxn ang="0">
                    <a:pos x="T0" y="T1"/>
                  </a:cxn>
                  <a:cxn ang="0">
                    <a:pos x="T2" y="T3"/>
                  </a:cxn>
                  <a:cxn ang="0">
                    <a:pos x="T4" y="T5"/>
                  </a:cxn>
                  <a:cxn ang="0">
                    <a:pos x="T6" y="T7"/>
                  </a:cxn>
                </a:cxnLst>
                <a:rect l="0" t="0" r="r" b="b"/>
                <a:pathLst>
                  <a:path w="365" h="32">
                    <a:moveTo>
                      <a:pt x="0" y="32"/>
                    </a:moveTo>
                    <a:lnTo>
                      <a:pt x="0" y="0"/>
                    </a:lnTo>
                    <a:lnTo>
                      <a:pt x="365" y="0"/>
                    </a:lnTo>
                    <a:lnTo>
                      <a:pt x="365" y="32"/>
                    </a:ln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7" name="Line 275">
                <a:extLst>
                  <a:ext uri="{FF2B5EF4-FFF2-40B4-BE49-F238E27FC236}">
                    <a16:creationId xmlns:a16="http://schemas.microsoft.com/office/drawing/2014/main" id="{70839A48-05FA-AC5E-EFA2-0AA80F0A24BF}"/>
                  </a:ext>
                </a:extLst>
              </p:cNvPr>
              <p:cNvSpPr>
                <a:spLocks noChangeShapeType="1"/>
              </p:cNvSpPr>
              <p:nvPr/>
            </p:nvSpPr>
            <p:spPr bwMode="auto">
              <a:xfrm flipV="1">
                <a:off x="5602288" y="3611381"/>
                <a:ext cx="0" cy="508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89" name="Group 88">
            <a:extLst>
              <a:ext uri="{FF2B5EF4-FFF2-40B4-BE49-F238E27FC236}">
                <a16:creationId xmlns:a16="http://schemas.microsoft.com/office/drawing/2014/main" id="{7200DDF8-33E4-9A59-519A-11B23ED7BB0D}"/>
              </a:ext>
            </a:extLst>
          </p:cNvPr>
          <p:cNvGrpSpPr/>
          <p:nvPr/>
        </p:nvGrpSpPr>
        <p:grpSpPr>
          <a:xfrm>
            <a:off x="8217975" y="1708941"/>
            <a:ext cx="402767" cy="402767"/>
            <a:chOff x="9123492" y="2908393"/>
            <a:chExt cx="537023" cy="537023"/>
          </a:xfrm>
        </p:grpSpPr>
        <p:sp>
          <p:nvSpPr>
            <p:cNvPr id="90" name="Oval 89">
              <a:extLst>
                <a:ext uri="{FF2B5EF4-FFF2-40B4-BE49-F238E27FC236}">
                  <a16:creationId xmlns:a16="http://schemas.microsoft.com/office/drawing/2014/main" id="{711FD92D-E6EC-E3EC-529A-4C01602658F9}"/>
                </a:ext>
              </a:extLst>
            </p:cNvPr>
            <p:cNvSpPr/>
            <p:nvPr/>
          </p:nvSpPr>
          <p:spPr>
            <a:xfrm>
              <a:off x="9123492" y="2908393"/>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91" name="Grupo 75">
              <a:extLst>
                <a:ext uri="{FF2B5EF4-FFF2-40B4-BE49-F238E27FC236}">
                  <a16:creationId xmlns:a16="http://schemas.microsoft.com/office/drawing/2014/main" id="{BF357C8E-B322-53C2-94DC-7DAD19E859F7}"/>
                </a:ext>
              </a:extLst>
            </p:cNvPr>
            <p:cNvGrpSpPr/>
            <p:nvPr/>
          </p:nvGrpSpPr>
          <p:grpSpPr>
            <a:xfrm>
              <a:off x="9199971" y="2960175"/>
              <a:ext cx="360000" cy="360002"/>
              <a:chOff x="5218113" y="3220856"/>
              <a:chExt cx="762000" cy="695325"/>
            </a:xfrm>
          </p:grpSpPr>
          <p:sp>
            <p:nvSpPr>
              <p:cNvPr id="92" name="Oval 266">
                <a:extLst>
                  <a:ext uri="{FF2B5EF4-FFF2-40B4-BE49-F238E27FC236}">
                    <a16:creationId xmlns:a16="http://schemas.microsoft.com/office/drawing/2014/main" id="{CF72BB90-0174-ACE7-2B64-C84DBDA9ECD9}"/>
                  </a:ext>
                </a:extLst>
              </p:cNvPr>
              <p:cNvSpPr>
                <a:spLocks noChangeArrowheads="1"/>
              </p:cNvSpPr>
              <p:nvPr/>
            </p:nvSpPr>
            <p:spPr bwMode="auto">
              <a:xfrm>
                <a:off x="5516563" y="3220856"/>
                <a:ext cx="161925" cy="161925"/>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3" name="Freeform 267">
                <a:extLst>
                  <a:ext uri="{FF2B5EF4-FFF2-40B4-BE49-F238E27FC236}">
                    <a16:creationId xmlns:a16="http://schemas.microsoft.com/office/drawing/2014/main" id="{3D23C66C-3385-EA34-9B95-B2866D8ED9E4}"/>
                  </a:ext>
                </a:extLst>
              </p:cNvPr>
              <p:cNvSpPr>
                <a:spLocks/>
              </p:cNvSpPr>
              <p:nvPr/>
            </p:nvSpPr>
            <p:spPr bwMode="auto">
              <a:xfrm>
                <a:off x="5461000" y="3398656"/>
                <a:ext cx="276225" cy="147637"/>
              </a:xfrm>
              <a:custGeom>
                <a:avLst/>
                <a:gdLst>
                  <a:gd name="T0" fmla="*/ 76 w 76"/>
                  <a:gd name="T1" fmla="*/ 23 h 41"/>
                  <a:gd name="T2" fmla="*/ 53 w 76"/>
                  <a:gd name="T3" fmla="*/ 0 h 41"/>
                  <a:gd name="T4" fmla="*/ 23 w 76"/>
                  <a:gd name="T5" fmla="*/ 0 h 41"/>
                  <a:gd name="T6" fmla="*/ 0 w 76"/>
                  <a:gd name="T7" fmla="*/ 23 h 41"/>
                  <a:gd name="T8" fmla="*/ 0 w 76"/>
                  <a:gd name="T9" fmla="*/ 41 h 41"/>
                  <a:gd name="T10" fmla="*/ 76 w 76"/>
                  <a:gd name="T11" fmla="*/ 41 h 41"/>
                  <a:gd name="T12" fmla="*/ 76 w 76"/>
                  <a:gd name="T13" fmla="*/ 23 h 41"/>
                </a:gdLst>
                <a:ahLst/>
                <a:cxnLst>
                  <a:cxn ang="0">
                    <a:pos x="T0" y="T1"/>
                  </a:cxn>
                  <a:cxn ang="0">
                    <a:pos x="T2" y="T3"/>
                  </a:cxn>
                  <a:cxn ang="0">
                    <a:pos x="T4" y="T5"/>
                  </a:cxn>
                  <a:cxn ang="0">
                    <a:pos x="T6" y="T7"/>
                  </a:cxn>
                  <a:cxn ang="0">
                    <a:pos x="T8" y="T9"/>
                  </a:cxn>
                  <a:cxn ang="0">
                    <a:pos x="T10" y="T11"/>
                  </a:cxn>
                  <a:cxn ang="0">
                    <a:pos x="T12" y="T13"/>
                  </a:cxn>
                </a:cxnLst>
                <a:rect l="0" t="0" r="r" b="b"/>
                <a:pathLst>
                  <a:path w="76" h="41">
                    <a:moveTo>
                      <a:pt x="76" y="23"/>
                    </a:moveTo>
                    <a:cubicBezTo>
                      <a:pt x="76" y="10"/>
                      <a:pt x="65" y="0"/>
                      <a:pt x="53" y="0"/>
                    </a:cubicBezTo>
                    <a:cubicBezTo>
                      <a:pt x="23" y="0"/>
                      <a:pt x="23" y="0"/>
                      <a:pt x="23" y="0"/>
                    </a:cubicBezTo>
                    <a:cubicBezTo>
                      <a:pt x="10" y="0"/>
                      <a:pt x="0" y="10"/>
                      <a:pt x="0" y="23"/>
                    </a:cubicBezTo>
                    <a:cubicBezTo>
                      <a:pt x="0" y="41"/>
                      <a:pt x="0" y="41"/>
                      <a:pt x="0" y="41"/>
                    </a:cubicBezTo>
                    <a:cubicBezTo>
                      <a:pt x="76" y="41"/>
                      <a:pt x="76" y="41"/>
                      <a:pt x="76" y="41"/>
                    </a:cubicBezTo>
                    <a:cubicBezTo>
                      <a:pt x="76" y="23"/>
                      <a:pt x="76" y="23"/>
                      <a:pt x="76" y="23"/>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4" name="Oval 268">
                <a:extLst>
                  <a:ext uri="{FF2B5EF4-FFF2-40B4-BE49-F238E27FC236}">
                    <a16:creationId xmlns:a16="http://schemas.microsoft.com/office/drawing/2014/main" id="{F6F388ED-67D0-7E55-2E16-D5AD3ACDBFAA}"/>
                  </a:ext>
                </a:extLst>
              </p:cNvPr>
              <p:cNvSpPr>
                <a:spLocks noChangeArrowheads="1"/>
              </p:cNvSpPr>
              <p:nvPr/>
            </p:nvSpPr>
            <p:spPr bwMode="auto">
              <a:xfrm>
                <a:off x="554513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5" name="Freeform 269">
                <a:extLst>
                  <a:ext uri="{FF2B5EF4-FFF2-40B4-BE49-F238E27FC236}">
                    <a16:creationId xmlns:a16="http://schemas.microsoft.com/office/drawing/2014/main" id="{440C9873-8DB3-82DC-00FB-B9B786B77562}"/>
                  </a:ext>
                </a:extLst>
              </p:cNvPr>
              <p:cNvSpPr>
                <a:spLocks/>
              </p:cNvSpPr>
              <p:nvPr/>
            </p:nvSpPr>
            <p:spPr bwMode="auto">
              <a:xfrm>
                <a:off x="550545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6" name="Oval 270">
                <a:extLst>
                  <a:ext uri="{FF2B5EF4-FFF2-40B4-BE49-F238E27FC236}">
                    <a16:creationId xmlns:a16="http://schemas.microsoft.com/office/drawing/2014/main" id="{3948236F-CC2F-3E9E-4AA7-E7C3C9A4A394}"/>
                  </a:ext>
                </a:extLst>
              </p:cNvPr>
              <p:cNvSpPr>
                <a:spLocks noChangeArrowheads="1"/>
              </p:cNvSpPr>
              <p:nvPr/>
            </p:nvSpPr>
            <p:spPr bwMode="auto">
              <a:xfrm>
                <a:off x="5830888" y="3684406"/>
                <a:ext cx="109538"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7" name="Freeform 271">
                <a:extLst>
                  <a:ext uri="{FF2B5EF4-FFF2-40B4-BE49-F238E27FC236}">
                    <a16:creationId xmlns:a16="http://schemas.microsoft.com/office/drawing/2014/main" id="{94746983-8F0D-2FA8-DD0A-5CD52AD246FF}"/>
                  </a:ext>
                </a:extLst>
              </p:cNvPr>
              <p:cNvSpPr>
                <a:spLocks/>
              </p:cNvSpPr>
              <p:nvPr/>
            </p:nvSpPr>
            <p:spPr bwMode="auto">
              <a:xfrm>
                <a:off x="5791200"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8" name="Oval 272">
                <a:extLst>
                  <a:ext uri="{FF2B5EF4-FFF2-40B4-BE49-F238E27FC236}">
                    <a16:creationId xmlns:a16="http://schemas.microsoft.com/office/drawing/2014/main" id="{92C54E9B-04FA-4EFB-DB6B-F79DDFD4398F}"/>
                  </a:ext>
                </a:extLst>
              </p:cNvPr>
              <p:cNvSpPr>
                <a:spLocks noChangeArrowheads="1"/>
              </p:cNvSpPr>
              <p:nvPr/>
            </p:nvSpPr>
            <p:spPr bwMode="auto">
              <a:xfrm>
                <a:off x="5259388" y="3684406"/>
                <a:ext cx="107950" cy="109537"/>
              </a:xfrm>
              <a:prstGeom prst="ellipse">
                <a:avLst/>
              </a:pr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9" name="Freeform 273">
                <a:extLst>
                  <a:ext uri="{FF2B5EF4-FFF2-40B4-BE49-F238E27FC236}">
                    <a16:creationId xmlns:a16="http://schemas.microsoft.com/office/drawing/2014/main" id="{84850B1D-A3B6-1564-D300-252EE2AC32E9}"/>
                  </a:ext>
                </a:extLst>
              </p:cNvPr>
              <p:cNvSpPr>
                <a:spLocks/>
              </p:cNvSpPr>
              <p:nvPr/>
            </p:nvSpPr>
            <p:spPr bwMode="auto">
              <a:xfrm>
                <a:off x="5218113" y="3808231"/>
                <a:ext cx="188913" cy="107950"/>
              </a:xfrm>
              <a:custGeom>
                <a:avLst/>
                <a:gdLst>
                  <a:gd name="T0" fmla="*/ 37 w 52"/>
                  <a:gd name="T1" fmla="*/ 0 h 30"/>
                  <a:gd name="T2" fmla="*/ 15 w 52"/>
                  <a:gd name="T3" fmla="*/ 0 h 30"/>
                  <a:gd name="T4" fmla="*/ 0 w 52"/>
                  <a:gd name="T5" fmla="*/ 15 h 30"/>
                  <a:gd name="T6" fmla="*/ 0 w 52"/>
                  <a:gd name="T7" fmla="*/ 30 h 30"/>
                  <a:gd name="T8" fmla="*/ 52 w 52"/>
                  <a:gd name="T9" fmla="*/ 30 h 30"/>
                  <a:gd name="T10" fmla="*/ 52 w 52"/>
                  <a:gd name="T11" fmla="*/ 15 h 30"/>
                  <a:gd name="T12" fmla="*/ 37 w 5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2" h="30">
                    <a:moveTo>
                      <a:pt x="37" y="0"/>
                    </a:moveTo>
                    <a:cubicBezTo>
                      <a:pt x="15" y="0"/>
                      <a:pt x="15" y="0"/>
                      <a:pt x="15" y="0"/>
                    </a:cubicBezTo>
                    <a:cubicBezTo>
                      <a:pt x="6" y="0"/>
                      <a:pt x="0" y="7"/>
                      <a:pt x="0" y="15"/>
                    </a:cubicBezTo>
                    <a:cubicBezTo>
                      <a:pt x="0" y="30"/>
                      <a:pt x="0" y="30"/>
                      <a:pt x="0" y="30"/>
                    </a:cubicBezTo>
                    <a:cubicBezTo>
                      <a:pt x="52" y="30"/>
                      <a:pt x="52" y="30"/>
                      <a:pt x="52" y="30"/>
                    </a:cubicBezTo>
                    <a:cubicBezTo>
                      <a:pt x="52" y="15"/>
                      <a:pt x="52" y="15"/>
                      <a:pt x="52" y="15"/>
                    </a:cubicBezTo>
                    <a:cubicBezTo>
                      <a:pt x="52" y="7"/>
                      <a:pt x="45" y="0"/>
                      <a:pt x="37" y="0"/>
                    </a:cubicBezTo>
                    <a:close/>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0" name="Freeform 274">
                <a:extLst>
                  <a:ext uri="{FF2B5EF4-FFF2-40B4-BE49-F238E27FC236}">
                    <a16:creationId xmlns:a16="http://schemas.microsoft.com/office/drawing/2014/main" id="{0AA7378F-9777-943A-8490-52616C8B8125}"/>
                  </a:ext>
                </a:extLst>
              </p:cNvPr>
              <p:cNvSpPr>
                <a:spLocks/>
              </p:cNvSpPr>
              <p:nvPr/>
            </p:nvSpPr>
            <p:spPr bwMode="auto">
              <a:xfrm>
                <a:off x="5313363" y="3611381"/>
                <a:ext cx="579438" cy="50800"/>
              </a:xfrm>
              <a:custGeom>
                <a:avLst/>
                <a:gdLst>
                  <a:gd name="T0" fmla="*/ 0 w 365"/>
                  <a:gd name="T1" fmla="*/ 32 h 32"/>
                  <a:gd name="T2" fmla="*/ 0 w 365"/>
                  <a:gd name="T3" fmla="*/ 0 h 32"/>
                  <a:gd name="T4" fmla="*/ 365 w 365"/>
                  <a:gd name="T5" fmla="*/ 0 h 32"/>
                  <a:gd name="T6" fmla="*/ 365 w 365"/>
                  <a:gd name="T7" fmla="*/ 32 h 32"/>
                </a:gdLst>
                <a:ahLst/>
                <a:cxnLst>
                  <a:cxn ang="0">
                    <a:pos x="T0" y="T1"/>
                  </a:cxn>
                  <a:cxn ang="0">
                    <a:pos x="T2" y="T3"/>
                  </a:cxn>
                  <a:cxn ang="0">
                    <a:pos x="T4" y="T5"/>
                  </a:cxn>
                  <a:cxn ang="0">
                    <a:pos x="T6" y="T7"/>
                  </a:cxn>
                </a:cxnLst>
                <a:rect l="0" t="0" r="r" b="b"/>
                <a:pathLst>
                  <a:path w="365" h="32">
                    <a:moveTo>
                      <a:pt x="0" y="32"/>
                    </a:moveTo>
                    <a:lnTo>
                      <a:pt x="0" y="0"/>
                    </a:lnTo>
                    <a:lnTo>
                      <a:pt x="365" y="0"/>
                    </a:lnTo>
                    <a:lnTo>
                      <a:pt x="365" y="32"/>
                    </a:lnTo>
                  </a:path>
                </a:pathLst>
              </a:custGeom>
              <a:noFill/>
              <a:ln w="1428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1" name="Line 275">
                <a:extLst>
                  <a:ext uri="{FF2B5EF4-FFF2-40B4-BE49-F238E27FC236}">
                    <a16:creationId xmlns:a16="http://schemas.microsoft.com/office/drawing/2014/main" id="{E07470A6-C19F-6A42-36E3-9ECCD86CE7DC}"/>
                  </a:ext>
                </a:extLst>
              </p:cNvPr>
              <p:cNvSpPr>
                <a:spLocks noChangeShapeType="1"/>
              </p:cNvSpPr>
              <p:nvPr/>
            </p:nvSpPr>
            <p:spPr bwMode="auto">
              <a:xfrm flipV="1">
                <a:off x="5602288" y="3611381"/>
                <a:ext cx="0" cy="50800"/>
              </a:xfrm>
              <a:prstGeom prst="line">
                <a:avLst/>
              </a:prstGeom>
              <a:noFill/>
              <a:ln w="14288"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sp>
        <p:nvSpPr>
          <p:cNvPr id="102" name="TextBox 101">
            <a:extLst>
              <a:ext uri="{FF2B5EF4-FFF2-40B4-BE49-F238E27FC236}">
                <a16:creationId xmlns:a16="http://schemas.microsoft.com/office/drawing/2014/main" id="{CB2C7CCB-1AD5-8B62-B56E-1418E0D669F0}"/>
              </a:ext>
            </a:extLst>
          </p:cNvPr>
          <p:cNvSpPr txBox="1"/>
          <p:nvPr/>
        </p:nvSpPr>
        <p:spPr>
          <a:xfrm>
            <a:off x="6493462" y="2068262"/>
            <a:ext cx="1727979" cy="507831"/>
          </a:xfrm>
          <a:prstGeom prst="rect">
            <a:avLst/>
          </a:prstGeom>
          <a:noFill/>
        </p:spPr>
        <p:txBody>
          <a:bodyPr wrap="square" lIns="0" tIns="0" rIns="0" bIns="0" rtlCol="0">
            <a:spAutoFit/>
          </a:bodyPr>
          <a:lstStyle/>
          <a:p>
            <a:pPr algn="r">
              <a:lnSpc>
                <a:spcPct val="110000"/>
              </a:lnSpc>
              <a:spcAft>
                <a:spcPts val="225"/>
              </a:spcAft>
              <a:defRPr/>
            </a:pPr>
            <a:r>
              <a:rPr lang="en-AU" sz="1000" dirty="0">
                <a:solidFill>
                  <a:srgbClr val="7030A0"/>
                </a:solidFill>
                <a:latin typeface="Arial"/>
              </a:rPr>
              <a:t>Pick the mentor you want to support your growth in areas of interest or expertise</a:t>
            </a:r>
          </a:p>
        </p:txBody>
      </p:sp>
      <p:grpSp>
        <p:nvGrpSpPr>
          <p:cNvPr id="131" name="Group 130">
            <a:extLst>
              <a:ext uri="{FF2B5EF4-FFF2-40B4-BE49-F238E27FC236}">
                <a16:creationId xmlns:a16="http://schemas.microsoft.com/office/drawing/2014/main" id="{C9CFCA66-43D6-54D1-71A6-AC0F4779F4D0}"/>
              </a:ext>
            </a:extLst>
          </p:cNvPr>
          <p:cNvGrpSpPr/>
          <p:nvPr/>
        </p:nvGrpSpPr>
        <p:grpSpPr>
          <a:xfrm>
            <a:off x="6271708" y="3773197"/>
            <a:ext cx="402767" cy="402767"/>
            <a:chOff x="8336083" y="3922119"/>
            <a:chExt cx="537023" cy="537023"/>
          </a:xfrm>
        </p:grpSpPr>
        <p:sp>
          <p:nvSpPr>
            <p:cNvPr id="103" name="Oval 102">
              <a:extLst>
                <a:ext uri="{FF2B5EF4-FFF2-40B4-BE49-F238E27FC236}">
                  <a16:creationId xmlns:a16="http://schemas.microsoft.com/office/drawing/2014/main" id="{7B49E98E-87C5-0906-74B9-03F76833F016}"/>
                </a:ext>
              </a:extLst>
            </p:cNvPr>
            <p:cNvSpPr/>
            <p:nvPr/>
          </p:nvSpPr>
          <p:spPr>
            <a:xfrm>
              <a:off x="8336083" y="3922119"/>
              <a:ext cx="537023" cy="537023"/>
            </a:xfrm>
            <a:prstGeom prst="ellipse">
              <a:avLst/>
            </a:prstGeom>
            <a:solidFill>
              <a:srgbClr val="00B05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04" name="Grupo 682">
              <a:extLst>
                <a:ext uri="{FF2B5EF4-FFF2-40B4-BE49-F238E27FC236}">
                  <a16:creationId xmlns:a16="http://schemas.microsoft.com/office/drawing/2014/main" id="{7BB4FDED-1815-CD43-9A4D-5731D18AB793}"/>
                </a:ext>
              </a:extLst>
            </p:cNvPr>
            <p:cNvGrpSpPr/>
            <p:nvPr/>
          </p:nvGrpSpPr>
          <p:grpSpPr>
            <a:xfrm>
              <a:off x="8423684" y="3994593"/>
              <a:ext cx="360000" cy="359993"/>
              <a:chOff x="2917825" y="3625851"/>
              <a:chExt cx="674688" cy="739775"/>
            </a:xfrm>
          </p:grpSpPr>
          <p:sp>
            <p:nvSpPr>
              <p:cNvPr id="105" name="Freeform 103">
                <a:extLst>
                  <a:ext uri="{FF2B5EF4-FFF2-40B4-BE49-F238E27FC236}">
                    <a16:creationId xmlns:a16="http://schemas.microsoft.com/office/drawing/2014/main" id="{B8004EC5-16CB-0A86-9F33-EE5E3F41D87E}"/>
                  </a:ext>
                </a:extLst>
              </p:cNvPr>
              <p:cNvSpPr>
                <a:spLocks/>
              </p:cNvSpPr>
              <p:nvPr/>
            </p:nvSpPr>
            <p:spPr bwMode="auto">
              <a:xfrm>
                <a:off x="3151188" y="4292601"/>
                <a:ext cx="214313" cy="73025"/>
              </a:xfrm>
              <a:custGeom>
                <a:avLst/>
                <a:gdLst>
                  <a:gd name="T0" fmla="*/ 53 w 57"/>
                  <a:gd name="T1" fmla="*/ 0 h 19"/>
                  <a:gd name="T2" fmla="*/ 4 w 57"/>
                  <a:gd name="T3" fmla="*/ 0 h 19"/>
                  <a:gd name="T4" fmla="*/ 3 w 57"/>
                  <a:gd name="T5" fmla="*/ 10 h 19"/>
                  <a:gd name="T6" fmla="*/ 13 w 57"/>
                  <a:gd name="T7" fmla="*/ 11 h 19"/>
                  <a:gd name="T8" fmla="*/ 15 w 57"/>
                  <a:gd name="T9" fmla="*/ 16 h 19"/>
                  <a:gd name="T10" fmla="*/ 37 w 57"/>
                  <a:gd name="T11" fmla="*/ 18 h 19"/>
                  <a:gd name="T12" fmla="*/ 42 w 57"/>
                  <a:gd name="T13" fmla="*/ 16 h 19"/>
                  <a:gd name="T14" fmla="*/ 44 w 57"/>
                  <a:gd name="T15" fmla="*/ 11 h 19"/>
                  <a:gd name="T16" fmla="*/ 54 w 57"/>
                  <a:gd name="T17" fmla="*/ 10 h 19"/>
                  <a:gd name="T18" fmla="*/ 53 w 5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9">
                    <a:moveTo>
                      <a:pt x="53" y="0"/>
                    </a:moveTo>
                    <a:cubicBezTo>
                      <a:pt x="4" y="0"/>
                      <a:pt x="4" y="0"/>
                      <a:pt x="4" y="0"/>
                    </a:cubicBezTo>
                    <a:cubicBezTo>
                      <a:pt x="1" y="3"/>
                      <a:pt x="0" y="7"/>
                      <a:pt x="3" y="10"/>
                    </a:cubicBezTo>
                    <a:cubicBezTo>
                      <a:pt x="5" y="12"/>
                      <a:pt x="10" y="11"/>
                      <a:pt x="13" y="11"/>
                    </a:cubicBezTo>
                    <a:cubicBezTo>
                      <a:pt x="13" y="13"/>
                      <a:pt x="14" y="15"/>
                      <a:pt x="15" y="16"/>
                    </a:cubicBezTo>
                    <a:cubicBezTo>
                      <a:pt x="18" y="19"/>
                      <a:pt x="33" y="18"/>
                      <a:pt x="37" y="18"/>
                    </a:cubicBezTo>
                    <a:cubicBezTo>
                      <a:pt x="39" y="18"/>
                      <a:pt x="41" y="17"/>
                      <a:pt x="42" y="16"/>
                    </a:cubicBezTo>
                    <a:cubicBezTo>
                      <a:pt x="43" y="15"/>
                      <a:pt x="44" y="13"/>
                      <a:pt x="44" y="11"/>
                    </a:cubicBezTo>
                    <a:cubicBezTo>
                      <a:pt x="47" y="11"/>
                      <a:pt x="52" y="12"/>
                      <a:pt x="54" y="10"/>
                    </a:cubicBezTo>
                    <a:cubicBezTo>
                      <a:pt x="57" y="7"/>
                      <a:pt x="56" y="3"/>
                      <a:pt x="53" y="0"/>
                    </a:cubicBez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6" name="Freeform 104">
                <a:extLst>
                  <a:ext uri="{FF2B5EF4-FFF2-40B4-BE49-F238E27FC236}">
                    <a16:creationId xmlns:a16="http://schemas.microsoft.com/office/drawing/2014/main" id="{357B6985-3542-42D6-79F0-B9791A71B3A9}"/>
                  </a:ext>
                </a:extLst>
              </p:cNvPr>
              <p:cNvSpPr>
                <a:spLocks/>
              </p:cNvSpPr>
              <p:nvPr/>
            </p:nvSpPr>
            <p:spPr bwMode="auto">
              <a:xfrm>
                <a:off x="3148013" y="4240213"/>
                <a:ext cx="225425" cy="38100"/>
              </a:xfrm>
              <a:custGeom>
                <a:avLst/>
                <a:gdLst>
                  <a:gd name="T0" fmla="*/ 56 w 60"/>
                  <a:gd name="T1" fmla="*/ 0 h 10"/>
                  <a:gd name="T2" fmla="*/ 3 w 60"/>
                  <a:gd name="T3" fmla="*/ 0 h 10"/>
                  <a:gd name="T4" fmla="*/ 0 w 60"/>
                  <a:gd name="T5" fmla="*/ 5 h 10"/>
                  <a:gd name="T6" fmla="*/ 2 w 60"/>
                  <a:gd name="T7" fmla="*/ 9 h 10"/>
                  <a:gd name="T8" fmla="*/ 3 w 60"/>
                  <a:gd name="T9" fmla="*/ 10 h 10"/>
                  <a:gd name="T10" fmla="*/ 56 w 60"/>
                  <a:gd name="T11" fmla="*/ 10 h 10"/>
                  <a:gd name="T12" fmla="*/ 57 w 60"/>
                  <a:gd name="T13" fmla="*/ 9 h 10"/>
                  <a:gd name="T14" fmla="*/ 60 w 60"/>
                  <a:gd name="T15" fmla="*/ 5 h 10"/>
                  <a:gd name="T16" fmla="*/ 57 w 60"/>
                  <a:gd name="T17" fmla="*/ 0 h 10"/>
                  <a:gd name="T18" fmla="*/ 56 w 6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56" y="0"/>
                    </a:moveTo>
                    <a:cubicBezTo>
                      <a:pt x="3" y="0"/>
                      <a:pt x="3" y="0"/>
                      <a:pt x="3" y="0"/>
                    </a:cubicBezTo>
                    <a:cubicBezTo>
                      <a:pt x="1" y="1"/>
                      <a:pt x="0" y="3"/>
                      <a:pt x="0" y="5"/>
                    </a:cubicBezTo>
                    <a:cubicBezTo>
                      <a:pt x="0" y="6"/>
                      <a:pt x="1" y="8"/>
                      <a:pt x="2" y="9"/>
                    </a:cubicBezTo>
                    <a:cubicBezTo>
                      <a:pt x="3" y="10"/>
                      <a:pt x="3" y="10"/>
                      <a:pt x="3" y="10"/>
                    </a:cubicBezTo>
                    <a:cubicBezTo>
                      <a:pt x="56" y="10"/>
                      <a:pt x="56" y="10"/>
                      <a:pt x="56" y="10"/>
                    </a:cubicBezTo>
                    <a:cubicBezTo>
                      <a:pt x="57" y="9"/>
                      <a:pt x="57" y="9"/>
                      <a:pt x="57" y="9"/>
                    </a:cubicBezTo>
                    <a:cubicBezTo>
                      <a:pt x="58" y="8"/>
                      <a:pt x="59" y="6"/>
                      <a:pt x="60" y="5"/>
                    </a:cubicBezTo>
                    <a:cubicBezTo>
                      <a:pt x="59" y="3"/>
                      <a:pt x="58" y="1"/>
                      <a:pt x="57" y="0"/>
                    </a:cubicBezTo>
                    <a:lnTo>
                      <a:pt x="56" y="0"/>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7" name="Freeform 105">
                <a:extLst>
                  <a:ext uri="{FF2B5EF4-FFF2-40B4-BE49-F238E27FC236}">
                    <a16:creationId xmlns:a16="http://schemas.microsoft.com/office/drawing/2014/main" id="{0FF9FF28-E978-EBD4-55C9-B4601184DB2F}"/>
                  </a:ext>
                </a:extLst>
              </p:cNvPr>
              <p:cNvSpPr>
                <a:spLocks/>
              </p:cNvSpPr>
              <p:nvPr/>
            </p:nvSpPr>
            <p:spPr bwMode="auto">
              <a:xfrm>
                <a:off x="2997200" y="3760788"/>
                <a:ext cx="523875" cy="465138"/>
              </a:xfrm>
              <a:custGeom>
                <a:avLst/>
                <a:gdLst>
                  <a:gd name="T0" fmla="*/ 98 w 139"/>
                  <a:gd name="T1" fmla="*/ 123 h 123"/>
                  <a:gd name="T2" fmla="*/ 97 w 139"/>
                  <a:gd name="T3" fmla="*/ 108 h 123"/>
                  <a:gd name="T4" fmla="*/ 70 w 139"/>
                  <a:gd name="T5" fmla="*/ 1 h 123"/>
                  <a:gd name="T6" fmla="*/ 42 w 139"/>
                  <a:gd name="T7" fmla="*/ 108 h 123"/>
                  <a:gd name="T8" fmla="*/ 40 w 139"/>
                  <a:gd name="T9" fmla="*/ 123 h 123"/>
                  <a:gd name="T10" fmla="*/ 98 w 139"/>
                  <a:gd name="T11" fmla="*/ 123 h 123"/>
                </a:gdLst>
                <a:ahLst/>
                <a:cxnLst>
                  <a:cxn ang="0">
                    <a:pos x="T0" y="T1"/>
                  </a:cxn>
                  <a:cxn ang="0">
                    <a:pos x="T2" y="T3"/>
                  </a:cxn>
                  <a:cxn ang="0">
                    <a:pos x="T4" y="T5"/>
                  </a:cxn>
                  <a:cxn ang="0">
                    <a:pos x="T6" y="T7"/>
                  </a:cxn>
                  <a:cxn ang="0">
                    <a:pos x="T8" y="T9"/>
                  </a:cxn>
                  <a:cxn ang="0">
                    <a:pos x="T10" y="T11"/>
                  </a:cxn>
                </a:cxnLst>
                <a:rect l="0" t="0" r="r" b="b"/>
                <a:pathLst>
                  <a:path w="139" h="123">
                    <a:moveTo>
                      <a:pt x="98" y="123"/>
                    </a:moveTo>
                    <a:cubicBezTo>
                      <a:pt x="102" y="120"/>
                      <a:pt x="99" y="109"/>
                      <a:pt x="97" y="108"/>
                    </a:cubicBezTo>
                    <a:cubicBezTo>
                      <a:pt x="139" y="79"/>
                      <a:pt x="127" y="0"/>
                      <a:pt x="70" y="1"/>
                    </a:cubicBezTo>
                    <a:cubicBezTo>
                      <a:pt x="12" y="0"/>
                      <a:pt x="0" y="79"/>
                      <a:pt x="42" y="108"/>
                    </a:cubicBezTo>
                    <a:cubicBezTo>
                      <a:pt x="40" y="108"/>
                      <a:pt x="35" y="119"/>
                      <a:pt x="40" y="123"/>
                    </a:cubicBezTo>
                    <a:lnTo>
                      <a:pt x="98" y="123"/>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8" name="Freeform 106">
                <a:extLst>
                  <a:ext uri="{FF2B5EF4-FFF2-40B4-BE49-F238E27FC236}">
                    <a16:creationId xmlns:a16="http://schemas.microsoft.com/office/drawing/2014/main" id="{C6C95DB7-F3B9-3FCB-792E-EE5D3F820D78}"/>
                  </a:ext>
                </a:extLst>
              </p:cNvPr>
              <p:cNvSpPr>
                <a:spLocks/>
              </p:cNvSpPr>
              <p:nvPr/>
            </p:nvSpPr>
            <p:spPr bwMode="auto">
              <a:xfrm>
                <a:off x="3136900" y="3848101"/>
                <a:ext cx="90488" cy="128588"/>
              </a:xfrm>
              <a:custGeom>
                <a:avLst/>
                <a:gdLst>
                  <a:gd name="T0" fmla="*/ 24 w 24"/>
                  <a:gd name="T1" fmla="*/ 0 h 34"/>
                  <a:gd name="T2" fmla="*/ 2 w 24"/>
                  <a:gd name="T3" fmla="*/ 34 h 34"/>
                </a:gdLst>
                <a:ahLst/>
                <a:cxnLst>
                  <a:cxn ang="0">
                    <a:pos x="T0" y="T1"/>
                  </a:cxn>
                  <a:cxn ang="0">
                    <a:pos x="T2" y="T3"/>
                  </a:cxn>
                </a:cxnLst>
                <a:rect l="0" t="0" r="r" b="b"/>
                <a:pathLst>
                  <a:path w="24" h="34">
                    <a:moveTo>
                      <a:pt x="24" y="0"/>
                    </a:moveTo>
                    <a:cubicBezTo>
                      <a:pt x="24" y="0"/>
                      <a:pt x="0" y="11"/>
                      <a:pt x="2" y="34"/>
                    </a:cubicBezTo>
                  </a:path>
                </a:pathLst>
              </a:custGeom>
              <a:noFill/>
              <a:ln w="14351"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9" name="Freeform 107">
                <a:extLst>
                  <a:ext uri="{FF2B5EF4-FFF2-40B4-BE49-F238E27FC236}">
                    <a16:creationId xmlns:a16="http://schemas.microsoft.com/office/drawing/2014/main" id="{51BF6F16-DDAB-49F5-7418-D4A97D3E4BBA}"/>
                  </a:ext>
                </a:extLst>
              </p:cNvPr>
              <p:cNvSpPr>
                <a:spLocks/>
              </p:cNvSpPr>
              <p:nvPr/>
            </p:nvSpPr>
            <p:spPr bwMode="auto">
              <a:xfrm>
                <a:off x="3257550" y="3625851"/>
                <a:ext cx="0" cy="109538"/>
              </a:xfrm>
              <a:custGeom>
                <a:avLst/>
                <a:gdLst>
                  <a:gd name="T0" fmla="*/ 0 h 69"/>
                  <a:gd name="T1" fmla="*/ 69 h 69"/>
                  <a:gd name="T2" fmla="*/ 0 h 69"/>
                </a:gdLst>
                <a:ahLst/>
                <a:cxnLst>
                  <a:cxn ang="0">
                    <a:pos x="0" y="T0"/>
                  </a:cxn>
                  <a:cxn ang="0">
                    <a:pos x="0" y="T1"/>
                  </a:cxn>
                  <a:cxn ang="0">
                    <a:pos x="0" y="T2"/>
                  </a:cxn>
                </a:cxnLst>
                <a:rect l="0" t="0" r="r" b="b"/>
                <a:pathLst>
                  <a:path h="69">
                    <a:moveTo>
                      <a:pt x="0" y="0"/>
                    </a:moveTo>
                    <a:lnTo>
                      <a:pt x="0" y="69"/>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0" name="Line 108">
                <a:extLst>
                  <a:ext uri="{FF2B5EF4-FFF2-40B4-BE49-F238E27FC236}">
                    <a16:creationId xmlns:a16="http://schemas.microsoft.com/office/drawing/2014/main" id="{76DBFB32-8E35-E8FF-9CCA-9A94729BB0A4}"/>
                  </a:ext>
                </a:extLst>
              </p:cNvPr>
              <p:cNvSpPr>
                <a:spLocks noChangeShapeType="1"/>
              </p:cNvSpPr>
              <p:nvPr/>
            </p:nvSpPr>
            <p:spPr bwMode="auto">
              <a:xfrm>
                <a:off x="3257550" y="3625851"/>
                <a:ext cx="0" cy="109538"/>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1" name="Freeform 109">
                <a:extLst>
                  <a:ext uri="{FF2B5EF4-FFF2-40B4-BE49-F238E27FC236}">
                    <a16:creationId xmlns:a16="http://schemas.microsoft.com/office/drawing/2014/main" id="{AD4DA4E6-7E0A-1232-0FBF-931B06A21B7F}"/>
                  </a:ext>
                </a:extLst>
              </p:cNvPr>
              <p:cNvSpPr>
                <a:spLocks/>
              </p:cNvSpPr>
              <p:nvPr/>
            </p:nvSpPr>
            <p:spPr bwMode="auto">
              <a:xfrm>
                <a:off x="3422650" y="3727451"/>
                <a:ext cx="74613" cy="74613"/>
              </a:xfrm>
              <a:custGeom>
                <a:avLst/>
                <a:gdLst>
                  <a:gd name="T0" fmla="*/ 47 w 47"/>
                  <a:gd name="T1" fmla="*/ 0 h 47"/>
                  <a:gd name="T2" fmla="*/ 0 w 47"/>
                  <a:gd name="T3" fmla="*/ 47 h 47"/>
                  <a:gd name="T4" fmla="*/ 47 w 47"/>
                  <a:gd name="T5" fmla="*/ 0 h 47"/>
                </a:gdLst>
                <a:ahLst/>
                <a:cxnLst>
                  <a:cxn ang="0">
                    <a:pos x="T0" y="T1"/>
                  </a:cxn>
                  <a:cxn ang="0">
                    <a:pos x="T2" y="T3"/>
                  </a:cxn>
                  <a:cxn ang="0">
                    <a:pos x="T4" y="T5"/>
                  </a:cxn>
                </a:cxnLst>
                <a:rect l="0" t="0" r="r" b="b"/>
                <a:pathLst>
                  <a:path w="47" h="47">
                    <a:moveTo>
                      <a:pt x="47" y="0"/>
                    </a:moveTo>
                    <a:lnTo>
                      <a:pt x="0" y="47"/>
                    </a:lnTo>
                    <a:lnTo>
                      <a:pt x="47"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2" name="Line 110">
                <a:extLst>
                  <a:ext uri="{FF2B5EF4-FFF2-40B4-BE49-F238E27FC236}">
                    <a16:creationId xmlns:a16="http://schemas.microsoft.com/office/drawing/2014/main" id="{EE36603D-6379-048E-29D5-D70D017D8D5B}"/>
                  </a:ext>
                </a:extLst>
              </p:cNvPr>
              <p:cNvSpPr>
                <a:spLocks noChangeShapeType="1"/>
              </p:cNvSpPr>
              <p:nvPr/>
            </p:nvSpPr>
            <p:spPr bwMode="auto">
              <a:xfrm flipH="1">
                <a:off x="3422650" y="3727451"/>
                <a:ext cx="74613" cy="74613"/>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3" name="Freeform 111">
                <a:extLst>
                  <a:ext uri="{FF2B5EF4-FFF2-40B4-BE49-F238E27FC236}">
                    <a16:creationId xmlns:a16="http://schemas.microsoft.com/office/drawing/2014/main" id="{2C79C1C7-9A0C-799A-1163-4E1B071CDF4D}"/>
                  </a:ext>
                </a:extLst>
              </p:cNvPr>
              <p:cNvSpPr>
                <a:spLocks/>
              </p:cNvSpPr>
              <p:nvPr/>
            </p:nvSpPr>
            <p:spPr bwMode="auto">
              <a:xfrm>
                <a:off x="3482975" y="3965576"/>
                <a:ext cx="109538" cy="0"/>
              </a:xfrm>
              <a:custGeom>
                <a:avLst/>
                <a:gdLst>
                  <a:gd name="T0" fmla="*/ 69 w 69"/>
                  <a:gd name="T1" fmla="*/ 0 w 69"/>
                  <a:gd name="T2" fmla="*/ 69 w 69"/>
                </a:gdLst>
                <a:ahLst/>
                <a:cxnLst>
                  <a:cxn ang="0">
                    <a:pos x="T0" y="0"/>
                  </a:cxn>
                  <a:cxn ang="0">
                    <a:pos x="T1" y="0"/>
                  </a:cxn>
                  <a:cxn ang="0">
                    <a:pos x="T2" y="0"/>
                  </a:cxn>
                </a:cxnLst>
                <a:rect l="0" t="0" r="r" b="b"/>
                <a:pathLst>
                  <a:path w="69">
                    <a:moveTo>
                      <a:pt x="69" y="0"/>
                    </a:moveTo>
                    <a:lnTo>
                      <a:pt x="0" y="0"/>
                    </a:lnTo>
                    <a:lnTo>
                      <a:pt x="69"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4" name="Line 112">
                <a:extLst>
                  <a:ext uri="{FF2B5EF4-FFF2-40B4-BE49-F238E27FC236}">
                    <a16:creationId xmlns:a16="http://schemas.microsoft.com/office/drawing/2014/main" id="{C17C15B6-0481-5BB4-A0EA-A5131C48E614}"/>
                  </a:ext>
                </a:extLst>
              </p:cNvPr>
              <p:cNvSpPr>
                <a:spLocks noChangeShapeType="1"/>
              </p:cNvSpPr>
              <p:nvPr/>
            </p:nvSpPr>
            <p:spPr bwMode="auto">
              <a:xfrm flipH="1">
                <a:off x="348297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5" name="Freeform 113">
                <a:extLst>
                  <a:ext uri="{FF2B5EF4-FFF2-40B4-BE49-F238E27FC236}">
                    <a16:creationId xmlns:a16="http://schemas.microsoft.com/office/drawing/2014/main" id="{C3827A31-5401-6187-F71D-EE0C0C88CBD6}"/>
                  </a:ext>
                </a:extLst>
              </p:cNvPr>
              <p:cNvSpPr>
                <a:spLocks/>
              </p:cNvSpPr>
              <p:nvPr/>
            </p:nvSpPr>
            <p:spPr bwMode="auto">
              <a:xfrm>
                <a:off x="3433763" y="4138613"/>
                <a:ext cx="76200" cy="76200"/>
              </a:xfrm>
              <a:custGeom>
                <a:avLst/>
                <a:gdLst>
                  <a:gd name="T0" fmla="*/ 48 w 48"/>
                  <a:gd name="T1" fmla="*/ 48 h 48"/>
                  <a:gd name="T2" fmla="*/ 0 w 48"/>
                  <a:gd name="T3" fmla="*/ 0 h 48"/>
                  <a:gd name="T4" fmla="*/ 48 w 48"/>
                  <a:gd name="T5" fmla="*/ 48 h 48"/>
                </a:gdLst>
                <a:ahLst/>
                <a:cxnLst>
                  <a:cxn ang="0">
                    <a:pos x="T0" y="T1"/>
                  </a:cxn>
                  <a:cxn ang="0">
                    <a:pos x="T2" y="T3"/>
                  </a:cxn>
                  <a:cxn ang="0">
                    <a:pos x="T4" y="T5"/>
                  </a:cxn>
                </a:cxnLst>
                <a:rect l="0" t="0" r="r" b="b"/>
                <a:pathLst>
                  <a:path w="48" h="48">
                    <a:moveTo>
                      <a:pt x="48" y="48"/>
                    </a:moveTo>
                    <a:lnTo>
                      <a:pt x="0" y="0"/>
                    </a:lnTo>
                    <a:lnTo>
                      <a:pt x="48"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6" name="Line 114">
                <a:extLst>
                  <a:ext uri="{FF2B5EF4-FFF2-40B4-BE49-F238E27FC236}">
                    <a16:creationId xmlns:a16="http://schemas.microsoft.com/office/drawing/2014/main" id="{A3C159B2-5DE3-7BD5-E47A-5A3A32FC06AA}"/>
                  </a:ext>
                </a:extLst>
              </p:cNvPr>
              <p:cNvSpPr>
                <a:spLocks noChangeShapeType="1"/>
              </p:cNvSpPr>
              <p:nvPr/>
            </p:nvSpPr>
            <p:spPr bwMode="auto">
              <a:xfrm flipH="1" flipV="1">
                <a:off x="3433763" y="4138613"/>
                <a:ext cx="76200"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7" name="Freeform 115">
                <a:extLst>
                  <a:ext uri="{FF2B5EF4-FFF2-40B4-BE49-F238E27FC236}">
                    <a16:creationId xmlns:a16="http://schemas.microsoft.com/office/drawing/2014/main" id="{B45CB300-8011-1F13-7E4A-5EF8A7F8983A}"/>
                  </a:ext>
                </a:extLst>
              </p:cNvPr>
              <p:cNvSpPr>
                <a:spLocks/>
              </p:cNvSpPr>
              <p:nvPr/>
            </p:nvSpPr>
            <p:spPr bwMode="auto">
              <a:xfrm>
                <a:off x="3008313" y="4138613"/>
                <a:ext cx="74613" cy="76200"/>
              </a:xfrm>
              <a:custGeom>
                <a:avLst/>
                <a:gdLst>
                  <a:gd name="T0" fmla="*/ 0 w 47"/>
                  <a:gd name="T1" fmla="*/ 48 h 48"/>
                  <a:gd name="T2" fmla="*/ 47 w 47"/>
                  <a:gd name="T3" fmla="*/ 0 h 48"/>
                  <a:gd name="T4" fmla="*/ 0 w 47"/>
                  <a:gd name="T5" fmla="*/ 48 h 48"/>
                </a:gdLst>
                <a:ahLst/>
                <a:cxnLst>
                  <a:cxn ang="0">
                    <a:pos x="T0" y="T1"/>
                  </a:cxn>
                  <a:cxn ang="0">
                    <a:pos x="T2" y="T3"/>
                  </a:cxn>
                  <a:cxn ang="0">
                    <a:pos x="T4" y="T5"/>
                  </a:cxn>
                </a:cxnLst>
                <a:rect l="0" t="0" r="r" b="b"/>
                <a:pathLst>
                  <a:path w="47" h="48">
                    <a:moveTo>
                      <a:pt x="0" y="48"/>
                    </a:moveTo>
                    <a:lnTo>
                      <a:pt x="47" y="0"/>
                    </a:lnTo>
                    <a:lnTo>
                      <a:pt x="0"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18" name="Line 116">
                <a:extLst>
                  <a:ext uri="{FF2B5EF4-FFF2-40B4-BE49-F238E27FC236}">
                    <a16:creationId xmlns:a16="http://schemas.microsoft.com/office/drawing/2014/main" id="{79ECE672-0EE3-84D1-10B5-023AB5399D6A}"/>
                  </a:ext>
                </a:extLst>
              </p:cNvPr>
              <p:cNvSpPr>
                <a:spLocks noChangeShapeType="1"/>
              </p:cNvSpPr>
              <p:nvPr/>
            </p:nvSpPr>
            <p:spPr bwMode="auto">
              <a:xfrm flipV="1">
                <a:off x="3008313" y="4138613"/>
                <a:ext cx="74613"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9" name="Freeform 117">
                <a:extLst>
                  <a:ext uri="{FF2B5EF4-FFF2-40B4-BE49-F238E27FC236}">
                    <a16:creationId xmlns:a16="http://schemas.microsoft.com/office/drawing/2014/main" id="{D00AA867-97F6-53FF-D0FD-E346AC00A8E5}"/>
                  </a:ext>
                </a:extLst>
              </p:cNvPr>
              <p:cNvSpPr>
                <a:spLocks/>
              </p:cNvSpPr>
              <p:nvPr/>
            </p:nvSpPr>
            <p:spPr bwMode="auto">
              <a:xfrm>
                <a:off x="2917825" y="3965576"/>
                <a:ext cx="109538" cy="0"/>
              </a:xfrm>
              <a:custGeom>
                <a:avLst/>
                <a:gdLst>
                  <a:gd name="T0" fmla="*/ 0 w 69"/>
                  <a:gd name="T1" fmla="*/ 69 w 69"/>
                  <a:gd name="T2" fmla="*/ 0 w 69"/>
                </a:gdLst>
                <a:ahLst/>
                <a:cxnLst>
                  <a:cxn ang="0">
                    <a:pos x="T0" y="0"/>
                  </a:cxn>
                  <a:cxn ang="0">
                    <a:pos x="T1" y="0"/>
                  </a:cxn>
                  <a:cxn ang="0">
                    <a:pos x="T2" y="0"/>
                  </a:cxn>
                </a:cxnLst>
                <a:rect l="0" t="0" r="r" b="b"/>
                <a:pathLst>
                  <a:path w="69">
                    <a:moveTo>
                      <a:pt x="0" y="0"/>
                    </a:moveTo>
                    <a:lnTo>
                      <a:pt x="69" y="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20" name="Line 118">
                <a:extLst>
                  <a:ext uri="{FF2B5EF4-FFF2-40B4-BE49-F238E27FC236}">
                    <a16:creationId xmlns:a16="http://schemas.microsoft.com/office/drawing/2014/main" id="{2456F0F7-DABC-76D7-A338-90AEA0D320B3}"/>
                  </a:ext>
                </a:extLst>
              </p:cNvPr>
              <p:cNvSpPr>
                <a:spLocks noChangeShapeType="1"/>
              </p:cNvSpPr>
              <p:nvPr/>
            </p:nvSpPr>
            <p:spPr bwMode="auto">
              <a:xfrm>
                <a:off x="291782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1" name="Freeform 119">
                <a:extLst>
                  <a:ext uri="{FF2B5EF4-FFF2-40B4-BE49-F238E27FC236}">
                    <a16:creationId xmlns:a16="http://schemas.microsoft.com/office/drawing/2014/main" id="{18C7FC64-0055-C5EB-760E-5852C73DDD14}"/>
                  </a:ext>
                </a:extLst>
              </p:cNvPr>
              <p:cNvSpPr>
                <a:spLocks/>
              </p:cNvSpPr>
              <p:nvPr/>
            </p:nvSpPr>
            <p:spPr bwMode="auto">
              <a:xfrm>
                <a:off x="3016250" y="3727451"/>
                <a:ext cx="77788" cy="79375"/>
              </a:xfrm>
              <a:custGeom>
                <a:avLst/>
                <a:gdLst>
                  <a:gd name="T0" fmla="*/ 0 w 49"/>
                  <a:gd name="T1" fmla="*/ 0 h 50"/>
                  <a:gd name="T2" fmla="*/ 49 w 49"/>
                  <a:gd name="T3" fmla="*/ 50 h 50"/>
                  <a:gd name="T4" fmla="*/ 0 w 49"/>
                  <a:gd name="T5" fmla="*/ 0 h 50"/>
                </a:gdLst>
                <a:ahLst/>
                <a:cxnLst>
                  <a:cxn ang="0">
                    <a:pos x="T0" y="T1"/>
                  </a:cxn>
                  <a:cxn ang="0">
                    <a:pos x="T2" y="T3"/>
                  </a:cxn>
                  <a:cxn ang="0">
                    <a:pos x="T4" y="T5"/>
                  </a:cxn>
                </a:cxnLst>
                <a:rect l="0" t="0" r="r" b="b"/>
                <a:pathLst>
                  <a:path w="49" h="50">
                    <a:moveTo>
                      <a:pt x="0" y="0"/>
                    </a:moveTo>
                    <a:lnTo>
                      <a:pt x="49" y="5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22" name="Line 120">
                <a:extLst>
                  <a:ext uri="{FF2B5EF4-FFF2-40B4-BE49-F238E27FC236}">
                    <a16:creationId xmlns:a16="http://schemas.microsoft.com/office/drawing/2014/main" id="{212153C5-BCE8-A639-B665-12E8119A008E}"/>
                  </a:ext>
                </a:extLst>
              </p:cNvPr>
              <p:cNvSpPr>
                <a:spLocks noChangeShapeType="1"/>
              </p:cNvSpPr>
              <p:nvPr/>
            </p:nvSpPr>
            <p:spPr bwMode="auto">
              <a:xfrm>
                <a:off x="3016250" y="3727451"/>
                <a:ext cx="77788" cy="79375"/>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29" name="Group 128">
            <a:extLst>
              <a:ext uri="{FF2B5EF4-FFF2-40B4-BE49-F238E27FC236}">
                <a16:creationId xmlns:a16="http://schemas.microsoft.com/office/drawing/2014/main" id="{CD8E3F6F-4EE1-ED8E-CD0F-9823C047D858}"/>
              </a:ext>
            </a:extLst>
          </p:cNvPr>
          <p:cNvGrpSpPr/>
          <p:nvPr/>
        </p:nvGrpSpPr>
        <p:grpSpPr>
          <a:xfrm>
            <a:off x="6268087" y="4434616"/>
            <a:ext cx="402767" cy="402767"/>
            <a:chOff x="11487338" y="5085114"/>
            <a:chExt cx="537023" cy="537023"/>
          </a:xfrm>
        </p:grpSpPr>
        <p:sp>
          <p:nvSpPr>
            <p:cNvPr id="124" name="Oval 123">
              <a:extLst>
                <a:ext uri="{FF2B5EF4-FFF2-40B4-BE49-F238E27FC236}">
                  <a16:creationId xmlns:a16="http://schemas.microsoft.com/office/drawing/2014/main" id="{067D9B2D-1B88-A4AA-CA80-2CC4D04B8A09}"/>
                </a:ext>
              </a:extLst>
            </p:cNvPr>
            <p:cNvSpPr/>
            <p:nvPr/>
          </p:nvSpPr>
          <p:spPr>
            <a:xfrm>
              <a:off x="11487338" y="5085114"/>
              <a:ext cx="537023" cy="537023"/>
            </a:xfrm>
            <a:prstGeom prst="ellipse">
              <a:avLst/>
            </a:prstGeom>
            <a:solidFill>
              <a:srgbClr val="00B05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25" name="Grupo 250">
              <a:extLst>
                <a:ext uri="{FF2B5EF4-FFF2-40B4-BE49-F238E27FC236}">
                  <a16:creationId xmlns:a16="http://schemas.microsoft.com/office/drawing/2014/main" id="{E1059B29-948E-881E-09E1-22278FE5B4D9}"/>
                </a:ext>
              </a:extLst>
            </p:cNvPr>
            <p:cNvGrpSpPr/>
            <p:nvPr/>
          </p:nvGrpSpPr>
          <p:grpSpPr>
            <a:xfrm>
              <a:off x="11575849" y="5173625"/>
              <a:ext cx="360000" cy="360000"/>
              <a:chOff x="2134328" y="2822799"/>
              <a:chExt cx="781050" cy="536575"/>
            </a:xfrm>
          </p:grpSpPr>
          <p:sp>
            <p:nvSpPr>
              <p:cNvPr id="126" name="Freeform 25">
                <a:extLst>
                  <a:ext uri="{FF2B5EF4-FFF2-40B4-BE49-F238E27FC236}">
                    <a16:creationId xmlns:a16="http://schemas.microsoft.com/office/drawing/2014/main" id="{F04AD3B4-15A3-1240-22F8-F590C486810B}"/>
                  </a:ext>
                </a:extLst>
              </p:cNvPr>
              <p:cNvSpPr>
                <a:spLocks/>
              </p:cNvSpPr>
              <p:nvPr/>
            </p:nvSpPr>
            <p:spPr bwMode="auto">
              <a:xfrm>
                <a:off x="2134328" y="2883124"/>
                <a:ext cx="781050" cy="476250"/>
              </a:xfrm>
              <a:custGeom>
                <a:avLst/>
                <a:gdLst>
                  <a:gd name="T0" fmla="*/ 475 w 492"/>
                  <a:gd name="T1" fmla="*/ 242 h 300"/>
                  <a:gd name="T2" fmla="*/ 470 w 492"/>
                  <a:gd name="T3" fmla="*/ 249 h 300"/>
                  <a:gd name="T4" fmla="*/ 451 w 492"/>
                  <a:gd name="T5" fmla="*/ 257 h 300"/>
                  <a:gd name="T6" fmla="*/ 423 w 492"/>
                  <a:gd name="T7" fmla="*/ 266 h 300"/>
                  <a:gd name="T8" fmla="*/ 411 w 492"/>
                  <a:gd name="T9" fmla="*/ 269 h 300"/>
                  <a:gd name="T10" fmla="*/ 390 w 492"/>
                  <a:gd name="T11" fmla="*/ 266 h 300"/>
                  <a:gd name="T12" fmla="*/ 342 w 492"/>
                  <a:gd name="T13" fmla="*/ 254 h 300"/>
                  <a:gd name="T14" fmla="*/ 325 w 492"/>
                  <a:gd name="T15" fmla="*/ 247 h 300"/>
                  <a:gd name="T16" fmla="*/ 304 w 492"/>
                  <a:gd name="T17" fmla="*/ 242 h 300"/>
                  <a:gd name="T18" fmla="*/ 299 w 492"/>
                  <a:gd name="T19" fmla="*/ 242 h 300"/>
                  <a:gd name="T20" fmla="*/ 283 w 492"/>
                  <a:gd name="T21" fmla="*/ 247 h 300"/>
                  <a:gd name="T22" fmla="*/ 264 w 492"/>
                  <a:gd name="T23" fmla="*/ 259 h 300"/>
                  <a:gd name="T24" fmla="*/ 245 w 492"/>
                  <a:gd name="T25" fmla="*/ 281 h 300"/>
                  <a:gd name="T26" fmla="*/ 233 w 492"/>
                  <a:gd name="T27" fmla="*/ 264 h 300"/>
                  <a:gd name="T28" fmla="*/ 221 w 492"/>
                  <a:gd name="T29" fmla="*/ 254 h 300"/>
                  <a:gd name="T30" fmla="*/ 200 w 492"/>
                  <a:gd name="T31" fmla="*/ 245 h 300"/>
                  <a:gd name="T32" fmla="*/ 190 w 492"/>
                  <a:gd name="T33" fmla="*/ 242 h 300"/>
                  <a:gd name="T34" fmla="*/ 185 w 492"/>
                  <a:gd name="T35" fmla="*/ 242 h 300"/>
                  <a:gd name="T36" fmla="*/ 150 w 492"/>
                  <a:gd name="T37" fmla="*/ 254 h 300"/>
                  <a:gd name="T38" fmla="*/ 128 w 492"/>
                  <a:gd name="T39" fmla="*/ 259 h 300"/>
                  <a:gd name="T40" fmla="*/ 100 w 492"/>
                  <a:gd name="T41" fmla="*/ 266 h 300"/>
                  <a:gd name="T42" fmla="*/ 81 w 492"/>
                  <a:gd name="T43" fmla="*/ 269 h 300"/>
                  <a:gd name="T44" fmla="*/ 57 w 492"/>
                  <a:gd name="T45" fmla="*/ 264 h 300"/>
                  <a:gd name="T46" fmla="*/ 29 w 492"/>
                  <a:gd name="T47" fmla="*/ 252 h 300"/>
                  <a:gd name="T48" fmla="*/ 17 w 492"/>
                  <a:gd name="T49" fmla="*/ 242 h 300"/>
                  <a:gd name="T50" fmla="*/ 17 w 492"/>
                  <a:gd name="T51" fmla="*/ 0 h 300"/>
                  <a:gd name="T52" fmla="*/ 0 w 492"/>
                  <a:gd name="T53" fmla="*/ 281 h 300"/>
                  <a:gd name="T54" fmla="*/ 207 w 492"/>
                  <a:gd name="T55" fmla="*/ 281 h 300"/>
                  <a:gd name="T56" fmla="*/ 219 w 492"/>
                  <a:gd name="T57" fmla="*/ 300 h 300"/>
                  <a:gd name="T58" fmla="*/ 285 w 492"/>
                  <a:gd name="T59" fmla="*/ 300 h 300"/>
                  <a:gd name="T60" fmla="*/ 283 w 492"/>
                  <a:gd name="T61" fmla="*/ 281 h 300"/>
                  <a:gd name="T62" fmla="*/ 492 w 492"/>
                  <a:gd name="T63" fmla="*/ 0 h 300"/>
                  <a:gd name="T64" fmla="*/ 475 w 492"/>
                  <a:gd name="T65" fmla="*/ 235 h 300"/>
                  <a:gd name="T66" fmla="*/ 475 w 492"/>
                  <a:gd name="T67" fmla="*/ 23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 h="300">
                    <a:moveTo>
                      <a:pt x="475" y="235"/>
                    </a:moveTo>
                    <a:lnTo>
                      <a:pt x="475" y="242"/>
                    </a:lnTo>
                    <a:lnTo>
                      <a:pt x="470" y="249"/>
                    </a:lnTo>
                    <a:lnTo>
                      <a:pt x="470" y="249"/>
                    </a:lnTo>
                    <a:lnTo>
                      <a:pt x="465" y="252"/>
                    </a:lnTo>
                    <a:lnTo>
                      <a:pt x="451" y="257"/>
                    </a:lnTo>
                    <a:lnTo>
                      <a:pt x="435" y="264"/>
                    </a:lnTo>
                    <a:lnTo>
                      <a:pt x="423" y="266"/>
                    </a:lnTo>
                    <a:lnTo>
                      <a:pt x="411" y="269"/>
                    </a:lnTo>
                    <a:lnTo>
                      <a:pt x="411" y="269"/>
                    </a:lnTo>
                    <a:lnTo>
                      <a:pt x="390" y="266"/>
                    </a:lnTo>
                    <a:lnTo>
                      <a:pt x="390" y="266"/>
                    </a:lnTo>
                    <a:lnTo>
                      <a:pt x="363" y="259"/>
                    </a:lnTo>
                    <a:lnTo>
                      <a:pt x="342" y="254"/>
                    </a:lnTo>
                    <a:lnTo>
                      <a:pt x="342" y="254"/>
                    </a:lnTo>
                    <a:lnTo>
                      <a:pt x="325" y="247"/>
                    </a:lnTo>
                    <a:lnTo>
                      <a:pt x="304" y="242"/>
                    </a:lnTo>
                    <a:lnTo>
                      <a:pt x="304" y="242"/>
                    </a:lnTo>
                    <a:lnTo>
                      <a:pt x="299" y="242"/>
                    </a:lnTo>
                    <a:lnTo>
                      <a:pt x="299" y="242"/>
                    </a:lnTo>
                    <a:lnTo>
                      <a:pt x="292" y="245"/>
                    </a:lnTo>
                    <a:lnTo>
                      <a:pt x="283" y="247"/>
                    </a:lnTo>
                    <a:lnTo>
                      <a:pt x="271" y="254"/>
                    </a:lnTo>
                    <a:lnTo>
                      <a:pt x="264" y="259"/>
                    </a:lnTo>
                    <a:lnTo>
                      <a:pt x="259" y="264"/>
                    </a:lnTo>
                    <a:lnTo>
                      <a:pt x="245" y="281"/>
                    </a:lnTo>
                    <a:lnTo>
                      <a:pt x="233" y="264"/>
                    </a:lnTo>
                    <a:lnTo>
                      <a:pt x="233" y="264"/>
                    </a:lnTo>
                    <a:lnTo>
                      <a:pt x="230" y="259"/>
                    </a:lnTo>
                    <a:lnTo>
                      <a:pt x="221" y="254"/>
                    </a:lnTo>
                    <a:lnTo>
                      <a:pt x="207" y="247"/>
                    </a:lnTo>
                    <a:lnTo>
                      <a:pt x="200" y="245"/>
                    </a:lnTo>
                    <a:lnTo>
                      <a:pt x="190" y="242"/>
                    </a:lnTo>
                    <a:lnTo>
                      <a:pt x="190" y="242"/>
                    </a:lnTo>
                    <a:lnTo>
                      <a:pt x="185" y="242"/>
                    </a:lnTo>
                    <a:lnTo>
                      <a:pt x="185" y="242"/>
                    </a:lnTo>
                    <a:lnTo>
                      <a:pt x="166" y="247"/>
                    </a:lnTo>
                    <a:lnTo>
                      <a:pt x="150" y="254"/>
                    </a:lnTo>
                    <a:lnTo>
                      <a:pt x="150" y="254"/>
                    </a:lnTo>
                    <a:lnTo>
                      <a:pt x="128" y="259"/>
                    </a:lnTo>
                    <a:lnTo>
                      <a:pt x="100" y="266"/>
                    </a:lnTo>
                    <a:lnTo>
                      <a:pt x="100" y="266"/>
                    </a:lnTo>
                    <a:lnTo>
                      <a:pt x="81" y="269"/>
                    </a:lnTo>
                    <a:lnTo>
                      <a:pt x="81" y="269"/>
                    </a:lnTo>
                    <a:lnTo>
                      <a:pt x="67" y="266"/>
                    </a:lnTo>
                    <a:lnTo>
                      <a:pt x="57" y="264"/>
                    </a:lnTo>
                    <a:lnTo>
                      <a:pt x="41" y="257"/>
                    </a:lnTo>
                    <a:lnTo>
                      <a:pt x="29" y="252"/>
                    </a:lnTo>
                    <a:lnTo>
                      <a:pt x="22" y="249"/>
                    </a:lnTo>
                    <a:lnTo>
                      <a:pt x="17" y="242"/>
                    </a:lnTo>
                    <a:lnTo>
                      <a:pt x="17" y="235"/>
                    </a:lnTo>
                    <a:lnTo>
                      <a:pt x="17" y="0"/>
                    </a:lnTo>
                    <a:lnTo>
                      <a:pt x="0" y="0"/>
                    </a:lnTo>
                    <a:lnTo>
                      <a:pt x="0" y="281"/>
                    </a:lnTo>
                    <a:lnTo>
                      <a:pt x="207" y="281"/>
                    </a:lnTo>
                    <a:lnTo>
                      <a:pt x="207" y="281"/>
                    </a:lnTo>
                    <a:lnTo>
                      <a:pt x="204" y="300"/>
                    </a:lnTo>
                    <a:lnTo>
                      <a:pt x="219" y="300"/>
                    </a:lnTo>
                    <a:lnTo>
                      <a:pt x="271" y="300"/>
                    </a:lnTo>
                    <a:lnTo>
                      <a:pt x="285" y="300"/>
                    </a:lnTo>
                    <a:lnTo>
                      <a:pt x="285" y="300"/>
                    </a:lnTo>
                    <a:lnTo>
                      <a:pt x="283" y="281"/>
                    </a:lnTo>
                    <a:lnTo>
                      <a:pt x="492" y="281"/>
                    </a:lnTo>
                    <a:lnTo>
                      <a:pt x="492" y="0"/>
                    </a:lnTo>
                    <a:lnTo>
                      <a:pt x="475" y="0"/>
                    </a:lnTo>
                    <a:lnTo>
                      <a:pt x="475" y="235"/>
                    </a:lnTo>
                    <a:lnTo>
                      <a:pt x="475" y="235"/>
                    </a:lnTo>
                    <a:lnTo>
                      <a:pt x="475" y="23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7" name="Freeform 26">
                <a:extLst>
                  <a:ext uri="{FF2B5EF4-FFF2-40B4-BE49-F238E27FC236}">
                    <a16:creationId xmlns:a16="http://schemas.microsoft.com/office/drawing/2014/main" id="{A291517E-1D4D-917F-FDD6-92CC2DA0C6B8}"/>
                  </a:ext>
                </a:extLst>
              </p:cNvPr>
              <p:cNvSpPr>
                <a:spLocks noEditPoints="1"/>
              </p:cNvSpPr>
              <p:nvPr/>
            </p:nvSpPr>
            <p:spPr bwMode="auto">
              <a:xfrm>
                <a:off x="2537553" y="2822799"/>
                <a:ext cx="323850" cy="460375"/>
              </a:xfrm>
              <a:custGeom>
                <a:avLst/>
                <a:gdLst>
                  <a:gd name="T0" fmla="*/ 45 w 204"/>
                  <a:gd name="T1" fmla="*/ 0 h 290"/>
                  <a:gd name="T2" fmla="*/ 17 w 204"/>
                  <a:gd name="T3" fmla="*/ 7 h 290"/>
                  <a:gd name="T4" fmla="*/ 0 w 204"/>
                  <a:gd name="T5" fmla="*/ 17 h 290"/>
                  <a:gd name="T6" fmla="*/ 0 w 204"/>
                  <a:gd name="T7" fmla="*/ 283 h 290"/>
                  <a:gd name="T8" fmla="*/ 17 w 204"/>
                  <a:gd name="T9" fmla="*/ 271 h 290"/>
                  <a:gd name="T10" fmla="*/ 45 w 204"/>
                  <a:gd name="T11" fmla="*/ 266 h 290"/>
                  <a:gd name="T12" fmla="*/ 52 w 204"/>
                  <a:gd name="T13" fmla="*/ 266 h 290"/>
                  <a:gd name="T14" fmla="*/ 76 w 204"/>
                  <a:gd name="T15" fmla="*/ 271 h 290"/>
                  <a:gd name="T16" fmla="*/ 114 w 204"/>
                  <a:gd name="T17" fmla="*/ 283 h 290"/>
                  <a:gd name="T18" fmla="*/ 140 w 204"/>
                  <a:gd name="T19" fmla="*/ 287 h 290"/>
                  <a:gd name="T20" fmla="*/ 157 w 204"/>
                  <a:gd name="T21" fmla="*/ 290 h 290"/>
                  <a:gd name="T22" fmla="*/ 178 w 204"/>
                  <a:gd name="T23" fmla="*/ 287 h 290"/>
                  <a:gd name="T24" fmla="*/ 202 w 204"/>
                  <a:gd name="T25" fmla="*/ 275 h 290"/>
                  <a:gd name="T26" fmla="*/ 204 w 204"/>
                  <a:gd name="T27" fmla="*/ 9 h 290"/>
                  <a:gd name="T28" fmla="*/ 202 w 204"/>
                  <a:gd name="T29" fmla="*/ 12 h 290"/>
                  <a:gd name="T30" fmla="*/ 178 w 204"/>
                  <a:gd name="T31" fmla="*/ 21 h 290"/>
                  <a:gd name="T32" fmla="*/ 157 w 204"/>
                  <a:gd name="T33" fmla="*/ 24 h 290"/>
                  <a:gd name="T34" fmla="*/ 140 w 204"/>
                  <a:gd name="T35" fmla="*/ 24 h 290"/>
                  <a:gd name="T36" fmla="*/ 114 w 204"/>
                  <a:gd name="T37" fmla="*/ 17 h 290"/>
                  <a:gd name="T38" fmla="*/ 76 w 204"/>
                  <a:gd name="T39" fmla="*/ 5 h 290"/>
                  <a:gd name="T40" fmla="*/ 52 w 204"/>
                  <a:gd name="T41" fmla="*/ 0 h 290"/>
                  <a:gd name="T42" fmla="*/ 45 w 204"/>
                  <a:gd name="T43" fmla="*/ 0 h 290"/>
                  <a:gd name="T44" fmla="*/ 45 w 204"/>
                  <a:gd name="T45" fmla="*/ 0 h 290"/>
                  <a:gd name="T46" fmla="*/ 36 w 204"/>
                  <a:gd name="T47" fmla="*/ 220 h 290"/>
                  <a:gd name="T48" fmla="*/ 176 w 204"/>
                  <a:gd name="T49" fmla="*/ 206 h 290"/>
                  <a:gd name="T50" fmla="*/ 176 w 204"/>
                  <a:gd name="T51" fmla="*/ 220 h 290"/>
                  <a:gd name="T52" fmla="*/ 176 w 204"/>
                  <a:gd name="T53" fmla="*/ 177 h 290"/>
                  <a:gd name="T54" fmla="*/ 36 w 204"/>
                  <a:gd name="T55" fmla="*/ 158 h 290"/>
                  <a:gd name="T56" fmla="*/ 176 w 204"/>
                  <a:gd name="T57" fmla="*/ 177 h 290"/>
                  <a:gd name="T58" fmla="*/ 176 w 204"/>
                  <a:gd name="T59" fmla="*/ 177 h 290"/>
                  <a:gd name="T60" fmla="*/ 36 w 204"/>
                  <a:gd name="T61" fmla="*/ 132 h 290"/>
                  <a:gd name="T62" fmla="*/ 176 w 204"/>
                  <a:gd name="T63" fmla="*/ 115 h 290"/>
                  <a:gd name="T64" fmla="*/ 176 w 204"/>
                  <a:gd name="T65" fmla="*/ 132 h 290"/>
                  <a:gd name="T66" fmla="*/ 176 w 204"/>
                  <a:gd name="T67" fmla="*/ 72 h 290"/>
                  <a:gd name="T68" fmla="*/ 36 w 204"/>
                  <a:gd name="T69" fmla="*/ 86 h 290"/>
                  <a:gd name="T70" fmla="*/ 176 w 204"/>
                  <a:gd name="T71" fmla="*/ 72 h 290"/>
                  <a:gd name="T72" fmla="*/ 176 w 204"/>
                  <a:gd name="T73"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0">
                    <a:moveTo>
                      <a:pt x="45" y="0"/>
                    </a:moveTo>
                    <a:lnTo>
                      <a:pt x="45" y="0"/>
                    </a:lnTo>
                    <a:lnTo>
                      <a:pt x="31" y="2"/>
                    </a:lnTo>
                    <a:lnTo>
                      <a:pt x="17" y="7"/>
                    </a:lnTo>
                    <a:lnTo>
                      <a:pt x="10" y="14"/>
                    </a:lnTo>
                    <a:lnTo>
                      <a:pt x="0" y="17"/>
                    </a:lnTo>
                    <a:lnTo>
                      <a:pt x="0" y="283"/>
                    </a:lnTo>
                    <a:lnTo>
                      <a:pt x="0" y="283"/>
                    </a:lnTo>
                    <a:lnTo>
                      <a:pt x="10" y="275"/>
                    </a:lnTo>
                    <a:lnTo>
                      <a:pt x="17" y="271"/>
                    </a:lnTo>
                    <a:lnTo>
                      <a:pt x="31" y="266"/>
                    </a:lnTo>
                    <a:lnTo>
                      <a:pt x="45" y="266"/>
                    </a:lnTo>
                    <a:lnTo>
                      <a:pt x="45" y="266"/>
                    </a:lnTo>
                    <a:lnTo>
                      <a:pt x="52" y="266"/>
                    </a:lnTo>
                    <a:lnTo>
                      <a:pt x="52" y="266"/>
                    </a:lnTo>
                    <a:lnTo>
                      <a:pt x="76" y="271"/>
                    </a:lnTo>
                    <a:lnTo>
                      <a:pt x="95" y="275"/>
                    </a:lnTo>
                    <a:lnTo>
                      <a:pt x="114" y="283"/>
                    </a:lnTo>
                    <a:lnTo>
                      <a:pt x="140" y="287"/>
                    </a:lnTo>
                    <a:lnTo>
                      <a:pt x="140" y="287"/>
                    </a:lnTo>
                    <a:lnTo>
                      <a:pt x="157" y="290"/>
                    </a:lnTo>
                    <a:lnTo>
                      <a:pt x="157" y="290"/>
                    </a:lnTo>
                    <a:lnTo>
                      <a:pt x="169" y="290"/>
                    </a:lnTo>
                    <a:lnTo>
                      <a:pt x="178" y="287"/>
                    </a:lnTo>
                    <a:lnTo>
                      <a:pt x="192" y="280"/>
                    </a:lnTo>
                    <a:lnTo>
                      <a:pt x="202" y="275"/>
                    </a:lnTo>
                    <a:lnTo>
                      <a:pt x="204" y="273"/>
                    </a:lnTo>
                    <a:lnTo>
                      <a:pt x="204" y="9"/>
                    </a:lnTo>
                    <a:lnTo>
                      <a:pt x="204" y="9"/>
                    </a:lnTo>
                    <a:lnTo>
                      <a:pt x="202" y="12"/>
                    </a:lnTo>
                    <a:lnTo>
                      <a:pt x="192" y="17"/>
                    </a:lnTo>
                    <a:lnTo>
                      <a:pt x="178" y="21"/>
                    </a:lnTo>
                    <a:lnTo>
                      <a:pt x="169" y="24"/>
                    </a:lnTo>
                    <a:lnTo>
                      <a:pt x="157" y="24"/>
                    </a:lnTo>
                    <a:lnTo>
                      <a:pt x="157" y="24"/>
                    </a:lnTo>
                    <a:lnTo>
                      <a:pt x="140" y="24"/>
                    </a:lnTo>
                    <a:lnTo>
                      <a:pt x="140" y="24"/>
                    </a:lnTo>
                    <a:lnTo>
                      <a:pt x="114" y="17"/>
                    </a:lnTo>
                    <a:lnTo>
                      <a:pt x="95" y="12"/>
                    </a:lnTo>
                    <a:lnTo>
                      <a:pt x="76" y="5"/>
                    </a:lnTo>
                    <a:lnTo>
                      <a:pt x="52" y="0"/>
                    </a:lnTo>
                    <a:lnTo>
                      <a:pt x="52" y="0"/>
                    </a:lnTo>
                    <a:lnTo>
                      <a:pt x="45" y="0"/>
                    </a:lnTo>
                    <a:lnTo>
                      <a:pt x="45" y="0"/>
                    </a:lnTo>
                    <a:lnTo>
                      <a:pt x="45" y="0"/>
                    </a:lnTo>
                    <a:lnTo>
                      <a:pt x="45" y="0"/>
                    </a:lnTo>
                    <a:close/>
                    <a:moveTo>
                      <a:pt x="176" y="220"/>
                    </a:moveTo>
                    <a:lnTo>
                      <a:pt x="36" y="220"/>
                    </a:lnTo>
                    <a:lnTo>
                      <a:pt x="36" y="206"/>
                    </a:lnTo>
                    <a:lnTo>
                      <a:pt x="176" y="206"/>
                    </a:lnTo>
                    <a:lnTo>
                      <a:pt x="176" y="220"/>
                    </a:lnTo>
                    <a:lnTo>
                      <a:pt x="176" y="220"/>
                    </a:lnTo>
                    <a:lnTo>
                      <a:pt x="176" y="220"/>
                    </a:lnTo>
                    <a:close/>
                    <a:moveTo>
                      <a:pt x="176" y="177"/>
                    </a:moveTo>
                    <a:lnTo>
                      <a:pt x="36" y="177"/>
                    </a:lnTo>
                    <a:lnTo>
                      <a:pt x="36" y="158"/>
                    </a:lnTo>
                    <a:lnTo>
                      <a:pt x="176" y="158"/>
                    </a:lnTo>
                    <a:lnTo>
                      <a:pt x="176" y="177"/>
                    </a:lnTo>
                    <a:lnTo>
                      <a:pt x="176" y="177"/>
                    </a:lnTo>
                    <a:lnTo>
                      <a:pt x="176" y="177"/>
                    </a:lnTo>
                    <a:close/>
                    <a:moveTo>
                      <a:pt x="176" y="132"/>
                    </a:moveTo>
                    <a:lnTo>
                      <a:pt x="36" y="132"/>
                    </a:lnTo>
                    <a:lnTo>
                      <a:pt x="36" y="115"/>
                    </a:lnTo>
                    <a:lnTo>
                      <a:pt x="176" y="115"/>
                    </a:lnTo>
                    <a:lnTo>
                      <a:pt x="176" y="132"/>
                    </a:lnTo>
                    <a:lnTo>
                      <a:pt x="176" y="132"/>
                    </a:lnTo>
                    <a:lnTo>
                      <a:pt x="176" y="132"/>
                    </a:lnTo>
                    <a:close/>
                    <a:moveTo>
                      <a:pt x="176" y="72"/>
                    </a:moveTo>
                    <a:lnTo>
                      <a:pt x="176" y="86"/>
                    </a:lnTo>
                    <a:lnTo>
                      <a:pt x="36" y="86"/>
                    </a:lnTo>
                    <a:lnTo>
                      <a:pt x="36" y="72"/>
                    </a:lnTo>
                    <a:lnTo>
                      <a:pt x="176" y="72"/>
                    </a:lnTo>
                    <a:lnTo>
                      <a:pt x="176" y="72"/>
                    </a:lnTo>
                    <a:lnTo>
                      <a:pt x="176" y="72"/>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8" name="Freeform 27">
                <a:extLst>
                  <a:ext uri="{FF2B5EF4-FFF2-40B4-BE49-F238E27FC236}">
                    <a16:creationId xmlns:a16="http://schemas.microsoft.com/office/drawing/2014/main" id="{C0060CD6-3CE6-6F1B-FD06-BF8A87C8E9CA}"/>
                  </a:ext>
                </a:extLst>
              </p:cNvPr>
              <p:cNvSpPr>
                <a:spLocks noEditPoints="1"/>
              </p:cNvSpPr>
              <p:nvPr/>
            </p:nvSpPr>
            <p:spPr bwMode="auto">
              <a:xfrm>
                <a:off x="2183540" y="2822799"/>
                <a:ext cx="328613" cy="460375"/>
              </a:xfrm>
              <a:custGeom>
                <a:avLst/>
                <a:gdLst>
                  <a:gd name="T0" fmla="*/ 152 w 207"/>
                  <a:gd name="T1" fmla="*/ 0 h 290"/>
                  <a:gd name="T2" fmla="*/ 112 w 207"/>
                  <a:gd name="T3" fmla="*/ 12 h 290"/>
                  <a:gd name="T4" fmla="*/ 64 w 207"/>
                  <a:gd name="T5" fmla="*/ 24 h 290"/>
                  <a:gd name="T6" fmla="*/ 50 w 207"/>
                  <a:gd name="T7" fmla="*/ 24 h 290"/>
                  <a:gd name="T8" fmla="*/ 38 w 207"/>
                  <a:gd name="T9" fmla="*/ 24 h 290"/>
                  <a:gd name="T10" fmla="*/ 14 w 207"/>
                  <a:gd name="T11" fmla="*/ 17 h 290"/>
                  <a:gd name="T12" fmla="*/ 0 w 207"/>
                  <a:gd name="T13" fmla="*/ 9 h 290"/>
                  <a:gd name="T14" fmla="*/ 0 w 207"/>
                  <a:gd name="T15" fmla="*/ 273 h 290"/>
                  <a:gd name="T16" fmla="*/ 14 w 207"/>
                  <a:gd name="T17" fmla="*/ 280 h 290"/>
                  <a:gd name="T18" fmla="*/ 38 w 207"/>
                  <a:gd name="T19" fmla="*/ 290 h 290"/>
                  <a:gd name="T20" fmla="*/ 50 w 207"/>
                  <a:gd name="T21" fmla="*/ 290 h 290"/>
                  <a:gd name="T22" fmla="*/ 64 w 207"/>
                  <a:gd name="T23" fmla="*/ 287 h 290"/>
                  <a:gd name="T24" fmla="*/ 112 w 207"/>
                  <a:gd name="T25" fmla="*/ 275 h 290"/>
                  <a:gd name="T26" fmla="*/ 152 w 207"/>
                  <a:gd name="T27" fmla="*/ 266 h 290"/>
                  <a:gd name="T28" fmla="*/ 159 w 207"/>
                  <a:gd name="T29" fmla="*/ 266 h 290"/>
                  <a:gd name="T30" fmla="*/ 176 w 207"/>
                  <a:gd name="T31" fmla="*/ 266 h 290"/>
                  <a:gd name="T32" fmla="*/ 199 w 207"/>
                  <a:gd name="T33" fmla="*/ 275 h 290"/>
                  <a:gd name="T34" fmla="*/ 207 w 207"/>
                  <a:gd name="T35" fmla="*/ 17 h 290"/>
                  <a:gd name="T36" fmla="*/ 199 w 207"/>
                  <a:gd name="T37" fmla="*/ 14 h 290"/>
                  <a:gd name="T38" fmla="*/ 176 w 207"/>
                  <a:gd name="T39" fmla="*/ 2 h 290"/>
                  <a:gd name="T40" fmla="*/ 159 w 207"/>
                  <a:gd name="T41" fmla="*/ 0 h 290"/>
                  <a:gd name="T42" fmla="*/ 152 w 207"/>
                  <a:gd name="T43" fmla="*/ 0 h 290"/>
                  <a:gd name="T44" fmla="*/ 152 w 207"/>
                  <a:gd name="T45" fmla="*/ 0 h 290"/>
                  <a:gd name="T46" fmla="*/ 31 w 207"/>
                  <a:gd name="T47" fmla="*/ 220 h 290"/>
                  <a:gd name="T48" fmla="*/ 169 w 207"/>
                  <a:gd name="T49" fmla="*/ 206 h 290"/>
                  <a:gd name="T50" fmla="*/ 169 w 207"/>
                  <a:gd name="T51" fmla="*/ 220 h 290"/>
                  <a:gd name="T52" fmla="*/ 169 w 207"/>
                  <a:gd name="T53" fmla="*/ 177 h 290"/>
                  <a:gd name="T54" fmla="*/ 31 w 207"/>
                  <a:gd name="T55" fmla="*/ 158 h 290"/>
                  <a:gd name="T56" fmla="*/ 169 w 207"/>
                  <a:gd name="T57" fmla="*/ 177 h 290"/>
                  <a:gd name="T58" fmla="*/ 169 w 207"/>
                  <a:gd name="T59" fmla="*/ 177 h 290"/>
                  <a:gd name="T60" fmla="*/ 31 w 207"/>
                  <a:gd name="T61" fmla="*/ 132 h 290"/>
                  <a:gd name="T62" fmla="*/ 169 w 207"/>
                  <a:gd name="T63" fmla="*/ 115 h 290"/>
                  <a:gd name="T64" fmla="*/ 169 w 207"/>
                  <a:gd name="T65" fmla="*/ 132 h 290"/>
                  <a:gd name="T66" fmla="*/ 169 w 207"/>
                  <a:gd name="T67" fmla="*/ 86 h 290"/>
                  <a:gd name="T68" fmla="*/ 31 w 207"/>
                  <a:gd name="T69" fmla="*/ 72 h 290"/>
                  <a:gd name="T70" fmla="*/ 169 w 207"/>
                  <a:gd name="T71" fmla="*/ 86 h 290"/>
                  <a:gd name="T72" fmla="*/ 169 w 207"/>
                  <a:gd name="T73" fmla="*/ 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290">
                    <a:moveTo>
                      <a:pt x="152" y="0"/>
                    </a:moveTo>
                    <a:lnTo>
                      <a:pt x="152" y="0"/>
                    </a:lnTo>
                    <a:lnTo>
                      <a:pt x="128" y="5"/>
                    </a:lnTo>
                    <a:lnTo>
                      <a:pt x="112" y="12"/>
                    </a:lnTo>
                    <a:lnTo>
                      <a:pt x="90" y="17"/>
                    </a:lnTo>
                    <a:lnTo>
                      <a:pt x="64" y="24"/>
                    </a:lnTo>
                    <a:lnTo>
                      <a:pt x="64" y="24"/>
                    </a:lnTo>
                    <a:lnTo>
                      <a:pt x="50" y="24"/>
                    </a:lnTo>
                    <a:lnTo>
                      <a:pt x="50" y="24"/>
                    </a:lnTo>
                    <a:lnTo>
                      <a:pt x="38" y="24"/>
                    </a:lnTo>
                    <a:lnTo>
                      <a:pt x="31" y="21"/>
                    </a:lnTo>
                    <a:lnTo>
                      <a:pt x="14" y="17"/>
                    </a:lnTo>
                    <a:lnTo>
                      <a:pt x="5" y="12"/>
                    </a:lnTo>
                    <a:lnTo>
                      <a:pt x="0" y="9"/>
                    </a:lnTo>
                    <a:lnTo>
                      <a:pt x="0" y="273"/>
                    </a:lnTo>
                    <a:lnTo>
                      <a:pt x="0" y="273"/>
                    </a:lnTo>
                    <a:lnTo>
                      <a:pt x="5" y="275"/>
                    </a:lnTo>
                    <a:lnTo>
                      <a:pt x="14" y="280"/>
                    </a:lnTo>
                    <a:lnTo>
                      <a:pt x="31" y="287"/>
                    </a:lnTo>
                    <a:lnTo>
                      <a:pt x="38" y="290"/>
                    </a:lnTo>
                    <a:lnTo>
                      <a:pt x="50" y="290"/>
                    </a:lnTo>
                    <a:lnTo>
                      <a:pt x="50" y="290"/>
                    </a:lnTo>
                    <a:lnTo>
                      <a:pt x="64" y="287"/>
                    </a:lnTo>
                    <a:lnTo>
                      <a:pt x="64" y="287"/>
                    </a:lnTo>
                    <a:lnTo>
                      <a:pt x="90" y="283"/>
                    </a:lnTo>
                    <a:lnTo>
                      <a:pt x="112" y="275"/>
                    </a:lnTo>
                    <a:lnTo>
                      <a:pt x="128" y="271"/>
                    </a:lnTo>
                    <a:lnTo>
                      <a:pt x="152" y="266"/>
                    </a:lnTo>
                    <a:lnTo>
                      <a:pt x="152" y="266"/>
                    </a:lnTo>
                    <a:lnTo>
                      <a:pt x="159" y="266"/>
                    </a:lnTo>
                    <a:lnTo>
                      <a:pt x="159" y="266"/>
                    </a:lnTo>
                    <a:lnTo>
                      <a:pt x="176" y="266"/>
                    </a:lnTo>
                    <a:lnTo>
                      <a:pt x="190" y="271"/>
                    </a:lnTo>
                    <a:lnTo>
                      <a:pt x="199" y="275"/>
                    </a:lnTo>
                    <a:lnTo>
                      <a:pt x="207" y="283"/>
                    </a:lnTo>
                    <a:lnTo>
                      <a:pt x="207" y="17"/>
                    </a:lnTo>
                    <a:lnTo>
                      <a:pt x="207" y="17"/>
                    </a:lnTo>
                    <a:lnTo>
                      <a:pt x="199" y="14"/>
                    </a:lnTo>
                    <a:lnTo>
                      <a:pt x="190" y="7"/>
                    </a:lnTo>
                    <a:lnTo>
                      <a:pt x="176" y="2"/>
                    </a:lnTo>
                    <a:lnTo>
                      <a:pt x="159" y="0"/>
                    </a:lnTo>
                    <a:lnTo>
                      <a:pt x="159" y="0"/>
                    </a:lnTo>
                    <a:lnTo>
                      <a:pt x="152" y="0"/>
                    </a:lnTo>
                    <a:lnTo>
                      <a:pt x="152" y="0"/>
                    </a:lnTo>
                    <a:lnTo>
                      <a:pt x="152" y="0"/>
                    </a:lnTo>
                    <a:lnTo>
                      <a:pt x="152" y="0"/>
                    </a:lnTo>
                    <a:close/>
                    <a:moveTo>
                      <a:pt x="169" y="220"/>
                    </a:moveTo>
                    <a:lnTo>
                      <a:pt x="31" y="220"/>
                    </a:lnTo>
                    <a:lnTo>
                      <a:pt x="31" y="206"/>
                    </a:lnTo>
                    <a:lnTo>
                      <a:pt x="169" y="206"/>
                    </a:lnTo>
                    <a:lnTo>
                      <a:pt x="169" y="220"/>
                    </a:lnTo>
                    <a:lnTo>
                      <a:pt x="169" y="220"/>
                    </a:lnTo>
                    <a:lnTo>
                      <a:pt x="169" y="220"/>
                    </a:lnTo>
                    <a:close/>
                    <a:moveTo>
                      <a:pt x="169" y="177"/>
                    </a:moveTo>
                    <a:lnTo>
                      <a:pt x="31" y="177"/>
                    </a:lnTo>
                    <a:lnTo>
                      <a:pt x="31" y="158"/>
                    </a:lnTo>
                    <a:lnTo>
                      <a:pt x="169" y="158"/>
                    </a:lnTo>
                    <a:lnTo>
                      <a:pt x="169" y="177"/>
                    </a:lnTo>
                    <a:lnTo>
                      <a:pt x="169" y="177"/>
                    </a:lnTo>
                    <a:lnTo>
                      <a:pt x="169" y="177"/>
                    </a:lnTo>
                    <a:close/>
                    <a:moveTo>
                      <a:pt x="169" y="132"/>
                    </a:moveTo>
                    <a:lnTo>
                      <a:pt x="31" y="132"/>
                    </a:lnTo>
                    <a:lnTo>
                      <a:pt x="31" y="115"/>
                    </a:lnTo>
                    <a:lnTo>
                      <a:pt x="169" y="115"/>
                    </a:lnTo>
                    <a:lnTo>
                      <a:pt x="169" y="132"/>
                    </a:lnTo>
                    <a:lnTo>
                      <a:pt x="169" y="132"/>
                    </a:lnTo>
                    <a:lnTo>
                      <a:pt x="169" y="132"/>
                    </a:lnTo>
                    <a:close/>
                    <a:moveTo>
                      <a:pt x="169" y="86"/>
                    </a:moveTo>
                    <a:lnTo>
                      <a:pt x="31" y="86"/>
                    </a:lnTo>
                    <a:lnTo>
                      <a:pt x="31" y="72"/>
                    </a:lnTo>
                    <a:lnTo>
                      <a:pt x="169" y="72"/>
                    </a:lnTo>
                    <a:lnTo>
                      <a:pt x="169" y="86"/>
                    </a:lnTo>
                    <a:lnTo>
                      <a:pt x="169" y="86"/>
                    </a:lnTo>
                    <a:lnTo>
                      <a:pt x="169" y="86"/>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32" name="Group 131">
            <a:extLst>
              <a:ext uri="{FF2B5EF4-FFF2-40B4-BE49-F238E27FC236}">
                <a16:creationId xmlns:a16="http://schemas.microsoft.com/office/drawing/2014/main" id="{CE1B446A-D272-5204-2CEE-F0B78D49827B}"/>
              </a:ext>
            </a:extLst>
          </p:cNvPr>
          <p:cNvGrpSpPr/>
          <p:nvPr/>
        </p:nvGrpSpPr>
        <p:grpSpPr>
          <a:xfrm>
            <a:off x="8328947" y="2678904"/>
            <a:ext cx="402767" cy="402767"/>
            <a:chOff x="8336083" y="3922119"/>
            <a:chExt cx="537023" cy="537023"/>
          </a:xfrm>
        </p:grpSpPr>
        <p:sp>
          <p:nvSpPr>
            <p:cNvPr id="133" name="Oval 132">
              <a:extLst>
                <a:ext uri="{FF2B5EF4-FFF2-40B4-BE49-F238E27FC236}">
                  <a16:creationId xmlns:a16="http://schemas.microsoft.com/office/drawing/2014/main" id="{4EA75711-EA7A-4087-B48D-264D5B4330E7}"/>
                </a:ext>
              </a:extLst>
            </p:cNvPr>
            <p:cNvSpPr/>
            <p:nvPr/>
          </p:nvSpPr>
          <p:spPr>
            <a:xfrm>
              <a:off x="8336083" y="3922119"/>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34" name="Grupo 682">
              <a:extLst>
                <a:ext uri="{FF2B5EF4-FFF2-40B4-BE49-F238E27FC236}">
                  <a16:creationId xmlns:a16="http://schemas.microsoft.com/office/drawing/2014/main" id="{8D86AB40-DC05-A3EB-0C26-AEC802BB2322}"/>
                </a:ext>
              </a:extLst>
            </p:cNvPr>
            <p:cNvGrpSpPr/>
            <p:nvPr/>
          </p:nvGrpSpPr>
          <p:grpSpPr>
            <a:xfrm>
              <a:off x="8423684" y="3994593"/>
              <a:ext cx="360000" cy="359993"/>
              <a:chOff x="2917825" y="3625851"/>
              <a:chExt cx="674688" cy="739775"/>
            </a:xfrm>
          </p:grpSpPr>
          <p:sp>
            <p:nvSpPr>
              <p:cNvPr id="135" name="Freeform 103">
                <a:extLst>
                  <a:ext uri="{FF2B5EF4-FFF2-40B4-BE49-F238E27FC236}">
                    <a16:creationId xmlns:a16="http://schemas.microsoft.com/office/drawing/2014/main" id="{4CE535FF-63DB-C82F-765C-2B9AEF603217}"/>
                  </a:ext>
                </a:extLst>
              </p:cNvPr>
              <p:cNvSpPr>
                <a:spLocks/>
              </p:cNvSpPr>
              <p:nvPr/>
            </p:nvSpPr>
            <p:spPr bwMode="auto">
              <a:xfrm>
                <a:off x="3151188" y="4292601"/>
                <a:ext cx="214313" cy="73025"/>
              </a:xfrm>
              <a:custGeom>
                <a:avLst/>
                <a:gdLst>
                  <a:gd name="T0" fmla="*/ 53 w 57"/>
                  <a:gd name="T1" fmla="*/ 0 h 19"/>
                  <a:gd name="T2" fmla="*/ 4 w 57"/>
                  <a:gd name="T3" fmla="*/ 0 h 19"/>
                  <a:gd name="T4" fmla="*/ 3 w 57"/>
                  <a:gd name="T5" fmla="*/ 10 h 19"/>
                  <a:gd name="T6" fmla="*/ 13 w 57"/>
                  <a:gd name="T7" fmla="*/ 11 h 19"/>
                  <a:gd name="T8" fmla="*/ 15 w 57"/>
                  <a:gd name="T9" fmla="*/ 16 h 19"/>
                  <a:gd name="T10" fmla="*/ 37 w 57"/>
                  <a:gd name="T11" fmla="*/ 18 h 19"/>
                  <a:gd name="T12" fmla="*/ 42 w 57"/>
                  <a:gd name="T13" fmla="*/ 16 h 19"/>
                  <a:gd name="T14" fmla="*/ 44 w 57"/>
                  <a:gd name="T15" fmla="*/ 11 h 19"/>
                  <a:gd name="T16" fmla="*/ 54 w 57"/>
                  <a:gd name="T17" fmla="*/ 10 h 19"/>
                  <a:gd name="T18" fmla="*/ 53 w 5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9">
                    <a:moveTo>
                      <a:pt x="53" y="0"/>
                    </a:moveTo>
                    <a:cubicBezTo>
                      <a:pt x="4" y="0"/>
                      <a:pt x="4" y="0"/>
                      <a:pt x="4" y="0"/>
                    </a:cubicBezTo>
                    <a:cubicBezTo>
                      <a:pt x="1" y="3"/>
                      <a:pt x="0" y="7"/>
                      <a:pt x="3" y="10"/>
                    </a:cubicBezTo>
                    <a:cubicBezTo>
                      <a:pt x="5" y="12"/>
                      <a:pt x="10" y="11"/>
                      <a:pt x="13" y="11"/>
                    </a:cubicBezTo>
                    <a:cubicBezTo>
                      <a:pt x="13" y="13"/>
                      <a:pt x="14" y="15"/>
                      <a:pt x="15" y="16"/>
                    </a:cubicBezTo>
                    <a:cubicBezTo>
                      <a:pt x="18" y="19"/>
                      <a:pt x="33" y="18"/>
                      <a:pt x="37" y="18"/>
                    </a:cubicBezTo>
                    <a:cubicBezTo>
                      <a:pt x="39" y="18"/>
                      <a:pt x="41" y="17"/>
                      <a:pt x="42" y="16"/>
                    </a:cubicBezTo>
                    <a:cubicBezTo>
                      <a:pt x="43" y="15"/>
                      <a:pt x="44" y="13"/>
                      <a:pt x="44" y="11"/>
                    </a:cubicBezTo>
                    <a:cubicBezTo>
                      <a:pt x="47" y="11"/>
                      <a:pt x="52" y="12"/>
                      <a:pt x="54" y="10"/>
                    </a:cubicBezTo>
                    <a:cubicBezTo>
                      <a:pt x="57" y="7"/>
                      <a:pt x="56" y="3"/>
                      <a:pt x="53" y="0"/>
                    </a:cubicBez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6" name="Freeform 104">
                <a:extLst>
                  <a:ext uri="{FF2B5EF4-FFF2-40B4-BE49-F238E27FC236}">
                    <a16:creationId xmlns:a16="http://schemas.microsoft.com/office/drawing/2014/main" id="{C04675D7-D453-4582-AD62-BA10E660181F}"/>
                  </a:ext>
                </a:extLst>
              </p:cNvPr>
              <p:cNvSpPr>
                <a:spLocks/>
              </p:cNvSpPr>
              <p:nvPr/>
            </p:nvSpPr>
            <p:spPr bwMode="auto">
              <a:xfrm>
                <a:off x="3148013" y="4240213"/>
                <a:ext cx="225425" cy="38100"/>
              </a:xfrm>
              <a:custGeom>
                <a:avLst/>
                <a:gdLst>
                  <a:gd name="T0" fmla="*/ 56 w 60"/>
                  <a:gd name="T1" fmla="*/ 0 h 10"/>
                  <a:gd name="T2" fmla="*/ 3 w 60"/>
                  <a:gd name="T3" fmla="*/ 0 h 10"/>
                  <a:gd name="T4" fmla="*/ 0 w 60"/>
                  <a:gd name="T5" fmla="*/ 5 h 10"/>
                  <a:gd name="T6" fmla="*/ 2 w 60"/>
                  <a:gd name="T7" fmla="*/ 9 h 10"/>
                  <a:gd name="T8" fmla="*/ 3 w 60"/>
                  <a:gd name="T9" fmla="*/ 10 h 10"/>
                  <a:gd name="T10" fmla="*/ 56 w 60"/>
                  <a:gd name="T11" fmla="*/ 10 h 10"/>
                  <a:gd name="T12" fmla="*/ 57 w 60"/>
                  <a:gd name="T13" fmla="*/ 9 h 10"/>
                  <a:gd name="T14" fmla="*/ 60 w 60"/>
                  <a:gd name="T15" fmla="*/ 5 h 10"/>
                  <a:gd name="T16" fmla="*/ 57 w 60"/>
                  <a:gd name="T17" fmla="*/ 0 h 10"/>
                  <a:gd name="T18" fmla="*/ 56 w 6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0">
                    <a:moveTo>
                      <a:pt x="56" y="0"/>
                    </a:moveTo>
                    <a:cubicBezTo>
                      <a:pt x="3" y="0"/>
                      <a:pt x="3" y="0"/>
                      <a:pt x="3" y="0"/>
                    </a:cubicBezTo>
                    <a:cubicBezTo>
                      <a:pt x="1" y="1"/>
                      <a:pt x="0" y="3"/>
                      <a:pt x="0" y="5"/>
                    </a:cubicBezTo>
                    <a:cubicBezTo>
                      <a:pt x="0" y="6"/>
                      <a:pt x="1" y="8"/>
                      <a:pt x="2" y="9"/>
                    </a:cubicBezTo>
                    <a:cubicBezTo>
                      <a:pt x="3" y="10"/>
                      <a:pt x="3" y="10"/>
                      <a:pt x="3" y="10"/>
                    </a:cubicBezTo>
                    <a:cubicBezTo>
                      <a:pt x="56" y="10"/>
                      <a:pt x="56" y="10"/>
                      <a:pt x="56" y="10"/>
                    </a:cubicBezTo>
                    <a:cubicBezTo>
                      <a:pt x="57" y="9"/>
                      <a:pt x="57" y="9"/>
                      <a:pt x="57" y="9"/>
                    </a:cubicBezTo>
                    <a:cubicBezTo>
                      <a:pt x="58" y="8"/>
                      <a:pt x="59" y="6"/>
                      <a:pt x="60" y="5"/>
                    </a:cubicBezTo>
                    <a:cubicBezTo>
                      <a:pt x="59" y="3"/>
                      <a:pt x="58" y="1"/>
                      <a:pt x="57" y="0"/>
                    </a:cubicBezTo>
                    <a:lnTo>
                      <a:pt x="56" y="0"/>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7" name="Freeform 105">
                <a:extLst>
                  <a:ext uri="{FF2B5EF4-FFF2-40B4-BE49-F238E27FC236}">
                    <a16:creationId xmlns:a16="http://schemas.microsoft.com/office/drawing/2014/main" id="{B312909A-95FA-FEC2-7908-255F81E320BD}"/>
                  </a:ext>
                </a:extLst>
              </p:cNvPr>
              <p:cNvSpPr>
                <a:spLocks/>
              </p:cNvSpPr>
              <p:nvPr/>
            </p:nvSpPr>
            <p:spPr bwMode="auto">
              <a:xfrm>
                <a:off x="2997200" y="3760788"/>
                <a:ext cx="523875" cy="465138"/>
              </a:xfrm>
              <a:custGeom>
                <a:avLst/>
                <a:gdLst>
                  <a:gd name="T0" fmla="*/ 98 w 139"/>
                  <a:gd name="T1" fmla="*/ 123 h 123"/>
                  <a:gd name="T2" fmla="*/ 97 w 139"/>
                  <a:gd name="T3" fmla="*/ 108 h 123"/>
                  <a:gd name="T4" fmla="*/ 70 w 139"/>
                  <a:gd name="T5" fmla="*/ 1 h 123"/>
                  <a:gd name="T6" fmla="*/ 42 w 139"/>
                  <a:gd name="T7" fmla="*/ 108 h 123"/>
                  <a:gd name="T8" fmla="*/ 40 w 139"/>
                  <a:gd name="T9" fmla="*/ 123 h 123"/>
                  <a:gd name="T10" fmla="*/ 98 w 139"/>
                  <a:gd name="T11" fmla="*/ 123 h 123"/>
                </a:gdLst>
                <a:ahLst/>
                <a:cxnLst>
                  <a:cxn ang="0">
                    <a:pos x="T0" y="T1"/>
                  </a:cxn>
                  <a:cxn ang="0">
                    <a:pos x="T2" y="T3"/>
                  </a:cxn>
                  <a:cxn ang="0">
                    <a:pos x="T4" y="T5"/>
                  </a:cxn>
                  <a:cxn ang="0">
                    <a:pos x="T6" y="T7"/>
                  </a:cxn>
                  <a:cxn ang="0">
                    <a:pos x="T8" y="T9"/>
                  </a:cxn>
                  <a:cxn ang="0">
                    <a:pos x="T10" y="T11"/>
                  </a:cxn>
                </a:cxnLst>
                <a:rect l="0" t="0" r="r" b="b"/>
                <a:pathLst>
                  <a:path w="139" h="123">
                    <a:moveTo>
                      <a:pt x="98" y="123"/>
                    </a:moveTo>
                    <a:cubicBezTo>
                      <a:pt x="102" y="120"/>
                      <a:pt x="99" y="109"/>
                      <a:pt x="97" y="108"/>
                    </a:cubicBezTo>
                    <a:cubicBezTo>
                      <a:pt x="139" y="79"/>
                      <a:pt x="127" y="0"/>
                      <a:pt x="70" y="1"/>
                    </a:cubicBezTo>
                    <a:cubicBezTo>
                      <a:pt x="12" y="0"/>
                      <a:pt x="0" y="79"/>
                      <a:pt x="42" y="108"/>
                    </a:cubicBezTo>
                    <a:cubicBezTo>
                      <a:pt x="40" y="108"/>
                      <a:pt x="35" y="119"/>
                      <a:pt x="40" y="123"/>
                    </a:cubicBezTo>
                    <a:lnTo>
                      <a:pt x="98" y="123"/>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8" name="Freeform 106">
                <a:extLst>
                  <a:ext uri="{FF2B5EF4-FFF2-40B4-BE49-F238E27FC236}">
                    <a16:creationId xmlns:a16="http://schemas.microsoft.com/office/drawing/2014/main" id="{75B6AC61-6B12-9DEC-643A-1C41B04BB533}"/>
                  </a:ext>
                </a:extLst>
              </p:cNvPr>
              <p:cNvSpPr>
                <a:spLocks/>
              </p:cNvSpPr>
              <p:nvPr/>
            </p:nvSpPr>
            <p:spPr bwMode="auto">
              <a:xfrm>
                <a:off x="3136900" y="3848101"/>
                <a:ext cx="90488" cy="128588"/>
              </a:xfrm>
              <a:custGeom>
                <a:avLst/>
                <a:gdLst>
                  <a:gd name="T0" fmla="*/ 24 w 24"/>
                  <a:gd name="T1" fmla="*/ 0 h 34"/>
                  <a:gd name="T2" fmla="*/ 2 w 24"/>
                  <a:gd name="T3" fmla="*/ 34 h 34"/>
                </a:gdLst>
                <a:ahLst/>
                <a:cxnLst>
                  <a:cxn ang="0">
                    <a:pos x="T0" y="T1"/>
                  </a:cxn>
                  <a:cxn ang="0">
                    <a:pos x="T2" y="T3"/>
                  </a:cxn>
                </a:cxnLst>
                <a:rect l="0" t="0" r="r" b="b"/>
                <a:pathLst>
                  <a:path w="24" h="34">
                    <a:moveTo>
                      <a:pt x="24" y="0"/>
                    </a:moveTo>
                    <a:cubicBezTo>
                      <a:pt x="24" y="0"/>
                      <a:pt x="0" y="11"/>
                      <a:pt x="2" y="34"/>
                    </a:cubicBezTo>
                  </a:path>
                </a:pathLst>
              </a:custGeom>
              <a:noFill/>
              <a:ln w="14351"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9" name="Freeform 107">
                <a:extLst>
                  <a:ext uri="{FF2B5EF4-FFF2-40B4-BE49-F238E27FC236}">
                    <a16:creationId xmlns:a16="http://schemas.microsoft.com/office/drawing/2014/main" id="{D85E14CA-2E94-2722-E51F-4DCBA4E93E8C}"/>
                  </a:ext>
                </a:extLst>
              </p:cNvPr>
              <p:cNvSpPr>
                <a:spLocks/>
              </p:cNvSpPr>
              <p:nvPr/>
            </p:nvSpPr>
            <p:spPr bwMode="auto">
              <a:xfrm>
                <a:off x="3257550" y="3625851"/>
                <a:ext cx="0" cy="109538"/>
              </a:xfrm>
              <a:custGeom>
                <a:avLst/>
                <a:gdLst>
                  <a:gd name="T0" fmla="*/ 0 h 69"/>
                  <a:gd name="T1" fmla="*/ 69 h 69"/>
                  <a:gd name="T2" fmla="*/ 0 h 69"/>
                </a:gdLst>
                <a:ahLst/>
                <a:cxnLst>
                  <a:cxn ang="0">
                    <a:pos x="0" y="T0"/>
                  </a:cxn>
                  <a:cxn ang="0">
                    <a:pos x="0" y="T1"/>
                  </a:cxn>
                  <a:cxn ang="0">
                    <a:pos x="0" y="T2"/>
                  </a:cxn>
                </a:cxnLst>
                <a:rect l="0" t="0" r="r" b="b"/>
                <a:pathLst>
                  <a:path h="69">
                    <a:moveTo>
                      <a:pt x="0" y="0"/>
                    </a:moveTo>
                    <a:lnTo>
                      <a:pt x="0" y="69"/>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0" name="Line 108">
                <a:extLst>
                  <a:ext uri="{FF2B5EF4-FFF2-40B4-BE49-F238E27FC236}">
                    <a16:creationId xmlns:a16="http://schemas.microsoft.com/office/drawing/2014/main" id="{9B90C1BA-43A3-75F3-159D-A612E851681D}"/>
                  </a:ext>
                </a:extLst>
              </p:cNvPr>
              <p:cNvSpPr>
                <a:spLocks noChangeShapeType="1"/>
              </p:cNvSpPr>
              <p:nvPr/>
            </p:nvSpPr>
            <p:spPr bwMode="auto">
              <a:xfrm>
                <a:off x="3257550" y="3625851"/>
                <a:ext cx="0" cy="109538"/>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1" name="Freeform 109">
                <a:extLst>
                  <a:ext uri="{FF2B5EF4-FFF2-40B4-BE49-F238E27FC236}">
                    <a16:creationId xmlns:a16="http://schemas.microsoft.com/office/drawing/2014/main" id="{6280D9CA-B819-21F4-5168-65FBADED7BE2}"/>
                  </a:ext>
                </a:extLst>
              </p:cNvPr>
              <p:cNvSpPr>
                <a:spLocks/>
              </p:cNvSpPr>
              <p:nvPr/>
            </p:nvSpPr>
            <p:spPr bwMode="auto">
              <a:xfrm>
                <a:off x="3422650" y="3727451"/>
                <a:ext cx="74613" cy="74613"/>
              </a:xfrm>
              <a:custGeom>
                <a:avLst/>
                <a:gdLst>
                  <a:gd name="T0" fmla="*/ 47 w 47"/>
                  <a:gd name="T1" fmla="*/ 0 h 47"/>
                  <a:gd name="T2" fmla="*/ 0 w 47"/>
                  <a:gd name="T3" fmla="*/ 47 h 47"/>
                  <a:gd name="T4" fmla="*/ 47 w 47"/>
                  <a:gd name="T5" fmla="*/ 0 h 47"/>
                </a:gdLst>
                <a:ahLst/>
                <a:cxnLst>
                  <a:cxn ang="0">
                    <a:pos x="T0" y="T1"/>
                  </a:cxn>
                  <a:cxn ang="0">
                    <a:pos x="T2" y="T3"/>
                  </a:cxn>
                  <a:cxn ang="0">
                    <a:pos x="T4" y="T5"/>
                  </a:cxn>
                </a:cxnLst>
                <a:rect l="0" t="0" r="r" b="b"/>
                <a:pathLst>
                  <a:path w="47" h="47">
                    <a:moveTo>
                      <a:pt x="47" y="0"/>
                    </a:moveTo>
                    <a:lnTo>
                      <a:pt x="0" y="47"/>
                    </a:lnTo>
                    <a:lnTo>
                      <a:pt x="47"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2" name="Line 110">
                <a:extLst>
                  <a:ext uri="{FF2B5EF4-FFF2-40B4-BE49-F238E27FC236}">
                    <a16:creationId xmlns:a16="http://schemas.microsoft.com/office/drawing/2014/main" id="{CD167690-B023-214D-7AB8-C22AEF5D12F6}"/>
                  </a:ext>
                </a:extLst>
              </p:cNvPr>
              <p:cNvSpPr>
                <a:spLocks noChangeShapeType="1"/>
              </p:cNvSpPr>
              <p:nvPr/>
            </p:nvSpPr>
            <p:spPr bwMode="auto">
              <a:xfrm flipH="1">
                <a:off x="3422650" y="3727451"/>
                <a:ext cx="74613" cy="74613"/>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3" name="Freeform 111">
                <a:extLst>
                  <a:ext uri="{FF2B5EF4-FFF2-40B4-BE49-F238E27FC236}">
                    <a16:creationId xmlns:a16="http://schemas.microsoft.com/office/drawing/2014/main" id="{7D9531E7-BBF6-B1BD-ACC0-A3FD4107EABD}"/>
                  </a:ext>
                </a:extLst>
              </p:cNvPr>
              <p:cNvSpPr>
                <a:spLocks/>
              </p:cNvSpPr>
              <p:nvPr/>
            </p:nvSpPr>
            <p:spPr bwMode="auto">
              <a:xfrm>
                <a:off x="3482975" y="3965576"/>
                <a:ext cx="109538" cy="0"/>
              </a:xfrm>
              <a:custGeom>
                <a:avLst/>
                <a:gdLst>
                  <a:gd name="T0" fmla="*/ 69 w 69"/>
                  <a:gd name="T1" fmla="*/ 0 w 69"/>
                  <a:gd name="T2" fmla="*/ 69 w 69"/>
                </a:gdLst>
                <a:ahLst/>
                <a:cxnLst>
                  <a:cxn ang="0">
                    <a:pos x="T0" y="0"/>
                  </a:cxn>
                  <a:cxn ang="0">
                    <a:pos x="T1" y="0"/>
                  </a:cxn>
                  <a:cxn ang="0">
                    <a:pos x="T2" y="0"/>
                  </a:cxn>
                </a:cxnLst>
                <a:rect l="0" t="0" r="r" b="b"/>
                <a:pathLst>
                  <a:path w="69">
                    <a:moveTo>
                      <a:pt x="69" y="0"/>
                    </a:moveTo>
                    <a:lnTo>
                      <a:pt x="0" y="0"/>
                    </a:lnTo>
                    <a:lnTo>
                      <a:pt x="69"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4" name="Line 112">
                <a:extLst>
                  <a:ext uri="{FF2B5EF4-FFF2-40B4-BE49-F238E27FC236}">
                    <a16:creationId xmlns:a16="http://schemas.microsoft.com/office/drawing/2014/main" id="{5C7DA8AA-BC32-3BB7-683F-8D3647C9EAD2}"/>
                  </a:ext>
                </a:extLst>
              </p:cNvPr>
              <p:cNvSpPr>
                <a:spLocks noChangeShapeType="1"/>
              </p:cNvSpPr>
              <p:nvPr/>
            </p:nvSpPr>
            <p:spPr bwMode="auto">
              <a:xfrm flipH="1">
                <a:off x="348297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5" name="Freeform 113">
                <a:extLst>
                  <a:ext uri="{FF2B5EF4-FFF2-40B4-BE49-F238E27FC236}">
                    <a16:creationId xmlns:a16="http://schemas.microsoft.com/office/drawing/2014/main" id="{46CA5BC6-D714-7761-7BEC-2C50926E175D}"/>
                  </a:ext>
                </a:extLst>
              </p:cNvPr>
              <p:cNvSpPr>
                <a:spLocks/>
              </p:cNvSpPr>
              <p:nvPr/>
            </p:nvSpPr>
            <p:spPr bwMode="auto">
              <a:xfrm>
                <a:off x="3433763" y="4138613"/>
                <a:ext cx="76200" cy="76200"/>
              </a:xfrm>
              <a:custGeom>
                <a:avLst/>
                <a:gdLst>
                  <a:gd name="T0" fmla="*/ 48 w 48"/>
                  <a:gd name="T1" fmla="*/ 48 h 48"/>
                  <a:gd name="T2" fmla="*/ 0 w 48"/>
                  <a:gd name="T3" fmla="*/ 0 h 48"/>
                  <a:gd name="T4" fmla="*/ 48 w 48"/>
                  <a:gd name="T5" fmla="*/ 48 h 48"/>
                </a:gdLst>
                <a:ahLst/>
                <a:cxnLst>
                  <a:cxn ang="0">
                    <a:pos x="T0" y="T1"/>
                  </a:cxn>
                  <a:cxn ang="0">
                    <a:pos x="T2" y="T3"/>
                  </a:cxn>
                  <a:cxn ang="0">
                    <a:pos x="T4" y="T5"/>
                  </a:cxn>
                </a:cxnLst>
                <a:rect l="0" t="0" r="r" b="b"/>
                <a:pathLst>
                  <a:path w="48" h="48">
                    <a:moveTo>
                      <a:pt x="48" y="48"/>
                    </a:moveTo>
                    <a:lnTo>
                      <a:pt x="0" y="0"/>
                    </a:lnTo>
                    <a:lnTo>
                      <a:pt x="48"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6" name="Line 114">
                <a:extLst>
                  <a:ext uri="{FF2B5EF4-FFF2-40B4-BE49-F238E27FC236}">
                    <a16:creationId xmlns:a16="http://schemas.microsoft.com/office/drawing/2014/main" id="{4004587C-063E-A6D2-6E57-810771BC9FE1}"/>
                  </a:ext>
                </a:extLst>
              </p:cNvPr>
              <p:cNvSpPr>
                <a:spLocks noChangeShapeType="1"/>
              </p:cNvSpPr>
              <p:nvPr/>
            </p:nvSpPr>
            <p:spPr bwMode="auto">
              <a:xfrm flipH="1" flipV="1">
                <a:off x="3433763" y="4138613"/>
                <a:ext cx="76200"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7" name="Freeform 115">
                <a:extLst>
                  <a:ext uri="{FF2B5EF4-FFF2-40B4-BE49-F238E27FC236}">
                    <a16:creationId xmlns:a16="http://schemas.microsoft.com/office/drawing/2014/main" id="{6AA3C499-068A-B7EB-B5AB-288027946405}"/>
                  </a:ext>
                </a:extLst>
              </p:cNvPr>
              <p:cNvSpPr>
                <a:spLocks/>
              </p:cNvSpPr>
              <p:nvPr/>
            </p:nvSpPr>
            <p:spPr bwMode="auto">
              <a:xfrm>
                <a:off x="3008313" y="4138613"/>
                <a:ext cx="74613" cy="76200"/>
              </a:xfrm>
              <a:custGeom>
                <a:avLst/>
                <a:gdLst>
                  <a:gd name="T0" fmla="*/ 0 w 47"/>
                  <a:gd name="T1" fmla="*/ 48 h 48"/>
                  <a:gd name="T2" fmla="*/ 47 w 47"/>
                  <a:gd name="T3" fmla="*/ 0 h 48"/>
                  <a:gd name="T4" fmla="*/ 0 w 47"/>
                  <a:gd name="T5" fmla="*/ 48 h 48"/>
                </a:gdLst>
                <a:ahLst/>
                <a:cxnLst>
                  <a:cxn ang="0">
                    <a:pos x="T0" y="T1"/>
                  </a:cxn>
                  <a:cxn ang="0">
                    <a:pos x="T2" y="T3"/>
                  </a:cxn>
                  <a:cxn ang="0">
                    <a:pos x="T4" y="T5"/>
                  </a:cxn>
                </a:cxnLst>
                <a:rect l="0" t="0" r="r" b="b"/>
                <a:pathLst>
                  <a:path w="47" h="48">
                    <a:moveTo>
                      <a:pt x="0" y="48"/>
                    </a:moveTo>
                    <a:lnTo>
                      <a:pt x="47" y="0"/>
                    </a:lnTo>
                    <a:lnTo>
                      <a:pt x="0" y="48"/>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48" name="Line 116">
                <a:extLst>
                  <a:ext uri="{FF2B5EF4-FFF2-40B4-BE49-F238E27FC236}">
                    <a16:creationId xmlns:a16="http://schemas.microsoft.com/office/drawing/2014/main" id="{1166BA3B-723B-F2D0-A6BB-002559111F91}"/>
                  </a:ext>
                </a:extLst>
              </p:cNvPr>
              <p:cNvSpPr>
                <a:spLocks noChangeShapeType="1"/>
              </p:cNvSpPr>
              <p:nvPr/>
            </p:nvSpPr>
            <p:spPr bwMode="auto">
              <a:xfrm flipV="1">
                <a:off x="3008313" y="4138613"/>
                <a:ext cx="74613" cy="7620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9" name="Freeform 117">
                <a:extLst>
                  <a:ext uri="{FF2B5EF4-FFF2-40B4-BE49-F238E27FC236}">
                    <a16:creationId xmlns:a16="http://schemas.microsoft.com/office/drawing/2014/main" id="{37852D29-808B-AF93-C1A0-7667E59074C2}"/>
                  </a:ext>
                </a:extLst>
              </p:cNvPr>
              <p:cNvSpPr>
                <a:spLocks/>
              </p:cNvSpPr>
              <p:nvPr/>
            </p:nvSpPr>
            <p:spPr bwMode="auto">
              <a:xfrm>
                <a:off x="2917825" y="3965576"/>
                <a:ext cx="109538" cy="0"/>
              </a:xfrm>
              <a:custGeom>
                <a:avLst/>
                <a:gdLst>
                  <a:gd name="T0" fmla="*/ 0 w 69"/>
                  <a:gd name="T1" fmla="*/ 69 w 69"/>
                  <a:gd name="T2" fmla="*/ 0 w 69"/>
                </a:gdLst>
                <a:ahLst/>
                <a:cxnLst>
                  <a:cxn ang="0">
                    <a:pos x="T0" y="0"/>
                  </a:cxn>
                  <a:cxn ang="0">
                    <a:pos x="T1" y="0"/>
                  </a:cxn>
                  <a:cxn ang="0">
                    <a:pos x="T2" y="0"/>
                  </a:cxn>
                </a:cxnLst>
                <a:rect l="0" t="0" r="r" b="b"/>
                <a:pathLst>
                  <a:path w="69">
                    <a:moveTo>
                      <a:pt x="0" y="0"/>
                    </a:moveTo>
                    <a:lnTo>
                      <a:pt x="69" y="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50" name="Line 118">
                <a:extLst>
                  <a:ext uri="{FF2B5EF4-FFF2-40B4-BE49-F238E27FC236}">
                    <a16:creationId xmlns:a16="http://schemas.microsoft.com/office/drawing/2014/main" id="{30C1C77A-62DB-25E0-96A1-C7B2E7EB74E7}"/>
                  </a:ext>
                </a:extLst>
              </p:cNvPr>
              <p:cNvSpPr>
                <a:spLocks noChangeShapeType="1"/>
              </p:cNvSpPr>
              <p:nvPr/>
            </p:nvSpPr>
            <p:spPr bwMode="auto">
              <a:xfrm>
                <a:off x="2917825" y="3965576"/>
                <a:ext cx="109538" cy="0"/>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51" name="Freeform 119">
                <a:extLst>
                  <a:ext uri="{FF2B5EF4-FFF2-40B4-BE49-F238E27FC236}">
                    <a16:creationId xmlns:a16="http://schemas.microsoft.com/office/drawing/2014/main" id="{0360722C-ECC4-813F-ADA1-21A740260D63}"/>
                  </a:ext>
                </a:extLst>
              </p:cNvPr>
              <p:cNvSpPr>
                <a:spLocks/>
              </p:cNvSpPr>
              <p:nvPr/>
            </p:nvSpPr>
            <p:spPr bwMode="auto">
              <a:xfrm>
                <a:off x="3016250" y="3727451"/>
                <a:ext cx="77788" cy="79375"/>
              </a:xfrm>
              <a:custGeom>
                <a:avLst/>
                <a:gdLst>
                  <a:gd name="T0" fmla="*/ 0 w 49"/>
                  <a:gd name="T1" fmla="*/ 0 h 50"/>
                  <a:gd name="T2" fmla="*/ 49 w 49"/>
                  <a:gd name="T3" fmla="*/ 50 h 50"/>
                  <a:gd name="T4" fmla="*/ 0 w 49"/>
                  <a:gd name="T5" fmla="*/ 0 h 50"/>
                </a:gdLst>
                <a:ahLst/>
                <a:cxnLst>
                  <a:cxn ang="0">
                    <a:pos x="T0" y="T1"/>
                  </a:cxn>
                  <a:cxn ang="0">
                    <a:pos x="T2" y="T3"/>
                  </a:cxn>
                  <a:cxn ang="0">
                    <a:pos x="T4" y="T5"/>
                  </a:cxn>
                </a:cxnLst>
                <a:rect l="0" t="0" r="r" b="b"/>
                <a:pathLst>
                  <a:path w="49" h="50">
                    <a:moveTo>
                      <a:pt x="0" y="0"/>
                    </a:moveTo>
                    <a:lnTo>
                      <a:pt x="49" y="50"/>
                    </a:lnTo>
                    <a:lnTo>
                      <a:pt x="0" y="0"/>
                    </a:lnTo>
                    <a:close/>
                  </a:path>
                </a:pathLst>
              </a:custGeom>
              <a:solidFill>
                <a:srgbClr val="FFFFFF"/>
              </a:solidFill>
              <a:ln w="14351">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800"/>
              </a:p>
            </p:txBody>
          </p:sp>
          <p:sp>
            <p:nvSpPr>
              <p:cNvPr id="152" name="Line 120">
                <a:extLst>
                  <a:ext uri="{FF2B5EF4-FFF2-40B4-BE49-F238E27FC236}">
                    <a16:creationId xmlns:a16="http://schemas.microsoft.com/office/drawing/2014/main" id="{453C46A7-16F5-8691-D2A7-8959D2C8048C}"/>
                  </a:ext>
                </a:extLst>
              </p:cNvPr>
              <p:cNvSpPr>
                <a:spLocks noChangeShapeType="1"/>
              </p:cNvSpPr>
              <p:nvPr/>
            </p:nvSpPr>
            <p:spPr bwMode="auto">
              <a:xfrm>
                <a:off x="3016250" y="3727451"/>
                <a:ext cx="77788" cy="79375"/>
              </a:xfrm>
              <a:prstGeom prst="line">
                <a:avLst/>
              </a:prstGeom>
              <a:noFill/>
              <a:ln w="14351"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grpSp>
        <p:nvGrpSpPr>
          <p:cNvPr id="155" name="Group 154">
            <a:extLst>
              <a:ext uri="{FF2B5EF4-FFF2-40B4-BE49-F238E27FC236}">
                <a16:creationId xmlns:a16="http://schemas.microsoft.com/office/drawing/2014/main" id="{3E696C62-8DB0-B58F-641A-208A0B5657CA}"/>
              </a:ext>
            </a:extLst>
          </p:cNvPr>
          <p:cNvGrpSpPr/>
          <p:nvPr/>
        </p:nvGrpSpPr>
        <p:grpSpPr>
          <a:xfrm>
            <a:off x="8328947" y="3866761"/>
            <a:ext cx="402767" cy="402767"/>
            <a:chOff x="11487338" y="5085114"/>
            <a:chExt cx="537023" cy="537023"/>
          </a:xfrm>
        </p:grpSpPr>
        <p:sp>
          <p:nvSpPr>
            <p:cNvPr id="156" name="Oval 155">
              <a:extLst>
                <a:ext uri="{FF2B5EF4-FFF2-40B4-BE49-F238E27FC236}">
                  <a16:creationId xmlns:a16="http://schemas.microsoft.com/office/drawing/2014/main" id="{E27474ED-E2FA-A171-A699-D6F2116A5C82}"/>
                </a:ext>
              </a:extLst>
            </p:cNvPr>
            <p:cNvSpPr/>
            <p:nvPr/>
          </p:nvSpPr>
          <p:spPr>
            <a:xfrm>
              <a:off x="11487338" y="5085114"/>
              <a:ext cx="537023" cy="537023"/>
            </a:xfrm>
            <a:prstGeom prst="ellipse">
              <a:avLst/>
            </a:prstGeom>
            <a:solidFill>
              <a:srgbClr val="7030A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a:solidFill>
                  <a:srgbClr val="FFFFFF"/>
                </a:solidFill>
                <a:latin typeface="Arial"/>
                <a:ea typeface="+mn-ea"/>
              </a:endParaRPr>
            </a:p>
          </p:txBody>
        </p:sp>
        <p:grpSp>
          <p:nvGrpSpPr>
            <p:cNvPr id="157" name="Grupo 250">
              <a:extLst>
                <a:ext uri="{FF2B5EF4-FFF2-40B4-BE49-F238E27FC236}">
                  <a16:creationId xmlns:a16="http://schemas.microsoft.com/office/drawing/2014/main" id="{71B92A4F-C260-6F8D-736F-C372810BD1DC}"/>
                </a:ext>
              </a:extLst>
            </p:cNvPr>
            <p:cNvGrpSpPr/>
            <p:nvPr/>
          </p:nvGrpSpPr>
          <p:grpSpPr>
            <a:xfrm>
              <a:off x="11575849" y="5173625"/>
              <a:ext cx="360000" cy="360000"/>
              <a:chOff x="2134328" y="2822799"/>
              <a:chExt cx="781050" cy="536575"/>
            </a:xfrm>
          </p:grpSpPr>
          <p:sp>
            <p:nvSpPr>
              <p:cNvPr id="158" name="Freeform 25">
                <a:extLst>
                  <a:ext uri="{FF2B5EF4-FFF2-40B4-BE49-F238E27FC236}">
                    <a16:creationId xmlns:a16="http://schemas.microsoft.com/office/drawing/2014/main" id="{BD3F16A0-553A-5D93-5A51-AE1E70FAD6F1}"/>
                  </a:ext>
                </a:extLst>
              </p:cNvPr>
              <p:cNvSpPr>
                <a:spLocks/>
              </p:cNvSpPr>
              <p:nvPr/>
            </p:nvSpPr>
            <p:spPr bwMode="auto">
              <a:xfrm>
                <a:off x="2134328" y="2883124"/>
                <a:ext cx="781050" cy="476250"/>
              </a:xfrm>
              <a:custGeom>
                <a:avLst/>
                <a:gdLst>
                  <a:gd name="T0" fmla="*/ 475 w 492"/>
                  <a:gd name="T1" fmla="*/ 242 h 300"/>
                  <a:gd name="T2" fmla="*/ 470 w 492"/>
                  <a:gd name="T3" fmla="*/ 249 h 300"/>
                  <a:gd name="T4" fmla="*/ 451 w 492"/>
                  <a:gd name="T5" fmla="*/ 257 h 300"/>
                  <a:gd name="T6" fmla="*/ 423 w 492"/>
                  <a:gd name="T7" fmla="*/ 266 h 300"/>
                  <a:gd name="T8" fmla="*/ 411 w 492"/>
                  <a:gd name="T9" fmla="*/ 269 h 300"/>
                  <a:gd name="T10" fmla="*/ 390 w 492"/>
                  <a:gd name="T11" fmla="*/ 266 h 300"/>
                  <a:gd name="T12" fmla="*/ 342 w 492"/>
                  <a:gd name="T13" fmla="*/ 254 h 300"/>
                  <a:gd name="T14" fmla="*/ 325 w 492"/>
                  <a:gd name="T15" fmla="*/ 247 h 300"/>
                  <a:gd name="T16" fmla="*/ 304 w 492"/>
                  <a:gd name="T17" fmla="*/ 242 h 300"/>
                  <a:gd name="T18" fmla="*/ 299 w 492"/>
                  <a:gd name="T19" fmla="*/ 242 h 300"/>
                  <a:gd name="T20" fmla="*/ 283 w 492"/>
                  <a:gd name="T21" fmla="*/ 247 h 300"/>
                  <a:gd name="T22" fmla="*/ 264 w 492"/>
                  <a:gd name="T23" fmla="*/ 259 h 300"/>
                  <a:gd name="T24" fmla="*/ 245 w 492"/>
                  <a:gd name="T25" fmla="*/ 281 h 300"/>
                  <a:gd name="T26" fmla="*/ 233 w 492"/>
                  <a:gd name="T27" fmla="*/ 264 h 300"/>
                  <a:gd name="T28" fmla="*/ 221 w 492"/>
                  <a:gd name="T29" fmla="*/ 254 h 300"/>
                  <a:gd name="T30" fmla="*/ 200 w 492"/>
                  <a:gd name="T31" fmla="*/ 245 h 300"/>
                  <a:gd name="T32" fmla="*/ 190 w 492"/>
                  <a:gd name="T33" fmla="*/ 242 h 300"/>
                  <a:gd name="T34" fmla="*/ 185 w 492"/>
                  <a:gd name="T35" fmla="*/ 242 h 300"/>
                  <a:gd name="T36" fmla="*/ 150 w 492"/>
                  <a:gd name="T37" fmla="*/ 254 h 300"/>
                  <a:gd name="T38" fmla="*/ 128 w 492"/>
                  <a:gd name="T39" fmla="*/ 259 h 300"/>
                  <a:gd name="T40" fmla="*/ 100 w 492"/>
                  <a:gd name="T41" fmla="*/ 266 h 300"/>
                  <a:gd name="T42" fmla="*/ 81 w 492"/>
                  <a:gd name="T43" fmla="*/ 269 h 300"/>
                  <a:gd name="T44" fmla="*/ 57 w 492"/>
                  <a:gd name="T45" fmla="*/ 264 h 300"/>
                  <a:gd name="T46" fmla="*/ 29 w 492"/>
                  <a:gd name="T47" fmla="*/ 252 h 300"/>
                  <a:gd name="T48" fmla="*/ 17 w 492"/>
                  <a:gd name="T49" fmla="*/ 242 h 300"/>
                  <a:gd name="T50" fmla="*/ 17 w 492"/>
                  <a:gd name="T51" fmla="*/ 0 h 300"/>
                  <a:gd name="T52" fmla="*/ 0 w 492"/>
                  <a:gd name="T53" fmla="*/ 281 h 300"/>
                  <a:gd name="T54" fmla="*/ 207 w 492"/>
                  <a:gd name="T55" fmla="*/ 281 h 300"/>
                  <a:gd name="T56" fmla="*/ 219 w 492"/>
                  <a:gd name="T57" fmla="*/ 300 h 300"/>
                  <a:gd name="T58" fmla="*/ 285 w 492"/>
                  <a:gd name="T59" fmla="*/ 300 h 300"/>
                  <a:gd name="T60" fmla="*/ 283 w 492"/>
                  <a:gd name="T61" fmla="*/ 281 h 300"/>
                  <a:gd name="T62" fmla="*/ 492 w 492"/>
                  <a:gd name="T63" fmla="*/ 0 h 300"/>
                  <a:gd name="T64" fmla="*/ 475 w 492"/>
                  <a:gd name="T65" fmla="*/ 235 h 300"/>
                  <a:gd name="T66" fmla="*/ 475 w 492"/>
                  <a:gd name="T67" fmla="*/ 23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 h="300">
                    <a:moveTo>
                      <a:pt x="475" y="235"/>
                    </a:moveTo>
                    <a:lnTo>
                      <a:pt x="475" y="242"/>
                    </a:lnTo>
                    <a:lnTo>
                      <a:pt x="470" y="249"/>
                    </a:lnTo>
                    <a:lnTo>
                      <a:pt x="470" y="249"/>
                    </a:lnTo>
                    <a:lnTo>
                      <a:pt x="465" y="252"/>
                    </a:lnTo>
                    <a:lnTo>
                      <a:pt x="451" y="257"/>
                    </a:lnTo>
                    <a:lnTo>
                      <a:pt x="435" y="264"/>
                    </a:lnTo>
                    <a:lnTo>
                      <a:pt x="423" y="266"/>
                    </a:lnTo>
                    <a:lnTo>
                      <a:pt x="411" y="269"/>
                    </a:lnTo>
                    <a:lnTo>
                      <a:pt x="411" y="269"/>
                    </a:lnTo>
                    <a:lnTo>
                      <a:pt x="390" y="266"/>
                    </a:lnTo>
                    <a:lnTo>
                      <a:pt x="390" y="266"/>
                    </a:lnTo>
                    <a:lnTo>
                      <a:pt x="363" y="259"/>
                    </a:lnTo>
                    <a:lnTo>
                      <a:pt x="342" y="254"/>
                    </a:lnTo>
                    <a:lnTo>
                      <a:pt x="342" y="254"/>
                    </a:lnTo>
                    <a:lnTo>
                      <a:pt x="325" y="247"/>
                    </a:lnTo>
                    <a:lnTo>
                      <a:pt x="304" y="242"/>
                    </a:lnTo>
                    <a:lnTo>
                      <a:pt x="304" y="242"/>
                    </a:lnTo>
                    <a:lnTo>
                      <a:pt x="299" y="242"/>
                    </a:lnTo>
                    <a:lnTo>
                      <a:pt x="299" y="242"/>
                    </a:lnTo>
                    <a:lnTo>
                      <a:pt x="292" y="245"/>
                    </a:lnTo>
                    <a:lnTo>
                      <a:pt x="283" y="247"/>
                    </a:lnTo>
                    <a:lnTo>
                      <a:pt x="271" y="254"/>
                    </a:lnTo>
                    <a:lnTo>
                      <a:pt x="264" y="259"/>
                    </a:lnTo>
                    <a:lnTo>
                      <a:pt x="259" y="264"/>
                    </a:lnTo>
                    <a:lnTo>
                      <a:pt x="245" y="281"/>
                    </a:lnTo>
                    <a:lnTo>
                      <a:pt x="233" y="264"/>
                    </a:lnTo>
                    <a:lnTo>
                      <a:pt x="233" y="264"/>
                    </a:lnTo>
                    <a:lnTo>
                      <a:pt x="230" y="259"/>
                    </a:lnTo>
                    <a:lnTo>
                      <a:pt x="221" y="254"/>
                    </a:lnTo>
                    <a:lnTo>
                      <a:pt x="207" y="247"/>
                    </a:lnTo>
                    <a:lnTo>
                      <a:pt x="200" y="245"/>
                    </a:lnTo>
                    <a:lnTo>
                      <a:pt x="190" y="242"/>
                    </a:lnTo>
                    <a:lnTo>
                      <a:pt x="190" y="242"/>
                    </a:lnTo>
                    <a:lnTo>
                      <a:pt x="185" y="242"/>
                    </a:lnTo>
                    <a:lnTo>
                      <a:pt x="185" y="242"/>
                    </a:lnTo>
                    <a:lnTo>
                      <a:pt x="166" y="247"/>
                    </a:lnTo>
                    <a:lnTo>
                      <a:pt x="150" y="254"/>
                    </a:lnTo>
                    <a:lnTo>
                      <a:pt x="150" y="254"/>
                    </a:lnTo>
                    <a:lnTo>
                      <a:pt x="128" y="259"/>
                    </a:lnTo>
                    <a:lnTo>
                      <a:pt x="100" y="266"/>
                    </a:lnTo>
                    <a:lnTo>
                      <a:pt x="100" y="266"/>
                    </a:lnTo>
                    <a:lnTo>
                      <a:pt x="81" y="269"/>
                    </a:lnTo>
                    <a:lnTo>
                      <a:pt x="81" y="269"/>
                    </a:lnTo>
                    <a:lnTo>
                      <a:pt x="67" y="266"/>
                    </a:lnTo>
                    <a:lnTo>
                      <a:pt x="57" y="264"/>
                    </a:lnTo>
                    <a:lnTo>
                      <a:pt x="41" y="257"/>
                    </a:lnTo>
                    <a:lnTo>
                      <a:pt x="29" y="252"/>
                    </a:lnTo>
                    <a:lnTo>
                      <a:pt x="22" y="249"/>
                    </a:lnTo>
                    <a:lnTo>
                      <a:pt x="17" y="242"/>
                    </a:lnTo>
                    <a:lnTo>
                      <a:pt x="17" y="235"/>
                    </a:lnTo>
                    <a:lnTo>
                      <a:pt x="17" y="0"/>
                    </a:lnTo>
                    <a:lnTo>
                      <a:pt x="0" y="0"/>
                    </a:lnTo>
                    <a:lnTo>
                      <a:pt x="0" y="281"/>
                    </a:lnTo>
                    <a:lnTo>
                      <a:pt x="207" y="281"/>
                    </a:lnTo>
                    <a:lnTo>
                      <a:pt x="207" y="281"/>
                    </a:lnTo>
                    <a:lnTo>
                      <a:pt x="204" y="300"/>
                    </a:lnTo>
                    <a:lnTo>
                      <a:pt x="219" y="300"/>
                    </a:lnTo>
                    <a:lnTo>
                      <a:pt x="271" y="300"/>
                    </a:lnTo>
                    <a:lnTo>
                      <a:pt x="285" y="300"/>
                    </a:lnTo>
                    <a:lnTo>
                      <a:pt x="285" y="300"/>
                    </a:lnTo>
                    <a:lnTo>
                      <a:pt x="283" y="281"/>
                    </a:lnTo>
                    <a:lnTo>
                      <a:pt x="492" y="281"/>
                    </a:lnTo>
                    <a:lnTo>
                      <a:pt x="492" y="0"/>
                    </a:lnTo>
                    <a:lnTo>
                      <a:pt x="475" y="0"/>
                    </a:lnTo>
                    <a:lnTo>
                      <a:pt x="475" y="235"/>
                    </a:lnTo>
                    <a:lnTo>
                      <a:pt x="475" y="235"/>
                    </a:lnTo>
                    <a:lnTo>
                      <a:pt x="475" y="235"/>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59" name="Freeform 26">
                <a:extLst>
                  <a:ext uri="{FF2B5EF4-FFF2-40B4-BE49-F238E27FC236}">
                    <a16:creationId xmlns:a16="http://schemas.microsoft.com/office/drawing/2014/main" id="{78E6E876-CBE6-2BB9-4820-8F7EE3CF07AF}"/>
                  </a:ext>
                </a:extLst>
              </p:cNvPr>
              <p:cNvSpPr>
                <a:spLocks noEditPoints="1"/>
              </p:cNvSpPr>
              <p:nvPr/>
            </p:nvSpPr>
            <p:spPr bwMode="auto">
              <a:xfrm>
                <a:off x="2537553" y="2822799"/>
                <a:ext cx="323850" cy="460375"/>
              </a:xfrm>
              <a:custGeom>
                <a:avLst/>
                <a:gdLst>
                  <a:gd name="T0" fmla="*/ 45 w 204"/>
                  <a:gd name="T1" fmla="*/ 0 h 290"/>
                  <a:gd name="T2" fmla="*/ 17 w 204"/>
                  <a:gd name="T3" fmla="*/ 7 h 290"/>
                  <a:gd name="T4" fmla="*/ 0 w 204"/>
                  <a:gd name="T5" fmla="*/ 17 h 290"/>
                  <a:gd name="T6" fmla="*/ 0 w 204"/>
                  <a:gd name="T7" fmla="*/ 283 h 290"/>
                  <a:gd name="T8" fmla="*/ 17 w 204"/>
                  <a:gd name="T9" fmla="*/ 271 h 290"/>
                  <a:gd name="T10" fmla="*/ 45 w 204"/>
                  <a:gd name="T11" fmla="*/ 266 h 290"/>
                  <a:gd name="T12" fmla="*/ 52 w 204"/>
                  <a:gd name="T13" fmla="*/ 266 h 290"/>
                  <a:gd name="T14" fmla="*/ 76 w 204"/>
                  <a:gd name="T15" fmla="*/ 271 h 290"/>
                  <a:gd name="T16" fmla="*/ 114 w 204"/>
                  <a:gd name="T17" fmla="*/ 283 h 290"/>
                  <a:gd name="T18" fmla="*/ 140 w 204"/>
                  <a:gd name="T19" fmla="*/ 287 h 290"/>
                  <a:gd name="T20" fmla="*/ 157 w 204"/>
                  <a:gd name="T21" fmla="*/ 290 h 290"/>
                  <a:gd name="T22" fmla="*/ 178 w 204"/>
                  <a:gd name="T23" fmla="*/ 287 h 290"/>
                  <a:gd name="T24" fmla="*/ 202 w 204"/>
                  <a:gd name="T25" fmla="*/ 275 h 290"/>
                  <a:gd name="T26" fmla="*/ 204 w 204"/>
                  <a:gd name="T27" fmla="*/ 9 h 290"/>
                  <a:gd name="T28" fmla="*/ 202 w 204"/>
                  <a:gd name="T29" fmla="*/ 12 h 290"/>
                  <a:gd name="T30" fmla="*/ 178 w 204"/>
                  <a:gd name="T31" fmla="*/ 21 h 290"/>
                  <a:gd name="T32" fmla="*/ 157 w 204"/>
                  <a:gd name="T33" fmla="*/ 24 h 290"/>
                  <a:gd name="T34" fmla="*/ 140 w 204"/>
                  <a:gd name="T35" fmla="*/ 24 h 290"/>
                  <a:gd name="T36" fmla="*/ 114 w 204"/>
                  <a:gd name="T37" fmla="*/ 17 h 290"/>
                  <a:gd name="T38" fmla="*/ 76 w 204"/>
                  <a:gd name="T39" fmla="*/ 5 h 290"/>
                  <a:gd name="T40" fmla="*/ 52 w 204"/>
                  <a:gd name="T41" fmla="*/ 0 h 290"/>
                  <a:gd name="T42" fmla="*/ 45 w 204"/>
                  <a:gd name="T43" fmla="*/ 0 h 290"/>
                  <a:gd name="T44" fmla="*/ 45 w 204"/>
                  <a:gd name="T45" fmla="*/ 0 h 290"/>
                  <a:gd name="T46" fmla="*/ 36 w 204"/>
                  <a:gd name="T47" fmla="*/ 220 h 290"/>
                  <a:gd name="T48" fmla="*/ 176 w 204"/>
                  <a:gd name="T49" fmla="*/ 206 h 290"/>
                  <a:gd name="T50" fmla="*/ 176 w 204"/>
                  <a:gd name="T51" fmla="*/ 220 h 290"/>
                  <a:gd name="T52" fmla="*/ 176 w 204"/>
                  <a:gd name="T53" fmla="*/ 177 h 290"/>
                  <a:gd name="T54" fmla="*/ 36 w 204"/>
                  <a:gd name="T55" fmla="*/ 158 h 290"/>
                  <a:gd name="T56" fmla="*/ 176 w 204"/>
                  <a:gd name="T57" fmla="*/ 177 h 290"/>
                  <a:gd name="T58" fmla="*/ 176 w 204"/>
                  <a:gd name="T59" fmla="*/ 177 h 290"/>
                  <a:gd name="T60" fmla="*/ 36 w 204"/>
                  <a:gd name="T61" fmla="*/ 132 h 290"/>
                  <a:gd name="T62" fmla="*/ 176 w 204"/>
                  <a:gd name="T63" fmla="*/ 115 h 290"/>
                  <a:gd name="T64" fmla="*/ 176 w 204"/>
                  <a:gd name="T65" fmla="*/ 132 h 290"/>
                  <a:gd name="T66" fmla="*/ 176 w 204"/>
                  <a:gd name="T67" fmla="*/ 72 h 290"/>
                  <a:gd name="T68" fmla="*/ 36 w 204"/>
                  <a:gd name="T69" fmla="*/ 86 h 290"/>
                  <a:gd name="T70" fmla="*/ 176 w 204"/>
                  <a:gd name="T71" fmla="*/ 72 h 290"/>
                  <a:gd name="T72" fmla="*/ 176 w 204"/>
                  <a:gd name="T73" fmla="*/ 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90">
                    <a:moveTo>
                      <a:pt x="45" y="0"/>
                    </a:moveTo>
                    <a:lnTo>
                      <a:pt x="45" y="0"/>
                    </a:lnTo>
                    <a:lnTo>
                      <a:pt x="31" y="2"/>
                    </a:lnTo>
                    <a:lnTo>
                      <a:pt x="17" y="7"/>
                    </a:lnTo>
                    <a:lnTo>
                      <a:pt x="10" y="14"/>
                    </a:lnTo>
                    <a:lnTo>
                      <a:pt x="0" y="17"/>
                    </a:lnTo>
                    <a:lnTo>
                      <a:pt x="0" y="283"/>
                    </a:lnTo>
                    <a:lnTo>
                      <a:pt x="0" y="283"/>
                    </a:lnTo>
                    <a:lnTo>
                      <a:pt x="10" y="275"/>
                    </a:lnTo>
                    <a:lnTo>
                      <a:pt x="17" y="271"/>
                    </a:lnTo>
                    <a:lnTo>
                      <a:pt x="31" y="266"/>
                    </a:lnTo>
                    <a:lnTo>
                      <a:pt x="45" y="266"/>
                    </a:lnTo>
                    <a:lnTo>
                      <a:pt x="45" y="266"/>
                    </a:lnTo>
                    <a:lnTo>
                      <a:pt x="52" y="266"/>
                    </a:lnTo>
                    <a:lnTo>
                      <a:pt x="52" y="266"/>
                    </a:lnTo>
                    <a:lnTo>
                      <a:pt x="76" y="271"/>
                    </a:lnTo>
                    <a:lnTo>
                      <a:pt x="95" y="275"/>
                    </a:lnTo>
                    <a:lnTo>
                      <a:pt x="114" y="283"/>
                    </a:lnTo>
                    <a:lnTo>
                      <a:pt x="140" y="287"/>
                    </a:lnTo>
                    <a:lnTo>
                      <a:pt x="140" y="287"/>
                    </a:lnTo>
                    <a:lnTo>
                      <a:pt x="157" y="290"/>
                    </a:lnTo>
                    <a:lnTo>
                      <a:pt x="157" y="290"/>
                    </a:lnTo>
                    <a:lnTo>
                      <a:pt x="169" y="290"/>
                    </a:lnTo>
                    <a:lnTo>
                      <a:pt x="178" y="287"/>
                    </a:lnTo>
                    <a:lnTo>
                      <a:pt x="192" y="280"/>
                    </a:lnTo>
                    <a:lnTo>
                      <a:pt x="202" y="275"/>
                    </a:lnTo>
                    <a:lnTo>
                      <a:pt x="204" y="273"/>
                    </a:lnTo>
                    <a:lnTo>
                      <a:pt x="204" y="9"/>
                    </a:lnTo>
                    <a:lnTo>
                      <a:pt x="204" y="9"/>
                    </a:lnTo>
                    <a:lnTo>
                      <a:pt x="202" y="12"/>
                    </a:lnTo>
                    <a:lnTo>
                      <a:pt x="192" y="17"/>
                    </a:lnTo>
                    <a:lnTo>
                      <a:pt x="178" y="21"/>
                    </a:lnTo>
                    <a:lnTo>
                      <a:pt x="169" y="24"/>
                    </a:lnTo>
                    <a:lnTo>
                      <a:pt x="157" y="24"/>
                    </a:lnTo>
                    <a:lnTo>
                      <a:pt x="157" y="24"/>
                    </a:lnTo>
                    <a:lnTo>
                      <a:pt x="140" y="24"/>
                    </a:lnTo>
                    <a:lnTo>
                      <a:pt x="140" y="24"/>
                    </a:lnTo>
                    <a:lnTo>
                      <a:pt x="114" y="17"/>
                    </a:lnTo>
                    <a:lnTo>
                      <a:pt x="95" y="12"/>
                    </a:lnTo>
                    <a:lnTo>
                      <a:pt x="76" y="5"/>
                    </a:lnTo>
                    <a:lnTo>
                      <a:pt x="52" y="0"/>
                    </a:lnTo>
                    <a:lnTo>
                      <a:pt x="52" y="0"/>
                    </a:lnTo>
                    <a:lnTo>
                      <a:pt x="45" y="0"/>
                    </a:lnTo>
                    <a:lnTo>
                      <a:pt x="45" y="0"/>
                    </a:lnTo>
                    <a:lnTo>
                      <a:pt x="45" y="0"/>
                    </a:lnTo>
                    <a:lnTo>
                      <a:pt x="45" y="0"/>
                    </a:lnTo>
                    <a:close/>
                    <a:moveTo>
                      <a:pt x="176" y="220"/>
                    </a:moveTo>
                    <a:lnTo>
                      <a:pt x="36" y="220"/>
                    </a:lnTo>
                    <a:lnTo>
                      <a:pt x="36" y="206"/>
                    </a:lnTo>
                    <a:lnTo>
                      <a:pt x="176" y="206"/>
                    </a:lnTo>
                    <a:lnTo>
                      <a:pt x="176" y="220"/>
                    </a:lnTo>
                    <a:lnTo>
                      <a:pt x="176" y="220"/>
                    </a:lnTo>
                    <a:lnTo>
                      <a:pt x="176" y="220"/>
                    </a:lnTo>
                    <a:close/>
                    <a:moveTo>
                      <a:pt x="176" y="177"/>
                    </a:moveTo>
                    <a:lnTo>
                      <a:pt x="36" y="177"/>
                    </a:lnTo>
                    <a:lnTo>
                      <a:pt x="36" y="158"/>
                    </a:lnTo>
                    <a:lnTo>
                      <a:pt x="176" y="158"/>
                    </a:lnTo>
                    <a:lnTo>
                      <a:pt x="176" y="177"/>
                    </a:lnTo>
                    <a:lnTo>
                      <a:pt x="176" y="177"/>
                    </a:lnTo>
                    <a:lnTo>
                      <a:pt x="176" y="177"/>
                    </a:lnTo>
                    <a:close/>
                    <a:moveTo>
                      <a:pt x="176" y="132"/>
                    </a:moveTo>
                    <a:lnTo>
                      <a:pt x="36" y="132"/>
                    </a:lnTo>
                    <a:lnTo>
                      <a:pt x="36" y="115"/>
                    </a:lnTo>
                    <a:lnTo>
                      <a:pt x="176" y="115"/>
                    </a:lnTo>
                    <a:lnTo>
                      <a:pt x="176" y="132"/>
                    </a:lnTo>
                    <a:lnTo>
                      <a:pt x="176" y="132"/>
                    </a:lnTo>
                    <a:lnTo>
                      <a:pt x="176" y="132"/>
                    </a:lnTo>
                    <a:close/>
                    <a:moveTo>
                      <a:pt x="176" y="72"/>
                    </a:moveTo>
                    <a:lnTo>
                      <a:pt x="176" y="86"/>
                    </a:lnTo>
                    <a:lnTo>
                      <a:pt x="36" y="86"/>
                    </a:lnTo>
                    <a:lnTo>
                      <a:pt x="36" y="72"/>
                    </a:lnTo>
                    <a:lnTo>
                      <a:pt x="176" y="72"/>
                    </a:lnTo>
                    <a:lnTo>
                      <a:pt x="176" y="72"/>
                    </a:lnTo>
                    <a:lnTo>
                      <a:pt x="176" y="72"/>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60" name="Freeform 27">
                <a:extLst>
                  <a:ext uri="{FF2B5EF4-FFF2-40B4-BE49-F238E27FC236}">
                    <a16:creationId xmlns:a16="http://schemas.microsoft.com/office/drawing/2014/main" id="{0EBFC12E-B61B-373B-F814-EDDFC43B6DAD}"/>
                  </a:ext>
                </a:extLst>
              </p:cNvPr>
              <p:cNvSpPr>
                <a:spLocks noEditPoints="1"/>
              </p:cNvSpPr>
              <p:nvPr/>
            </p:nvSpPr>
            <p:spPr bwMode="auto">
              <a:xfrm>
                <a:off x="2183540" y="2822799"/>
                <a:ext cx="328613" cy="460375"/>
              </a:xfrm>
              <a:custGeom>
                <a:avLst/>
                <a:gdLst>
                  <a:gd name="T0" fmla="*/ 152 w 207"/>
                  <a:gd name="T1" fmla="*/ 0 h 290"/>
                  <a:gd name="T2" fmla="*/ 112 w 207"/>
                  <a:gd name="T3" fmla="*/ 12 h 290"/>
                  <a:gd name="T4" fmla="*/ 64 w 207"/>
                  <a:gd name="T5" fmla="*/ 24 h 290"/>
                  <a:gd name="T6" fmla="*/ 50 w 207"/>
                  <a:gd name="T7" fmla="*/ 24 h 290"/>
                  <a:gd name="T8" fmla="*/ 38 w 207"/>
                  <a:gd name="T9" fmla="*/ 24 h 290"/>
                  <a:gd name="T10" fmla="*/ 14 w 207"/>
                  <a:gd name="T11" fmla="*/ 17 h 290"/>
                  <a:gd name="T12" fmla="*/ 0 w 207"/>
                  <a:gd name="T13" fmla="*/ 9 h 290"/>
                  <a:gd name="T14" fmla="*/ 0 w 207"/>
                  <a:gd name="T15" fmla="*/ 273 h 290"/>
                  <a:gd name="T16" fmla="*/ 14 w 207"/>
                  <a:gd name="T17" fmla="*/ 280 h 290"/>
                  <a:gd name="T18" fmla="*/ 38 w 207"/>
                  <a:gd name="T19" fmla="*/ 290 h 290"/>
                  <a:gd name="T20" fmla="*/ 50 w 207"/>
                  <a:gd name="T21" fmla="*/ 290 h 290"/>
                  <a:gd name="T22" fmla="*/ 64 w 207"/>
                  <a:gd name="T23" fmla="*/ 287 h 290"/>
                  <a:gd name="T24" fmla="*/ 112 w 207"/>
                  <a:gd name="T25" fmla="*/ 275 h 290"/>
                  <a:gd name="T26" fmla="*/ 152 w 207"/>
                  <a:gd name="T27" fmla="*/ 266 h 290"/>
                  <a:gd name="T28" fmla="*/ 159 w 207"/>
                  <a:gd name="T29" fmla="*/ 266 h 290"/>
                  <a:gd name="T30" fmla="*/ 176 w 207"/>
                  <a:gd name="T31" fmla="*/ 266 h 290"/>
                  <a:gd name="T32" fmla="*/ 199 w 207"/>
                  <a:gd name="T33" fmla="*/ 275 h 290"/>
                  <a:gd name="T34" fmla="*/ 207 w 207"/>
                  <a:gd name="T35" fmla="*/ 17 h 290"/>
                  <a:gd name="T36" fmla="*/ 199 w 207"/>
                  <a:gd name="T37" fmla="*/ 14 h 290"/>
                  <a:gd name="T38" fmla="*/ 176 w 207"/>
                  <a:gd name="T39" fmla="*/ 2 h 290"/>
                  <a:gd name="T40" fmla="*/ 159 w 207"/>
                  <a:gd name="T41" fmla="*/ 0 h 290"/>
                  <a:gd name="T42" fmla="*/ 152 w 207"/>
                  <a:gd name="T43" fmla="*/ 0 h 290"/>
                  <a:gd name="T44" fmla="*/ 152 w 207"/>
                  <a:gd name="T45" fmla="*/ 0 h 290"/>
                  <a:gd name="T46" fmla="*/ 31 w 207"/>
                  <a:gd name="T47" fmla="*/ 220 h 290"/>
                  <a:gd name="T48" fmla="*/ 169 w 207"/>
                  <a:gd name="T49" fmla="*/ 206 h 290"/>
                  <a:gd name="T50" fmla="*/ 169 w 207"/>
                  <a:gd name="T51" fmla="*/ 220 h 290"/>
                  <a:gd name="T52" fmla="*/ 169 w 207"/>
                  <a:gd name="T53" fmla="*/ 177 h 290"/>
                  <a:gd name="T54" fmla="*/ 31 w 207"/>
                  <a:gd name="T55" fmla="*/ 158 h 290"/>
                  <a:gd name="T56" fmla="*/ 169 w 207"/>
                  <a:gd name="T57" fmla="*/ 177 h 290"/>
                  <a:gd name="T58" fmla="*/ 169 w 207"/>
                  <a:gd name="T59" fmla="*/ 177 h 290"/>
                  <a:gd name="T60" fmla="*/ 31 w 207"/>
                  <a:gd name="T61" fmla="*/ 132 h 290"/>
                  <a:gd name="T62" fmla="*/ 169 w 207"/>
                  <a:gd name="T63" fmla="*/ 115 h 290"/>
                  <a:gd name="T64" fmla="*/ 169 w 207"/>
                  <a:gd name="T65" fmla="*/ 132 h 290"/>
                  <a:gd name="T66" fmla="*/ 169 w 207"/>
                  <a:gd name="T67" fmla="*/ 86 h 290"/>
                  <a:gd name="T68" fmla="*/ 31 w 207"/>
                  <a:gd name="T69" fmla="*/ 72 h 290"/>
                  <a:gd name="T70" fmla="*/ 169 w 207"/>
                  <a:gd name="T71" fmla="*/ 86 h 290"/>
                  <a:gd name="T72" fmla="*/ 169 w 207"/>
                  <a:gd name="T73" fmla="*/ 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290">
                    <a:moveTo>
                      <a:pt x="152" y="0"/>
                    </a:moveTo>
                    <a:lnTo>
                      <a:pt x="152" y="0"/>
                    </a:lnTo>
                    <a:lnTo>
                      <a:pt x="128" y="5"/>
                    </a:lnTo>
                    <a:lnTo>
                      <a:pt x="112" y="12"/>
                    </a:lnTo>
                    <a:lnTo>
                      <a:pt x="90" y="17"/>
                    </a:lnTo>
                    <a:lnTo>
                      <a:pt x="64" y="24"/>
                    </a:lnTo>
                    <a:lnTo>
                      <a:pt x="64" y="24"/>
                    </a:lnTo>
                    <a:lnTo>
                      <a:pt x="50" y="24"/>
                    </a:lnTo>
                    <a:lnTo>
                      <a:pt x="50" y="24"/>
                    </a:lnTo>
                    <a:lnTo>
                      <a:pt x="38" y="24"/>
                    </a:lnTo>
                    <a:lnTo>
                      <a:pt x="31" y="21"/>
                    </a:lnTo>
                    <a:lnTo>
                      <a:pt x="14" y="17"/>
                    </a:lnTo>
                    <a:lnTo>
                      <a:pt x="5" y="12"/>
                    </a:lnTo>
                    <a:lnTo>
                      <a:pt x="0" y="9"/>
                    </a:lnTo>
                    <a:lnTo>
                      <a:pt x="0" y="273"/>
                    </a:lnTo>
                    <a:lnTo>
                      <a:pt x="0" y="273"/>
                    </a:lnTo>
                    <a:lnTo>
                      <a:pt x="5" y="275"/>
                    </a:lnTo>
                    <a:lnTo>
                      <a:pt x="14" y="280"/>
                    </a:lnTo>
                    <a:lnTo>
                      <a:pt x="31" y="287"/>
                    </a:lnTo>
                    <a:lnTo>
                      <a:pt x="38" y="290"/>
                    </a:lnTo>
                    <a:lnTo>
                      <a:pt x="50" y="290"/>
                    </a:lnTo>
                    <a:lnTo>
                      <a:pt x="50" y="290"/>
                    </a:lnTo>
                    <a:lnTo>
                      <a:pt x="64" y="287"/>
                    </a:lnTo>
                    <a:lnTo>
                      <a:pt x="64" y="287"/>
                    </a:lnTo>
                    <a:lnTo>
                      <a:pt x="90" y="283"/>
                    </a:lnTo>
                    <a:lnTo>
                      <a:pt x="112" y="275"/>
                    </a:lnTo>
                    <a:lnTo>
                      <a:pt x="128" y="271"/>
                    </a:lnTo>
                    <a:lnTo>
                      <a:pt x="152" y="266"/>
                    </a:lnTo>
                    <a:lnTo>
                      <a:pt x="152" y="266"/>
                    </a:lnTo>
                    <a:lnTo>
                      <a:pt x="159" y="266"/>
                    </a:lnTo>
                    <a:lnTo>
                      <a:pt x="159" y="266"/>
                    </a:lnTo>
                    <a:lnTo>
                      <a:pt x="176" y="266"/>
                    </a:lnTo>
                    <a:lnTo>
                      <a:pt x="190" y="271"/>
                    </a:lnTo>
                    <a:lnTo>
                      <a:pt x="199" y="275"/>
                    </a:lnTo>
                    <a:lnTo>
                      <a:pt x="207" y="283"/>
                    </a:lnTo>
                    <a:lnTo>
                      <a:pt x="207" y="17"/>
                    </a:lnTo>
                    <a:lnTo>
                      <a:pt x="207" y="17"/>
                    </a:lnTo>
                    <a:lnTo>
                      <a:pt x="199" y="14"/>
                    </a:lnTo>
                    <a:lnTo>
                      <a:pt x="190" y="7"/>
                    </a:lnTo>
                    <a:lnTo>
                      <a:pt x="176" y="2"/>
                    </a:lnTo>
                    <a:lnTo>
                      <a:pt x="159" y="0"/>
                    </a:lnTo>
                    <a:lnTo>
                      <a:pt x="159" y="0"/>
                    </a:lnTo>
                    <a:lnTo>
                      <a:pt x="152" y="0"/>
                    </a:lnTo>
                    <a:lnTo>
                      <a:pt x="152" y="0"/>
                    </a:lnTo>
                    <a:lnTo>
                      <a:pt x="152" y="0"/>
                    </a:lnTo>
                    <a:lnTo>
                      <a:pt x="152" y="0"/>
                    </a:lnTo>
                    <a:close/>
                    <a:moveTo>
                      <a:pt x="169" y="220"/>
                    </a:moveTo>
                    <a:lnTo>
                      <a:pt x="31" y="220"/>
                    </a:lnTo>
                    <a:lnTo>
                      <a:pt x="31" y="206"/>
                    </a:lnTo>
                    <a:lnTo>
                      <a:pt x="169" y="206"/>
                    </a:lnTo>
                    <a:lnTo>
                      <a:pt x="169" y="220"/>
                    </a:lnTo>
                    <a:lnTo>
                      <a:pt x="169" y="220"/>
                    </a:lnTo>
                    <a:lnTo>
                      <a:pt x="169" y="220"/>
                    </a:lnTo>
                    <a:close/>
                    <a:moveTo>
                      <a:pt x="169" y="177"/>
                    </a:moveTo>
                    <a:lnTo>
                      <a:pt x="31" y="177"/>
                    </a:lnTo>
                    <a:lnTo>
                      <a:pt x="31" y="158"/>
                    </a:lnTo>
                    <a:lnTo>
                      <a:pt x="169" y="158"/>
                    </a:lnTo>
                    <a:lnTo>
                      <a:pt x="169" y="177"/>
                    </a:lnTo>
                    <a:lnTo>
                      <a:pt x="169" y="177"/>
                    </a:lnTo>
                    <a:lnTo>
                      <a:pt x="169" y="177"/>
                    </a:lnTo>
                    <a:close/>
                    <a:moveTo>
                      <a:pt x="169" y="132"/>
                    </a:moveTo>
                    <a:lnTo>
                      <a:pt x="31" y="132"/>
                    </a:lnTo>
                    <a:lnTo>
                      <a:pt x="31" y="115"/>
                    </a:lnTo>
                    <a:lnTo>
                      <a:pt x="169" y="115"/>
                    </a:lnTo>
                    <a:lnTo>
                      <a:pt x="169" y="132"/>
                    </a:lnTo>
                    <a:lnTo>
                      <a:pt x="169" y="132"/>
                    </a:lnTo>
                    <a:lnTo>
                      <a:pt x="169" y="132"/>
                    </a:lnTo>
                    <a:close/>
                    <a:moveTo>
                      <a:pt x="169" y="86"/>
                    </a:moveTo>
                    <a:lnTo>
                      <a:pt x="31" y="86"/>
                    </a:lnTo>
                    <a:lnTo>
                      <a:pt x="31" y="72"/>
                    </a:lnTo>
                    <a:lnTo>
                      <a:pt x="169" y="72"/>
                    </a:lnTo>
                    <a:lnTo>
                      <a:pt x="169" y="86"/>
                    </a:lnTo>
                    <a:lnTo>
                      <a:pt x="169" y="86"/>
                    </a:lnTo>
                    <a:lnTo>
                      <a:pt x="169" y="86"/>
                    </a:lnTo>
                    <a:close/>
                  </a:path>
                </a:pathLst>
              </a:custGeom>
              <a:noFill/>
              <a:ln w="142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grpSp>
      </p:grpSp>
      <p:sp>
        <p:nvSpPr>
          <p:cNvPr id="161" name="TextBox 160">
            <a:extLst>
              <a:ext uri="{FF2B5EF4-FFF2-40B4-BE49-F238E27FC236}">
                <a16:creationId xmlns:a16="http://schemas.microsoft.com/office/drawing/2014/main" id="{BE4B7BF0-8AAE-CFDC-81F8-D0407E6E5477}"/>
              </a:ext>
            </a:extLst>
          </p:cNvPr>
          <p:cNvSpPr txBox="1"/>
          <p:nvPr/>
        </p:nvSpPr>
        <p:spPr>
          <a:xfrm>
            <a:off x="4363017" y="4383402"/>
            <a:ext cx="1832674" cy="998991"/>
          </a:xfrm>
          <a:prstGeom prst="rect">
            <a:avLst/>
          </a:prstGeom>
          <a:noFill/>
        </p:spPr>
        <p:txBody>
          <a:bodyPr wrap="square" lIns="0" tIns="0" rIns="0" bIns="0" rtlCol="0">
            <a:spAutoFit/>
          </a:bodyPr>
          <a:lstStyle/>
          <a:p>
            <a:pPr algn="r">
              <a:lnSpc>
                <a:spcPct val="110000"/>
              </a:lnSpc>
              <a:spcAft>
                <a:spcPts val="225"/>
              </a:spcAft>
              <a:defRPr/>
            </a:pPr>
            <a:r>
              <a:rPr lang="en-AU" sz="1000" dirty="0">
                <a:solidFill>
                  <a:srgbClr val="00B050"/>
                </a:solidFill>
                <a:latin typeface="Arial"/>
              </a:rPr>
              <a:t>A personal logbook – to capture growth, conversations, reflections, share with others to demonstrate your personal development and achievements</a:t>
            </a:r>
            <a:r>
              <a:rPr lang="en-AU" sz="750" dirty="0">
                <a:solidFill>
                  <a:srgbClr val="00B050"/>
                </a:solidFill>
                <a:latin typeface="Arial"/>
              </a:rPr>
              <a:t>. </a:t>
            </a:r>
          </a:p>
          <a:p>
            <a:pPr algn="r">
              <a:lnSpc>
                <a:spcPct val="110000"/>
              </a:lnSpc>
              <a:spcAft>
                <a:spcPts val="225"/>
              </a:spcAft>
              <a:defRPr/>
            </a:pPr>
            <a:endParaRPr lang="en-AU" sz="750" dirty="0">
              <a:solidFill>
                <a:srgbClr val="00B050"/>
              </a:solidFill>
              <a:latin typeface="Arial"/>
            </a:endParaRPr>
          </a:p>
        </p:txBody>
      </p:sp>
      <p:sp>
        <p:nvSpPr>
          <p:cNvPr id="162" name="TextBox 161">
            <a:extLst>
              <a:ext uri="{FF2B5EF4-FFF2-40B4-BE49-F238E27FC236}">
                <a16:creationId xmlns:a16="http://schemas.microsoft.com/office/drawing/2014/main" id="{CC2A89AD-FC11-18DD-92D4-700FB065B3B9}"/>
              </a:ext>
            </a:extLst>
          </p:cNvPr>
          <p:cNvSpPr txBox="1"/>
          <p:nvPr/>
        </p:nvSpPr>
        <p:spPr>
          <a:xfrm>
            <a:off x="4514024" y="3779087"/>
            <a:ext cx="1667906" cy="507831"/>
          </a:xfrm>
          <a:prstGeom prst="rect">
            <a:avLst/>
          </a:prstGeom>
          <a:noFill/>
        </p:spPr>
        <p:txBody>
          <a:bodyPr wrap="square" lIns="0" tIns="0" rIns="0" bIns="0" rtlCol="0">
            <a:spAutoFit/>
          </a:bodyPr>
          <a:lstStyle/>
          <a:p>
            <a:pPr algn="r">
              <a:lnSpc>
                <a:spcPct val="110000"/>
              </a:lnSpc>
              <a:spcAft>
                <a:spcPts val="225"/>
              </a:spcAft>
              <a:defRPr/>
            </a:pPr>
            <a:r>
              <a:rPr lang="en-AU" sz="1000" dirty="0">
                <a:solidFill>
                  <a:srgbClr val="00B050"/>
                </a:solidFill>
                <a:latin typeface="Arial"/>
              </a:rPr>
              <a:t>Self-directed, purpose driven learning to inform your own career, at your own pace</a:t>
            </a:r>
          </a:p>
        </p:txBody>
      </p:sp>
      <p:sp>
        <p:nvSpPr>
          <p:cNvPr id="167" name="TextBox 166">
            <a:extLst>
              <a:ext uri="{FF2B5EF4-FFF2-40B4-BE49-F238E27FC236}">
                <a16:creationId xmlns:a16="http://schemas.microsoft.com/office/drawing/2014/main" id="{BBF99982-440B-5412-C935-5A8BDAEB0437}"/>
              </a:ext>
            </a:extLst>
          </p:cNvPr>
          <p:cNvSpPr txBox="1"/>
          <p:nvPr/>
        </p:nvSpPr>
        <p:spPr>
          <a:xfrm>
            <a:off x="4302565" y="6180524"/>
            <a:ext cx="4069687" cy="165045"/>
          </a:xfrm>
          <a:prstGeom prst="rect">
            <a:avLst/>
          </a:prstGeom>
          <a:noFill/>
        </p:spPr>
        <p:txBody>
          <a:bodyPr wrap="square" lIns="0" tIns="0" rIns="0" bIns="0" rtlCol="0">
            <a:spAutoFit/>
          </a:bodyPr>
          <a:lstStyle/>
          <a:p>
            <a:pPr algn="ctr">
              <a:lnSpc>
                <a:spcPct val="110000"/>
              </a:lnSpc>
              <a:spcAft>
                <a:spcPts val="225"/>
              </a:spcAft>
              <a:defRPr/>
            </a:pPr>
            <a:r>
              <a:rPr lang="en-GB" sz="975" b="1" dirty="0">
                <a:solidFill>
                  <a:srgbClr val="002F65"/>
                </a:solidFill>
                <a:latin typeface="Arial"/>
              </a:rPr>
              <a:t>Annual cycle of personal growth and development</a:t>
            </a:r>
          </a:p>
        </p:txBody>
      </p:sp>
      <p:sp>
        <p:nvSpPr>
          <p:cNvPr id="168" name="TextBox 167">
            <a:extLst>
              <a:ext uri="{FF2B5EF4-FFF2-40B4-BE49-F238E27FC236}">
                <a16:creationId xmlns:a16="http://schemas.microsoft.com/office/drawing/2014/main" id="{AD3858B3-DC48-6341-D210-08A28EE8545F}"/>
              </a:ext>
            </a:extLst>
          </p:cNvPr>
          <p:cNvSpPr txBox="1"/>
          <p:nvPr/>
        </p:nvSpPr>
        <p:spPr>
          <a:xfrm>
            <a:off x="6786659" y="2632833"/>
            <a:ext cx="1428429" cy="677108"/>
          </a:xfrm>
          <a:prstGeom prst="rect">
            <a:avLst/>
          </a:prstGeom>
          <a:noFill/>
        </p:spPr>
        <p:txBody>
          <a:bodyPr wrap="square" lIns="0" tIns="0" rIns="0" bIns="0" rtlCol="0">
            <a:spAutoFit/>
          </a:bodyPr>
          <a:lstStyle/>
          <a:p>
            <a:pPr algn="r">
              <a:lnSpc>
                <a:spcPct val="110000"/>
              </a:lnSpc>
              <a:spcAft>
                <a:spcPts val="225"/>
              </a:spcAft>
              <a:defRPr/>
            </a:pPr>
            <a:r>
              <a:rPr lang="en-GB" sz="1000" dirty="0">
                <a:solidFill>
                  <a:srgbClr val="7030A0"/>
                </a:solidFill>
                <a:latin typeface="Arial"/>
              </a:rPr>
              <a:t>Self-directed, promotion driven learning as evidence of growth and skill</a:t>
            </a:r>
          </a:p>
        </p:txBody>
      </p:sp>
      <p:sp>
        <p:nvSpPr>
          <p:cNvPr id="169" name="TextBox 168">
            <a:extLst>
              <a:ext uri="{FF2B5EF4-FFF2-40B4-BE49-F238E27FC236}">
                <a16:creationId xmlns:a16="http://schemas.microsoft.com/office/drawing/2014/main" id="{73B73EEE-5BF8-EF1D-F11D-E96E7F14D45A}"/>
              </a:ext>
            </a:extLst>
          </p:cNvPr>
          <p:cNvSpPr txBox="1"/>
          <p:nvPr/>
        </p:nvSpPr>
        <p:spPr>
          <a:xfrm>
            <a:off x="6922448" y="3974580"/>
            <a:ext cx="1332931" cy="1506823"/>
          </a:xfrm>
          <a:prstGeom prst="rect">
            <a:avLst/>
          </a:prstGeom>
          <a:noFill/>
        </p:spPr>
        <p:txBody>
          <a:bodyPr wrap="square" lIns="0" tIns="0" rIns="0" bIns="0" rtlCol="0">
            <a:spAutoFit/>
          </a:bodyPr>
          <a:lstStyle/>
          <a:p>
            <a:pPr algn="r">
              <a:lnSpc>
                <a:spcPct val="110000"/>
              </a:lnSpc>
              <a:spcAft>
                <a:spcPts val="225"/>
              </a:spcAft>
              <a:defRPr/>
            </a:pPr>
            <a:r>
              <a:rPr lang="en-AU" sz="1000" dirty="0">
                <a:solidFill>
                  <a:srgbClr val="7030A0"/>
                </a:solidFill>
                <a:cs typeface="Arial" panose="020B0604020202020204" pitchFamily="34" charset="0"/>
              </a:rPr>
              <a:t>A personal logbook – to capture evidence, conversations, reflections, share with others to demonstrate your growth and readiness for promotion. </a:t>
            </a:r>
          </a:p>
          <a:p>
            <a:pPr algn="r">
              <a:lnSpc>
                <a:spcPct val="110000"/>
              </a:lnSpc>
              <a:spcAft>
                <a:spcPts val="225"/>
              </a:spcAft>
              <a:defRPr/>
            </a:pPr>
            <a:endParaRPr lang="en-GB" sz="750" dirty="0">
              <a:solidFill>
                <a:srgbClr val="7030A0"/>
              </a:solidFill>
              <a:latin typeface="Arial"/>
            </a:endParaRPr>
          </a:p>
        </p:txBody>
      </p:sp>
      <p:cxnSp>
        <p:nvCxnSpPr>
          <p:cNvPr id="8" name="Straight Connector 7">
            <a:extLst>
              <a:ext uri="{FF2B5EF4-FFF2-40B4-BE49-F238E27FC236}">
                <a16:creationId xmlns:a16="http://schemas.microsoft.com/office/drawing/2014/main" id="{747C356A-9A27-C0C2-47FC-12D49C5DA52E}"/>
              </a:ext>
            </a:extLst>
          </p:cNvPr>
          <p:cNvCxnSpPr>
            <a:cxnSpLocks/>
          </p:cNvCxnSpPr>
          <p:nvPr/>
        </p:nvCxnSpPr>
        <p:spPr>
          <a:xfrm>
            <a:off x="2020660" y="4225103"/>
            <a:ext cx="899018" cy="0"/>
          </a:xfrm>
          <a:prstGeom prst="line">
            <a:avLst/>
          </a:prstGeom>
          <a:ln w="330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C43C926-1E32-5614-A80F-3DE4F43A2E1D}"/>
              </a:ext>
            </a:extLst>
          </p:cNvPr>
          <p:cNvSpPr txBox="1"/>
          <p:nvPr/>
        </p:nvSpPr>
        <p:spPr>
          <a:xfrm>
            <a:off x="2062881" y="3114658"/>
            <a:ext cx="860850" cy="300082"/>
          </a:xfrm>
          <a:prstGeom prst="rect">
            <a:avLst/>
          </a:prstGeom>
          <a:noFill/>
        </p:spPr>
        <p:txBody>
          <a:bodyPr wrap="square">
            <a:spAutoFit/>
          </a:bodyPr>
          <a:lstStyle/>
          <a:p>
            <a:pPr eaLnBrk="0" fontAlgn="base" hangingPunct="0">
              <a:spcBef>
                <a:spcPct val="0"/>
              </a:spcBef>
              <a:spcAft>
                <a:spcPct val="0"/>
              </a:spcAft>
            </a:pPr>
            <a:r>
              <a:rPr lang="en-AU" sz="1350" b="1" dirty="0">
                <a:solidFill>
                  <a:schemeClr val="tx1">
                    <a:lumMod val="85000"/>
                    <a:lumOff val="15000"/>
                  </a:schemeClr>
                </a:solidFill>
                <a:latin typeface="Arial" panose="020B0604020202020204"/>
              </a:rPr>
              <a:t>OPT-IN</a:t>
            </a:r>
          </a:p>
        </p:txBody>
      </p:sp>
      <p:cxnSp>
        <p:nvCxnSpPr>
          <p:cNvPr id="164" name="Straight Connector 163">
            <a:extLst>
              <a:ext uri="{FF2B5EF4-FFF2-40B4-BE49-F238E27FC236}">
                <a16:creationId xmlns:a16="http://schemas.microsoft.com/office/drawing/2014/main" id="{AB12211A-ACC1-6D17-A9BB-787C7B7BCF6C}"/>
              </a:ext>
            </a:extLst>
          </p:cNvPr>
          <p:cNvCxnSpPr>
            <a:cxnSpLocks/>
          </p:cNvCxnSpPr>
          <p:nvPr/>
        </p:nvCxnSpPr>
        <p:spPr>
          <a:xfrm>
            <a:off x="2875810" y="4100934"/>
            <a:ext cx="0" cy="631722"/>
          </a:xfrm>
          <a:prstGeom prst="line">
            <a:avLst/>
          </a:prstGeom>
          <a:ln w="330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2F84CEBC-927C-B675-21A2-15F935D625E7}"/>
              </a:ext>
            </a:extLst>
          </p:cNvPr>
          <p:cNvSpPr txBox="1"/>
          <p:nvPr/>
        </p:nvSpPr>
        <p:spPr>
          <a:xfrm>
            <a:off x="2062880" y="4083320"/>
            <a:ext cx="1019366" cy="300082"/>
          </a:xfrm>
          <a:prstGeom prst="rect">
            <a:avLst/>
          </a:prstGeom>
          <a:noFill/>
        </p:spPr>
        <p:txBody>
          <a:bodyPr wrap="square">
            <a:spAutoFit/>
          </a:bodyPr>
          <a:lstStyle/>
          <a:p>
            <a:pPr eaLnBrk="0" fontAlgn="base" hangingPunct="0">
              <a:spcBef>
                <a:spcPct val="0"/>
              </a:spcBef>
              <a:spcAft>
                <a:spcPct val="0"/>
              </a:spcAft>
            </a:pPr>
            <a:r>
              <a:rPr lang="en-AU" sz="1350" b="1" dirty="0">
                <a:solidFill>
                  <a:schemeClr val="bg1"/>
                </a:solidFill>
                <a:latin typeface="Arial" panose="020B0604020202020204"/>
              </a:rPr>
              <a:t>OPT-OUT</a:t>
            </a:r>
          </a:p>
        </p:txBody>
      </p:sp>
      <p:sp>
        <p:nvSpPr>
          <p:cNvPr id="182" name="Oval 181">
            <a:extLst>
              <a:ext uri="{FF2B5EF4-FFF2-40B4-BE49-F238E27FC236}">
                <a16:creationId xmlns:a16="http://schemas.microsoft.com/office/drawing/2014/main" id="{7F972830-D80F-27A7-6002-F3F711AFA0C0}"/>
              </a:ext>
            </a:extLst>
          </p:cNvPr>
          <p:cNvSpPr/>
          <p:nvPr/>
        </p:nvSpPr>
        <p:spPr>
          <a:xfrm rot="16644011">
            <a:off x="2672407" y="4450467"/>
            <a:ext cx="402767" cy="402767"/>
          </a:xfrm>
          <a:prstGeom prst="ellipse">
            <a:avLst/>
          </a:prstGeom>
          <a:solidFill>
            <a:schemeClr val="tx1">
              <a:lumMod val="85000"/>
              <a:lumOff val="15000"/>
            </a:schemeClr>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err="1">
              <a:solidFill>
                <a:srgbClr val="FFFFFF"/>
              </a:solidFill>
              <a:latin typeface="Arial"/>
              <a:ea typeface="+mn-ea"/>
            </a:endParaRPr>
          </a:p>
        </p:txBody>
      </p:sp>
      <p:grpSp>
        <p:nvGrpSpPr>
          <p:cNvPr id="183" name="Grupo 701">
            <a:extLst>
              <a:ext uri="{FF2B5EF4-FFF2-40B4-BE49-F238E27FC236}">
                <a16:creationId xmlns:a16="http://schemas.microsoft.com/office/drawing/2014/main" id="{CA115084-23C8-C22C-4E6A-949155C7BC79}"/>
              </a:ext>
            </a:extLst>
          </p:cNvPr>
          <p:cNvGrpSpPr/>
          <p:nvPr/>
        </p:nvGrpSpPr>
        <p:grpSpPr>
          <a:xfrm>
            <a:off x="2738792" y="4507710"/>
            <a:ext cx="269997" cy="269999"/>
            <a:chOff x="177800" y="1428751"/>
            <a:chExt cx="727075" cy="641350"/>
          </a:xfrm>
        </p:grpSpPr>
        <p:sp>
          <p:nvSpPr>
            <p:cNvPr id="184" name="Freeform 121">
              <a:extLst>
                <a:ext uri="{FF2B5EF4-FFF2-40B4-BE49-F238E27FC236}">
                  <a16:creationId xmlns:a16="http://schemas.microsoft.com/office/drawing/2014/main" id="{72A11F93-8383-07CC-5C15-25ACEB5F1264}"/>
                </a:ext>
              </a:extLst>
            </p:cNvPr>
            <p:cNvSpPr>
              <a:spLocks/>
            </p:cNvSpPr>
            <p:nvPr/>
          </p:nvSpPr>
          <p:spPr bwMode="auto">
            <a:xfrm>
              <a:off x="446088" y="1563688"/>
              <a:ext cx="146050" cy="144463"/>
            </a:xfrm>
            <a:custGeom>
              <a:avLst/>
              <a:gdLst>
                <a:gd name="T0" fmla="*/ 7 w 39"/>
                <a:gd name="T1" fmla="*/ 38 h 38"/>
                <a:gd name="T2" fmla="*/ 26 w 39"/>
                <a:gd name="T3" fmla="*/ 37 h 38"/>
                <a:gd name="T4" fmla="*/ 17 w 39"/>
                <a:gd name="T5" fmla="*/ 29 h 38"/>
                <a:gd name="T6" fmla="*/ 9 w 39"/>
                <a:gd name="T7" fmla="*/ 30 h 38"/>
                <a:gd name="T8" fmla="*/ 8 w 39"/>
                <a:gd name="T9" fmla="*/ 9 h 38"/>
                <a:gd name="T10" fmla="*/ 31 w 39"/>
                <a:gd name="T11" fmla="*/ 8 h 38"/>
                <a:gd name="T12" fmla="*/ 31 w 39"/>
                <a:gd name="T13" fmla="*/ 14 h 38"/>
                <a:gd name="T14" fmla="*/ 32 w 39"/>
                <a:gd name="T15" fmla="*/ 14 h 38"/>
                <a:gd name="T16" fmla="*/ 39 w 39"/>
                <a:gd name="T17" fmla="*/ 5 h 38"/>
                <a:gd name="T18" fmla="*/ 36 w 39"/>
                <a:gd name="T19" fmla="*/ 0 h 38"/>
                <a:gd name="T20" fmla="*/ 3 w 39"/>
                <a:gd name="T21" fmla="*/ 1 h 38"/>
                <a:gd name="T22" fmla="*/ 0 w 39"/>
                <a:gd name="T23" fmla="*/ 4 h 38"/>
                <a:gd name="T24" fmla="*/ 1 w 39"/>
                <a:gd name="T25" fmla="*/ 35 h 38"/>
                <a:gd name="T26" fmla="*/ 5 w 39"/>
                <a:gd name="T27" fmla="*/ 38 h 38"/>
                <a:gd name="T28" fmla="*/ 7 w 39"/>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8">
                  <a:moveTo>
                    <a:pt x="7" y="38"/>
                  </a:moveTo>
                  <a:cubicBezTo>
                    <a:pt x="26" y="37"/>
                    <a:pt x="26" y="37"/>
                    <a:pt x="26" y="37"/>
                  </a:cubicBezTo>
                  <a:cubicBezTo>
                    <a:pt x="17" y="29"/>
                    <a:pt x="17" y="29"/>
                    <a:pt x="17" y="29"/>
                  </a:cubicBezTo>
                  <a:cubicBezTo>
                    <a:pt x="9" y="30"/>
                    <a:pt x="9" y="30"/>
                    <a:pt x="9" y="30"/>
                  </a:cubicBezTo>
                  <a:cubicBezTo>
                    <a:pt x="8" y="9"/>
                    <a:pt x="8" y="9"/>
                    <a:pt x="8" y="9"/>
                  </a:cubicBezTo>
                  <a:cubicBezTo>
                    <a:pt x="31" y="8"/>
                    <a:pt x="31" y="8"/>
                    <a:pt x="31" y="8"/>
                  </a:cubicBezTo>
                  <a:cubicBezTo>
                    <a:pt x="31" y="14"/>
                    <a:pt x="31" y="14"/>
                    <a:pt x="31" y="14"/>
                  </a:cubicBezTo>
                  <a:cubicBezTo>
                    <a:pt x="32" y="14"/>
                    <a:pt x="32" y="14"/>
                    <a:pt x="32" y="14"/>
                  </a:cubicBezTo>
                  <a:cubicBezTo>
                    <a:pt x="32" y="13"/>
                    <a:pt x="39" y="5"/>
                    <a:pt x="39" y="5"/>
                  </a:cubicBezTo>
                  <a:cubicBezTo>
                    <a:pt x="39" y="3"/>
                    <a:pt x="37" y="1"/>
                    <a:pt x="36" y="0"/>
                  </a:cubicBezTo>
                  <a:cubicBezTo>
                    <a:pt x="32" y="0"/>
                    <a:pt x="6" y="1"/>
                    <a:pt x="3" y="1"/>
                  </a:cubicBezTo>
                  <a:cubicBezTo>
                    <a:pt x="2" y="2"/>
                    <a:pt x="1" y="3"/>
                    <a:pt x="0" y="4"/>
                  </a:cubicBezTo>
                  <a:cubicBezTo>
                    <a:pt x="0" y="7"/>
                    <a:pt x="2" y="32"/>
                    <a:pt x="1" y="35"/>
                  </a:cubicBezTo>
                  <a:cubicBezTo>
                    <a:pt x="2" y="36"/>
                    <a:pt x="3" y="37"/>
                    <a:pt x="5" y="38"/>
                  </a:cubicBezTo>
                  <a:lnTo>
                    <a:pt x="7" y="38"/>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5" name="Freeform 122">
              <a:extLst>
                <a:ext uri="{FF2B5EF4-FFF2-40B4-BE49-F238E27FC236}">
                  <a16:creationId xmlns:a16="http://schemas.microsoft.com/office/drawing/2014/main" id="{722DE331-FAD1-526F-5FC0-A55218B3F8E3}"/>
                </a:ext>
              </a:extLst>
            </p:cNvPr>
            <p:cNvSpPr>
              <a:spLocks/>
            </p:cNvSpPr>
            <p:nvPr/>
          </p:nvSpPr>
          <p:spPr bwMode="auto">
            <a:xfrm>
              <a:off x="501650" y="1571626"/>
              <a:ext cx="155575" cy="131763"/>
            </a:xfrm>
            <a:custGeom>
              <a:avLst/>
              <a:gdLst>
                <a:gd name="T0" fmla="*/ 10 w 41"/>
                <a:gd name="T1" fmla="*/ 14 h 35"/>
                <a:gd name="T2" fmla="*/ 6 w 41"/>
                <a:gd name="T3" fmla="*/ 13 h 35"/>
                <a:gd name="T4" fmla="*/ 4 w 41"/>
                <a:gd name="T5" fmla="*/ 13 h 35"/>
                <a:gd name="T6" fmla="*/ 2 w 41"/>
                <a:gd name="T7" fmla="*/ 17 h 35"/>
                <a:gd name="T8" fmla="*/ 19 w 41"/>
                <a:gd name="T9" fmla="*/ 35 h 35"/>
                <a:gd name="T10" fmla="*/ 40 w 41"/>
                <a:gd name="T11" fmla="*/ 9 h 35"/>
                <a:gd name="T12" fmla="*/ 41 w 41"/>
                <a:gd name="T13" fmla="*/ 7 h 35"/>
                <a:gd name="T14" fmla="*/ 40 w 41"/>
                <a:gd name="T15" fmla="*/ 3 h 35"/>
                <a:gd name="T16" fmla="*/ 37 w 41"/>
                <a:gd name="T17" fmla="*/ 1 h 35"/>
                <a:gd name="T18" fmla="*/ 31 w 41"/>
                <a:gd name="T19" fmla="*/ 2 h 35"/>
                <a:gd name="T20" fmla="*/ 17 w 41"/>
                <a:gd name="T21" fmla="*/ 20 h 35"/>
                <a:gd name="T22" fmla="*/ 10 w 41"/>
                <a:gd name="T23"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5">
                  <a:moveTo>
                    <a:pt x="10" y="14"/>
                  </a:moveTo>
                  <a:cubicBezTo>
                    <a:pt x="9" y="14"/>
                    <a:pt x="7" y="13"/>
                    <a:pt x="6" y="13"/>
                  </a:cubicBezTo>
                  <a:cubicBezTo>
                    <a:pt x="4" y="13"/>
                    <a:pt x="4" y="13"/>
                    <a:pt x="4" y="13"/>
                  </a:cubicBezTo>
                  <a:cubicBezTo>
                    <a:pt x="3" y="14"/>
                    <a:pt x="2" y="16"/>
                    <a:pt x="2" y="17"/>
                  </a:cubicBezTo>
                  <a:cubicBezTo>
                    <a:pt x="0" y="22"/>
                    <a:pt x="17" y="32"/>
                    <a:pt x="19" y="35"/>
                  </a:cubicBezTo>
                  <a:cubicBezTo>
                    <a:pt x="40" y="9"/>
                    <a:pt x="40" y="9"/>
                    <a:pt x="40" y="9"/>
                  </a:cubicBezTo>
                  <a:cubicBezTo>
                    <a:pt x="41" y="7"/>
                    <a:pt x="41" y="7"/>
                    <a:pt x="41" y="7"/>
                  </a:cubicBezTo>
                  <a:cubicBezTo>
                    <a:pt x="41" y="6"/>
                    <a:pt x="40" y="4"/>
                    <a:pt x="40" y="3"/>
                  </a:cubicBezTo>
                  <a:cubicBezTo>
                    <a:pt x="40" y="2"/>
                    <a:pt x="38" y="1"/>
                    <a:pt x="37" y="1"/>
                  </a:cubicBezTo>
                  <a:cubicBezTo>
                    <a:pt x="35" y="0"/>
                    <a:pt x="33" y="1"/>
                    <a:pt x="31" y="2"/>
                  </a:cubicBezTo>
                  <a:cubicBezTo>
                    <a:pt x="17" y="20"/>
                    <a:pt x="17" y="20"/>
                    <a:pt x="17" y="20"/>
                  </a:cubicBezTo>
                  <a:lnTo>
                    <a:pt x="10" y="14"/>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6" name="Freeform 123">
              <a:extLst>
                <a:ext uri="{FF2B5EF4-FFF2-40B4-BE49-F238E27FC236}">
                  <a16:creationId xmlns:a16="http://schemas.microsoft.com/office/drawing/2014/main" id="{4CD60989-E37C-B1B8-5C85-0FDE00EABCE1}"/>
                </a:ext>
              </a:extLst>
            </p:cNvPr>
            <p:cNvSpPr>
              <a:spLocks/>
            </p:cNvSpPr>
            <p:nvPr/>
          </p:nvSpPr>
          <p:spPr bwMode="auto">
            <a:xfrm>
              <a:off x="430213" y="1711326"/>
              <a:ext cx="161925" cy="180975"/>
            </a:xfrm>
            <a:custGeom>
              <a:avLst/>
              <a:gdLst>
                <a:gd name="T0" fmla="*/ 11 w 43"/>
                <a:gd name="T1" fmla="*/ 37 h 48"/>
                <a:gd name="T2" fmla="*/ 12 w 43"/>
                <a:gd name="T3" fmla="*/ 16 h 48"/>
                <a:gd name="T4" fmla="*/ 35 w 43"/>
                <a:gd name="T5" fmla="*/ 15 h 48"/>
                <a:gd name="T6" fmla="*/ 35 w 43"/>
                <a:gd name="T7" fmla="*/ 20 h 48"/>
                <a:gd name="T8" fmla="*/ 36 w 43"/>
                <a:gd name="T9" fmla="*/ 21 h 48"/>
                <a:gd name="T10" fmla="*/ 43 w 43"/>
                <a:gd name="T11" fmla="*/ 12 h 48"/>
                <a:gd name="T12" fmla="*/ 40 w 43"/>
                <a:gd name="T13" fmla="*/ 7 h 48"/>
                <a:gd name="T14" fmla="*/ 3 w 43"/>
                <a:gd name="T15" fmla="*/ 41 h 48"/>
                <a:gd name="T16" fmla="*/ 30 w 43"/>
                <a:gd name="T17" fmla="*/ 44 h 48"/>
                <a:gd name="T18" fmla="*/ 21 w 43"/>
                <a:gd name="T19" fmla="*/ 36 h 48"/>
                <a:gd name="T20" fmla="*/ 11 w 43"/>
                <a:gd name="T21"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8">
                  <a:moveTo>
                    <a:pt x="11" y="37"/>
                  </a:moveTo>
                  <a:cubicBezTo>
                    <a:pt x="12" y="16"/>
                    <a:pt x="12" y="16"/>
                    <a:pt x="12" y="16"/>
                  </a:cubicBezTo>
                  <a:cubicBezTo>
                    <a:pt x="35" y="15"/>
                    <a:pt x="35" y="15"/>
                    <a:pt x="35" y="15"/>
                  </a:cubicBezTo>
                  <a:cubicBezTo>
                    <a:pt x="35" y="20"/>
                    <a:pt x="35" y="20"/>
                    <a:pt x="35" y="20"/>
                  </a:cubicBezTo>
                  <a:cubicBezTo>
                    <a:pt x="36" y="21"/>
                    <a:pt x="36" y="21"/>
                    <a:pt x="36" y="21"/>
                  </a:cubicBezTo>
                  <a:cubicBezTo>
                    <a:pt x="37" y="20"/>
                    <a:pt x="42" y="13"/>
                    <a:pt x="43" y="12"/>
                  </a:cubicBezTo>
                  <a:cubicBezTo>
                    <a:pt x="43" y="10"/>
                    <a:pt x="41" y="8"/>
                    <a:pt x="40" y="7"/>
                  </a:cubicBezTo>
                  <a:cubicBezTo>
                    <a:pt x="0" y="9"/>
                    <a:pt x="5" y="0"/>
                    <a:pt x="3" y="41"/>
                  </a:cubicBezTo>
                  <a:cubicBezTo>
                    <a:pt x="5" y="48"/>
                    <a:pt x="26" y="44"/>
                    <a:pt x="30" y="44"/>
                  </a:cubicBezTo>
                  <a:cubicBezTo>
                    <a:pt x="21" y="36"/>
                    <a:pt x="21" y="36"/>
                    <a:pt x="21" y="36"/>
                  </a:cubicBezTo>
                  <a:lnTo>
                    <a:pt x="11" y="37"/>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7" name="Freeform 124">
              <a:extLst>
                <a:ext uri="{FF2B5EF4-FFF2-40B4-BE49-F238E27FC236}">
                  <a16:creationId xmlns:a16="http://schemas.microsoft.com/office/drawing/2014/main" id="{684F895B-55BA-C1A2-AE6F-5B8C76B826F2}"/>
                </a:ext>
              </a:extLst>
            </p:cNvPr>
            <p:cNvSpPr>
              <a:spLocks/>
            </p:cNvSpPr>
            <p:nvPr/>
          </p:nvSpPr>
          <p:spPr bwMode="auto">
            <a:xfrm>
              <a:off x="509588" y="1749426"/>
              <a:ext cx="147638" cy="128588"/>
            </a:xfrm>
            <a:custGeom>
              <a:avLst/>
              <a:gdLst>
                <a:gd name="T0" fmla="*/ 37 w 39"/>
                <a:gd name="T1" fmla="*/ 0 h 34"/>
                <a:gd name="T2" fmla="*/ 31 w 39"/>
                <a:gd name="T3" fmla="*/ 0 h 34"/>
                <a:gd name="T4" fmla="*/ 30 w 39"/>
                <a:gd name="T5" fmla="*/ 2 h 34"/>
                <a:gd name="T6" fmla="*/ 16 w 39"/>
                <a:gd name="T7" fmla="*/ 19 h 34"/>
                <a:gd name="T8" fmla="*/ 6 w 39"/>
                <a:gd name="T9" fmla="*/ 12 h 34"/>
                <a:gd name="T10" fmla="*/ 1 w 39"/>
                <a:gd name="T11" fmla="*/ 14 h 34"/>
                <a:gd name="T12" fmla="*/ 0 w 39"/>
                <a:gd name="T13" fmla="*/ 18 h 34"/>
                <a:gd name="T14" fmla="*/ 18 w 39"/>
                <a:gd name="T15" fmla="*/ 34 h 34"/>
                <a:gd name="T16" fmla="*/ 38 w 39"/>
                <a:gd name="T17" fmla="*/ 8 h 34"/>
                <a:gd name="T18" fmla="*/ 37 w 39"/>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37" y="0"/>
                  </a:moveTo>
                  <a:cubicBezTo>
                    <a:pt x="35" y="0"/>
                    <a:pt x="33" y="0"/>
                    <a:pt x="31" y="0"/>
                  </a:cubicBezTo>
                  <a:cubicBezTo>
                    <a:pt x="30" y="2"/>
                    <a:pt x="30" y="2"/>
                    <a:pt x="30" y="2"/>
                  </a:cubicBezTo>
                  <a:cubicBezTo>
                    <a:pt x="16" y="19"/>
                    <a:pt x="16" y="19"/>
                    <a:pt x="16" y="19"/>
                  </a:cubicBezTo>
                  <a:cubicBezTo>
                    <a:pt x="15" y="18"/>
                    <a:pt x="8" y="13"/>
                    <a:pt x="6" y="12"/>
                  </a:cubicBezTo>
                  <a:cubicBezTo>
                    <a:pt x="4" y="12"/>
                    <a:pt x="2" y="13"/>
                    <a:pt x="1" y="14"/>
                  </a:cubicBezTo>
                  <a:cubicBezTo>
                    <a:pt x="0" y="15"/>
                    <a:pt x="0" y="17"/>
                    <a:pt x="0" y="18"/>
                  </a:cubicBezTo>
                  <a:cubicBezTo>
                    <a:pt x="0" y="21"/>
                    <a:pt x="16" y="31"/>
                    <a:pt x="18" y="34"/>
                  </a:cubicBezTo>
                  <a:cubicBezTo>
                    <a:pt x="38" y="8"/>
                    <a:pt x="38" y="8"/>
                    <a:pt x="38" y="8"/>
                  </a:cubicBezTo>
                  <a:cubicBezTo>
                    <a:pt x="39" y="6"/>
                    <a:pt x="39" y="3"/>
                    <a:pt x="37" y="0"/>
                  </a:cubicBez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8" name="Line 125">
              <a:extLst>
                <a:ext uri="{FF2B5EF4-FFF2-40B4-BE49-F238E27FC236}">
                  <a16:creationId xmlns:a16="http://schemas.microsoft.com/office/drawing/2014/main" id="{3E05C75A-8BAF-F9A9-F305-FEF777CC050A}"/>
                </a:ext>
              </a:extLst>
            </p:cNvPr>
            <p:cNvSpPr>
              <a:spLocks noChangeShapeType="1"/>
            </p:cNvSpPr>
            <p:nvPr/>
          </p:nvSpPr>
          <p:spPr bwMode="auto">
            <a:xfrm flipV="1">
              <a:off x="690563" y="1617663"/>
              <a:ext cx="101600" cy="3175"/>
            </a:xfrm>
            <a:prstGeom prst="line">
              <a:avLst/>
            </a:prstGeom>
            <a:noFill/>
            <a:ln w="14351"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9" name="Line 126">
              <a:extLst>
                <a:ext uri="{FF2B5EF4-FFF2-40B4-BE49-F238E27FC236}">
                  <a16:creationId xmlns:a16="http://schemas.microsoft.com/office/drawing/2014/main" id="{5E621F44-4DA1-3BBD-3995-F300727B748B}"/>
                </a:ext>
              </a:extLst>
            </p:cNvPr>
            <p:cNvSpPr>
              <a:spLocks noChangeShapeType="1"/>
            </p:cNvSpPr>
            <p:nvPr/>
          </p:nvSpPr>
          <p:spPr bwMode="auto">
            <a:xfrm flipV="1">
              <a:off x="690563" y="1662113"/>
              <a:ext cx="68263" cy="4763"/>
            </a:xfrm>
            <a:prstGeom prst="line">
              <a:avLst/>
            </a:prstGeom>
            <a:noFill/>
            <a:ln w="14351"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90" name="Line 127">
              <a:extLst>
                <a:ext uri="{FF2B5EF4-FFF2-40B4-BE49-F238E27FC236}">
                  <a16:creationId xmlns:a16="http://schemas.microsoft.com/office/drawing/2014/main" id="{83D19A2F-0C35-E6C4-FEC0-762AD83887AD}"/>
                </a:ext>
              </a:extLst>
            </p:cNvPr>
            <p:cNvSpPr>
              <a:spLocks noChangeShapeType="1"/>
            </p:cNvSpPr>
            <p:nvPr/>
          </p:nvSpPr>
          <p:spPr bwMode="auto">
            <a:xfrm flipV="1">
              <a:off x="693738" y="1771651"/>
              <a:ext cx="79375" cy="4763"/>
            </a:xfrm>
            <a:prstGeom prst="line">
              <a:avLst/>
            </a:prstGeom>
            <a:noFill/>
            <a:ln w="14351"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91" name="Line 128">
              <a:extLst>
                <a:ext uri="{FF2B5EF4-FFF2-40B4-BE49-F238E27FC236}">
                  <a16:creationId xmlns:a16="http://schemas.microsoft.com/office/drawing/2014/main" id="{29AE6760-7424-0819-A66C-9527D86A72F5}"/>
                </a:ext>
              </a:extLst>
            </p:cNvPr>
            <p:cNvSpPr>
              <a:spLocks noChangeShapeType="1"/>
            </p:cNvSpPr>
            <p:nvPr/>
          </p:nvSpPr>
          <p:spPr bwMode="auto">
            <a:xfrm flipV="1">
              <a:off x="693738" y="1812926"/>
              <a:ext cx="53975" cy="4763"/>
            </a:xfrm>
            <a:prstGeom prst="line">
              <a:avLst/>
            </a:prstGeom>
            <a:noFill/>
            <a:ln w="14351"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92" name="Freeform 129">
              <a:extLst>
                <a:ext uri="{FF2B5EF4-FFF2-40B4-BE49-F238E27FC236}">
                  <a16:creationId xmlns:a16="http://schemas.microsoft.com/office/drawing/2014/main" id="{5485C826-040F-2147-C197-31BA746ACBBF}"/>
                </a:ext>
              </a:extLst>
            </p:cNvPr>
            <p:cNvSpPr>
              <a:spLocks/>
            </p:cNvSpPr>
            <p:nvPr/>
          </p:nvSpPr>
          <p:spPr bwMode="auto">
            <a:xfrm>
              <a:off x="177800" y="1428751"/>
              <a:ext cx="727075" cy="627063"/>
            </a:xfrm>
            <a:custGeom>
              <a:avLst/>
              <a:gdLst>
                <a:gd name="T0" fmla="*/ 48 w 193"/>
                <a:gd name="T1" fmla="*/ 6 h 166"/>
                <a:gd name="T2" fmla="*/ 45 w 193"/>
                <a:gd name="T3" fmla="*/ 129 h 166"/>
                <a:gd name="T4" fmla="*/ 8 w 193"/>
                <a:gd name="T5" fmla="*/ 129 h 166"/>
                <a:gd name="T6" fmla="*/ 24 w 193"/>
                <a:gd name="T7" fmla="*/ 165 h 166"/>
                <a:gd name="T8" fmla="*/ 139 w 193"/>
                <a:gd name="T9" fmla="*/ 166 h 166"/>
                <a:gd name="T10" fmla="*/ 183 w 193"/>
                <a:gd name="T11" fmla="*/ 0 h 166"/>
                <a:gd name="T12" fmla="*/ 48 w 193"/>
                <a:gd name="T13" fmla="*/ 6 h 166"/>
              </a:gdLst>
              <a:ahLst/>
              <a:cxnLst>
                <a:cxn ang="0">
                  <a:pos x="T0" y="T1"/>
                </a:cxn>
                <a:cxn ang="0">
                  <a:pos x="T2" y="T3"/>
                </a:cxn>
                <a:cxn ang="0">
                  <a:pos x="T4" y="T5"/>
                </a:cxn>
                <a:cxn ang="0">
                  <a:pos x="T6" y="T7"/>
                </a:cxn>
                <a:cxn ang="0">
                  <a:pos x="T8" y="T9"/>
                </a:cxn>
                <a:cxn ang="0">
                  <a:pos x="T10" y="T11"/>
                </a:cxn>
                <a:cxn ang="0">
                  <a:pos x="T12" y="T13"/>
                </a:cxn>
              </a:cxnLst>
              <a:rect l="0" t="0" r="r" b="b"/>
              <a:pathLst>
                <a:path w="193" h="166">
                  <a:moveTo>
                    <a:pt x="48" y="6"/>
                  </a:moveTo>
                  <a:cubicBezTo>
                    <a:pt x="49" y="10"/>
                    <a:pt x="58" y="96"/>
                    <a:pt x="45" y="129"/>
                  </a:cubicBezTo>
                  <a:cubicBezTo>
                    <a:pt x="8" y="129"/>
                    <a:pt x="8" y="129"/>
                    <a:pt x="8" y="129"/>
                  </a:cubicBezTo>
                  <a:cubicBezTo>
                    <a:pt x="8" y="129"/>
                    <a:pt x="0" y="157"/>
                    <a:pt x="24" y="165"/>
                  </a:cubicBezTo>
                  <a:cubicBezTo>
                    <a:pt x="139" y="166"/>
                    <a:pt x="139" y="166"/>
                    <a:pt x="139" y="166"/>
                  </a:cubicBezTo>
                  <a:cubicBezTo>
                    <a:pt x="178" y="160"/>
                    <a:pt x="193" y="126"/>
                    <a:pt x="183" y="0"/>
                  </a:cubicBezTo>
                  <a:lnTo>
                    <a:pt x="48" y="6"/>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93" name="Freeform 130">
              <a:extLst>
                <a:ext uri="{FF2B5EF4-FFF2-40B4-BE49-F238E27FC236}">
                  <a16:creationId xmlns:a16="http://schemas.microsoft.com/office/drawing/2014/main" id="{B9478AD3-42AF-2A89-7606-8BC226CE32A0}"/>
                </a:ext>
              </a:extLst>
            </p:cNvPr>
            <p:cNvSpPr>
              <a:spLocks/>
            </p:cNvSpPr>
            <p:nvPr/>
          </p:nvSpPr>
          <p:spPr bwMode="auto">
            <a:xfrm>
              <a:off x="400050" y="1489076"/>
              <a:ext cx="438150" cy="581025"/>
            </a:xfrm>
            <a:custGeom>
              <a:avLst/>
              <a:gdLst>
                <a:gd name="T0" fmla="*/ 3 w 116"/>
                <a:gd name="T1" fmla="*/ 6 h 154"/>
                <a:gd name="T2" fmla="*/ 0 w 116"/>
                <a:gd name="T3" fmla="*/ 113 h 154"/>
                <a:gd name="T4" fmla="*/ 62 w 116"/>
                <a:gd name="T5" fmla="*/ 113 h 154"/>
                <a:gd name="T6" fmla="*/ 115 w 116"/>
                <a:gd name="T7" fmla="*/ 56 h 154"/>
                <a:gd name="T8" fmla="*/ 110 w 116"/>
                <a:gd name="T9" fmla="*/ 0 h 154"/>
                <a:gd name="T10" fmla="*/ 3 w 116"/>
                <a:gd name="T11" fmla="*/ 6 h 154"/>
              </a:gdLst>
              <a:ahLst/>
              <a:cxnLst>
                <a:cxn ang="0">
                  <a:pos x="T0" y="T1"/>
                </a:cxn>
                <a:cxn ang="0">
                  <a:pos x="T2" y="T3"/>
                </a:cxn>
                <a:cxn ang="0">
                  <a:pos x="T4" y="T5"/>
                </a:cxn>
                <a:cxn ang="0">
                  <a:pos x="T6" y="T7"/>
                </a:cxn>
                <a:cxn ang="0">
                  <a:pos x="T8" y="T9"/>
                </a:cxn>
                <a:cxn ang="0">
                  <a:pos x="T10" y="T11"/>
                </a:cxn>
              </a:cxnLst>
              <a:rect l="0" t="0" r="r" b="b"/>
              <a:pathLst>
                <a:path w="116" h="154">
                  <a:moveTo>
                    <a:pt x="3" y="6"/>
                  </a:moveTo>
                  <a:cubicBezTo>
                    <a:pt x="3" y="6"/>
                    <a:pt x="6" y="82"/>
                    <a:pt x="0" y="113"/>
                  </a:cubicBezTo>
                  <a:cubicBezTo>
                    <a:pt x="62" y="113"/>
                    <a:pt x="62" y="113"/>
                    <a:pt x="62" y="113"/>
                  </a:cubicBezTo>
                  <a:cubicBezTo>
                    <a:pt x="73" y="154"/>
                    <a:pt x="111" y="153"/>
                    <a:pt x="115" y="56"/>
                  </a:cubicBezTo>
                  <a:cubicBezTo>
                    <a:pt x="115" y="56"/>
                    <a:pt x="116" y="11"/>
                    <a:pt x="110" y="0"/>
                  </a:cubicBezTo>
                  <a:lnTo>
                    <a:pt x="3" y="6"/>
                  </a:lnTo>
                  <a:close/>
                </a:path>
              </a:pathLst>
            </a:custGeom>
            <a:noFill/>
            <a:ln w="14351"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94" name="Line 131">
              <a:extLst>
                <a:ext uri="{FF2B5EF4-FFF2-40B4-BE49-F238E27FC236}">
                  <a16:creationId xmlns:a16="http://schemas.microsoft.com/office/drawing/2014/main" id="{BA6EB7A8-4833-DA08-A306-898F74F3F302}"/>
                </a:ext>
              </a:extLst>
            </p:cNvPr>
            <p:cNvSpPr>
              <a:spLocks noChangeShapeType="1"/>
            </p:cNvSpPr>
            <p:nvPr/>
          </p:nvSpPr>
          <p:spPr bwMode="auto">
            <a:xfrm>
              <a:off x="309563" y="1911351"/>
              <a:ext cx="101600" cy="4763"/>
            </a:xfrm>
            <a:prstGeom prst="line">
              <a:avLst/>
            </a:prstGeom>
            <a:noFill/>
            <a:ln w="14351"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800"/>
            </a:p>
          </p:txBody>
        </p:sp>
      </p:grpSp>
      <p:sp>
        <p:nvSpPr>
          <p:cNvPr id="195" name="TextBox 194">
            <a:extLst>
              <a:ext uri="{FF2B5EF4-FFF2-40B4-BE49-F238E27FC236}">
                <a16:creationId xmlns:a16="http://schemas.microsoft.com/office/drawing/2014/main" id="{2E793746-7917-3CD6-9CAD-FD9127062D3B}"/>
              </a:ext>
            </a:extLst>
          </p:cNvPr>
          <p:cNvSpPr txBox="1"/>
          <p:nvPr/>
        </p:nvSpPr>
        <p:spPr>
          <a:xfrm>
            <a:off x="2298195" y="4943380"/>
            <a:ext cx="1134685" cy="1002519"/>
          </a:xfrm>
          <a:prstGeom prst="rect">
            <a:avLst/>
          </a:prstGeom>
          <a:noFill/>
        </p:spPr>
        <p:txBody>
          <a:bodyPr wrap="square" lIns="0" tIns="0" rIns="0" bIns="0" rtlCol="0">
            <a:spAutoFit/>
          </a:bodyPr>
          <a:lstStyle/>
          <a:p>
            <a:pPr algn="ctr">
              <a:lnSpc>
                <a:spcPct val="110000"/>
              </a:lnSpc>
              <a:spcAft>
                <a:spcPts val="225"/>
              </a:spcAft>
              <a:defRPr/>
            </a:pPr>
            <a:r>
              <a:rPr lang="en-AU" sz="1000" dirty="0">
                <a:solidFill>
                  <a:schemeClr val="accent2">
                    <a:lumMod val="75000"/>
                  </a:schemeClr>
                </a:solidFill>
                <a:latin typeface="Arial"/>
              </a:rPr>
              <a:t>Maintain your current role, rank and position with a focus on personal growth not promotion</a:t>
            </a:r>
            <a:endParaRPr lang="en-GB" sz="1000" dirty="0">
              <a:solidFill>
                <a:schemeClr val="accent2">
                  <a:lumMod val="75000"/>
                </a:schemeClr>
              </a:solidFill>
              <a:latin typeface="Arial"/>
            </a:endParaRPr>
          </a:p>
        </p:txBody>
      </p:sp>
      <p:sp>
        <p:nvSpPr>
          <p:cNvPr id="201" name="Oval 200">
            <a:extLst>
              <a:ext uri="{FF2B5EF4-FFF2-40B4-BE49-F238E27FC236}">
                <a16:creationId xmlns:a16="http://schemas.microsoft.com/office/drawing/2014/main" id="{117478A5-19D4-8500-587C-9EF5C56AB0B5}"/>
              </a:ext>
            </a:extLst>
          </p:cNvPr>
          <p:cNvSpPr/>
          <p:nvPr/>
        </p:nvSpPr>
        <p:spPr>
          <a:xfrm>
            <a:off x="3725668" y="5611323"/>
            <a:ext cx="402701" cy="421749"/>
          </a:xfrm>
          <a:prstGeom prst="ellipse">
            <a:avLst/>
          </a:prstGeom>
          <a:solidFill>
            <a:srgbClr val="FF0000"/>
          </a:solidFill>
          <a:ln w="12700" cap="flat" cmpd="sng" algn="ctr">
            <a:noFill/>
            <a:prstDash val="solid"/>
            <a:miter lim="800000"/>
          </a:ln>
          <a:effectLst>
            <a:outerShdw blurRad="50800" dist="38100" dir="2700000" algn="tl" rotWithShape="0">
              <a:schemeClr val="bg1">
                <a:lumMod val="50000"/>
                <a:alpha val="40000"/>
              </a:schemeClr>
            </a:outerShdw>
          </a:effectLst>
        </p:spPr>
        <p:txBody>
          <a:bodyPr lIns="40958" tIns="40958" rIns="40958" bIns="40958" rtlCol="0" anchor="ctr"/>
          <a:lstStyle/>
          <a:p>
            <a:pPr defTabSz="685800" eaLnBrk="1" fontAlgn="auto" hangingPunct="1">
              <a:spcBef>
                <a:spcPts val="0"/>
              </a:spcBef>
              <a:spcAft>
                <a:spcPts val="0"/>
              </a:spcAft>
              <a:defRPr/>
            </a:pPr>
            <a:endParaRPr lang="en-GB" sz="1125" kern="0" err="1">
              <a:solidFill>
                <a:srgbClr val="FFFFFF"/>
              </a:solidFill>
              <a:latin typeface="Arial"/>
              <a:ea typeface="+mn-ea"/>
            </a:endParaRPr>
          </a:p>
        </p:txBody>
      </p:sp>
      <p:pic>
        <p:nvPicPr>
          <p:cNvPr id="216" name="Graphic 215" descr="Badge Tick outline">
            <a:extLst>
              <a:ext uri="{FF2B5EF4-FFF2-40B4-BE49-F238E27FC236}">
                <a16:creationId xmlns:a16="http://schemas.microsoft.com/office/drawing/2014/main" id="{8C21E32B-E026-C68A-E328-EA7968C79F1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14345" y="5625030"/>
            <a:ext cx="394336" cy="394336"/>
          </a:xfrm>
          <a:prstGeom prst="rect">
            <a:avLst/>
          </a:prstGeom>
        </p:spPr>
      </p:pic>
      <p:sp>
        <p:nvSpPr>
          <p:cNvPr id="217" name="TextBox 216">
            <a:extLst>
              <a:ext uri="{FF2B5EF4-FFF2-40B4-BE49-F238E27FC236}">
                <a16:creationId xmlns:a16="http://schemas.microsoft.com/office/drawing/2014/main" id="{AC16C01F-AF23-8883-0E94-BF9FB65B1440}"/>
              </a:ext>
            </a:extLst>
          </p:cNvPr>
          <p:cNvSpPr txBox="1"/>
          <p:nvPr/>
        </p:nvSpPr>
        <p:spPr>
          <a:xfrm>
            <a:off x="4077949" y="5304574"/>
            <a:ext cx="1301711" cy="819904"/>
          </a:xfrm>
          <a:prstGeom prst="rect">
            <a:avLst/>
          </a:prstGeom>
          <a:noFill/>
        </p:spPr>
        <p:txBody>
          <a:bodyPr wrap="square" lIns="0" tIns="0" rIns="0" bIns="0" rtlCol="0">
            <a:spAutoFit/>
          </a:bodyPr>
          <a:lstStyle/>
          <a:p>
            <a:pPr algn="ctr">
              <a:lnSpc>
                <a:spcPct val="110000"/>
              </a:lnSpc>
              <a:spcAft>
                <a:spcPts val="225"/>
              </a:spcAft>
              <a:defRPr/>
            </a:pPr>
            <a:r>
              <a:rPr lang="en-AU" sz="1000" dirty="0">
                <a:solidFill>
                  <a:srgbClr val="FF0000"/>
                </a:solidFill>
                <a:latin typeface="Arial"/>
              </a:rPr>
              <a:t>Appraisal – to acknowledge growth and/or confirm rank progression. </a:t>
            </a:r>
          </a:p>
          <a:p>
            <a:pPr algn="r">
              <a:lnSpc>
                <a:spcPct val="110000"/>
              </a:lnSpc>
              <a:spcAft>
                <a:spcPts val="225"/>
              </a:spcAft>
              <a:defRPr/>
            </a:pPr>
            <a:endParaRPr lang="en-AU" sz="750" dirty="0">
              <a:solidFill>
                <a:srgbClr val="00B050"/>
              </a:solidFill>
              <a:latin typeface="Arial"/>
            </a:endParaRPr>
          </a:p>
        </p:txBody>
      </p:sp>
      <p:grpSp>
        <p:nvGrpSpPr>
          <p:cNvPr id="26" name="Group 25">
            <a:extLst>
              <a:ext uri="{FF2B5EF4-FFF2-40B4-BE49-F238E27FC236}">
                <a16:creationId xmlns:a16="http://schemas.microsoft.com/office/drawing/2014/main" id="{BD78F200-4895-294A-F122-8283737E1861}"/>
              </a:ext>
            </a:extLst>
          </p:cNvPr>
          <p:cNvGrpSpPr/>
          <p:nvPr/>
        </p:nvGrpSpPr>
        <p:grpSpPr>
          <a:xfrm>
            <a:off x="3479820" y="2535861"/>
            <a:ext cx="175801" cy="1851875"/>
            <a:chOff x="4639759" y="2238147"/>
            <a:chExt cx="234401" cy="2469167"/>
          </a:xfrm>
          <a:solidFill>
            <a:schemeClr val="bg1">
              <a:lumMod val="85000"/>
            </a:schemeClr>
          </a:solidFill>
        </p:grpSpPr>
        <p:sp>
          <p:nvSpPr>
            <p:cNvPr id="24" name="Arrow: Chevron 23">
              <a:extLst>
                <a:ext uri="{FF2B5EF4-FFF2-40B4-BE49-F238E27FC236}">
                  <a16:creationId xmlns:a16="http://schemas.microsoft.com/office/drawing/2014/main" id="{D2E6391A-FAF2-4CF0-E78D-3098176CCCAB}"/>
                </a:ext>
              </a:extLst>
            </p:cNvPr>
            <p:cNvSpPr/>
            <p:nvPr/>
          </p:nvSpPr>
          <p:spPr>
            <a:xfrm rot="16200000">
              <a:off x="4665376" y="2212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25" name="Arrow: Chevron 24">
              <a:extLst>
                <a:ext uri="{FF2B5EF4-FFF2-40B4-BE49-F238E27FC236}">
                  <a16:creationId xmlns:a16="http://schemas.microsoft.com/office/drawing/2014/main" id="{54AB3121-70C7-23E5-CEB2-060FFCE49D7C}"/>
                </a:ext>
              </a:extLst>
            </p:cNvPr>
            <p:cNvSpPr/>
            <p:nvPr/>
          </p:nvSpPr>
          <p:spPr>
            <a:xfrm rot="16200000">
              <a:off x="4665376" y="4498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grpSp>
      <p:grpSp>
        <p:nvGrpSpPr>
          <p:cNvPr id="27" name="Group 26">
            <a:extLst>
              <a:ext uri="{FF2B5EF4-FFF2-40B4-BE49-F238E27FC236}">
                <a16:creationId xmlns:a16="http://schemas.microsoft.com/office/drawing/2014/main" id="{E7FC3A0A-B575-932A-F610-BAA0B5D41FA3}"/>
              </a:ext>
            </a:extLst>
          </p:cNvPr>
          <p:cNvGrpSpPr/>
          <p:nvPr/>
        </p:nvGrpSpPr>
        <p:grpSpPr>
          <a:xfrm rot="5400000">
            <a:off x="6044564" y="550033"/>
            <a:ext cx="175801" cy="2708197"/>
            <a:chOff x="4639759" y="1096385"/>
            <a:chExt cx="234401" cy="3610929"/>
          </a:xfrm>
          <a:solidFill>
            <a:schemeClr val="bg1">
              <a:lumMod val="85000"/>
            </a:schemeClr>
          </a:solidFill>
        </p:grpSpPr>
        <p:sp>
          <p:nvSpPr>
            <p:cNvPr id="28" name="Arrow: Chevron 27">
              <a:extLst>
                <a:ext uri="{FF2B5EF4-FFF2-40B4-BE49-F238E27FC236}">
                  <a16:creationId xmlns:a16="http://schemas.microsoft.com/office/drawing/2014/main" id="{4E52A32F-8192-97FE-AE59-8369BE013934}"/>
                </a:ext>
              </a:extLst>
            </p:cNvPr>
            <p:cNvSpPr/>
            <p:nvPr/>
          </p:nvSpPr>
          <p:spPr>
            <a:xfrm rot="16200000">
              <a:off x="4665376" y="1070768"/>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29" name="Arrow: Chevron 28">
              <a:extLst>
                <a:ext uri="{FF2B5EF4-FFF2-40B4-BE49-F238E27FC236}">
                  <a16:creationId xmlns:a16="http://schemas.microsoft.com/office/drawing/2014/main" id="{E8A049BC-B215-FFB3-B2BF-EA53479ED05D}"/>
                </a:ext>
              </a:extLst>
            </p:cNvPr>
            <p:cNvSpPr/>
            <p:nvPr/>
          </p:nvSpPr>
          <p:spPr>
            <a:xfrm rot="16200000">
              <a:off x="4665376" y="4498530"/>
              <a:ext cx="183167" cy="234401"/>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grpSp>
      <p:sp>
        <p:nvSpPr>
          <p:cNvPr id="30" name="Arrow: Chevron 29">
            <a:extLst>
              <a:ext uri="{FF2B5EF4-FFF2-40B4-BE49-F238E27FC236}">
                <a16:creationId xmlns:a16="http://schemas.microsoft.com/office/drawing/2014/main" id="{0AA20D66-F54E-F517-82D9-902DEB7718BE}"/>
              </a:ext>
            </a:extLst>
          </p:cNvPr>
          <p:cNvSpPr/>
          <p:nvPr/>
        </p:nvSpPr>
        <p:spPr>
          <a:xfrm rot="5400000">
            <a:off x="8476646" y="4509210"/>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23" name="Arrow: Chevron 122">
            <a:extLst>
              <a:ext uri="{FF2B5EF4-FFF2-40B4-BE49-F238E27FC236}">
                <a16:creationId xmlns:a16="http://schemas.microsoft.com/office/drawing/2014/main" id="{79B2EF98-AF47-9EE0-DDF9-059BC456DEAB}"/>
              </a:ext>
            </a:extLst>
          </p:cNvPr>
          <p:cNvSpPr/>
          <p:nvPr/>
        </p:nvSpPr>
        <p:spPr>
          <a:xfrm rot="10800000">
            <a:off x="5147792" y="5974494"/>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30" name="Arrow: Chevron 129">
            <a:extLst>
              <a:ext uri="{FF2B5EF4-FFF2-40B4-BE49-F238E27FC236}">
                <a16:creationId xmlns:a16="http://schemas.microsoft.com/office/drawing/2014/main" id="{DF6147F5-8BF0-BB98-DC17-00A53B3A1AF4}"/>
              </a:ext>
            </a:extLst>
          </p:cNvPr>
          <p:cNvSpPr/>
          <p:nvPr/>
        </p:nvSpPr>
        <p:spPr>
          <a:xfrm rot="10800000">
            <a:off x="7366021" y="5964789"/>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65" name="Arrow: Chevron 164">
            <a:extLst>
              <a:ext uri="{FF2B5EF4-FFF2-40B4-BE49-F238E27FC236}">
                <a16:creationId xmlns:a16="http://schemas.microsoft.com/office/drawing/2014/main" id="{256D00C9-B4C0-4E68-7859-1473049F7C90}"/>
              </a:ext>
            </a:extLst>
          </p:cNvPr>
          <p:cNvSpPr/>
          <p:nvPr/>
        </p:nvSpPr>
        <p:spPr>
          <a:xfrm rot="5400000">
            <a:off x="6399583" y="2379150"/>
            <a:ext cx="137375" cy="175801"/>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172" name="TextBox 171">
            <a:extLst>
              <a:ext uri="{FF2B5EF4-FFF2-40B4-BE49-F238E27FC236}">
                <a16:creationId xmlns:a16="http://schemas.microsoft.com/office/drawing/2014/main" id="{D75AC3A8-1E01-CD79-9CA5-883E6D54440D}"/>
              </a:ext>
            </a:extLst>
          </p:cNvPr>
          <p:cNvSpPr txBox="1"/>
          <p:nvPr/>
        </p:nvSpPr>
        <p:spPr>
          <a:xfrm>
            <a:off x="5781997" y="3296294"/>
            <a:ext cx="1285748" cy="355987"/>
          </a:xfrm>
          <a:prstGeom prst="roundRect">
            <a:avLst>
              <a:gd name="adj" fmla="val 50000"/>
            </a:avLst>
          </a:prstGeom>
          <a:solidFill>
            <a:srgbClr val="00B050"/>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900" b="1" kern="0" dirty="0">
                <a:solidFill>
                  <a:prstClr val="white"/>
                </a:solidFill>
                <a:latin typeface="Lato"/>
                <a:ea typeface="+mn-ea"/>
              </a:rPr>
              <a:t>Growth Focused </a:t>
            </a:r>
          </a:p>
          <a:p>
            <a:pPr algn="ctr" defTabSz="685800" eaLnBrk="1" fontAlgn="auto" hangingPunct="1">
              <a:spcBef>
                <a:spcPts val="0"/>
              </a:spcBef>
              <a:spcAft>
                <a:spcPts val="0"/>
              </a:spcAft>
              <a:defRPr/>
            </a:pPr>
            <a:r>
              <a:rPr lang="en-US" sz="900" b="1" kern="0" dirty="0">
                <a:solidFill>
                  <a:prstClr val="white"/>
                </a:solidFill>
                <a:latin typeface="Lato"/>
                <a:ea typeface="+mn-ea"/>
              </a:rPr>
              <a:t>– Not Promotion</a:t>
            </a:r>
          </a:p>
        </p:txBody>
      </p:sp>
      <p:sp>
        <p:nvSpPr>
          <p:cNvPr id="178" name="TextBox 177">
            <a:extLst>
              <a:ext uri="{FF2B5EF4-FFF2-40B4-BE49-F238E27FC236}">
                <a16:creationId xmlns:a16="http://schemas.microsoft.com/office/drawing/2014/main" id="{C7B29EDC-353A-3B14-7EC3-1403B992A9F8}"/>
              </a:ext>
            </a:extLst>
          </p:cNvPr>
          <p:cNvSpPr txBox="1"/>
          <p:nvPr/>
        </p:nvSpPr>
        <p:spPr>
          <a:xfrm>
            <a:off x="7801649" y="3296294"/>
            <a:ext cx="1285748" cy="355987"/>
          </a:xfrm>
          <a:prstGeom prst="roundRect">
            <a:avLst>
              <a:gd name="adj" fmla="val 50000"/>
            </a:avLst>
          </a:prstGeom>
          <a:solidFill>
            <a:schemeClr val="accent3"/>
          </a:solidFill>
          <a:ln w="38100" cap="flat" cmpd="sng" algn="ctr">
            <a:noFill/>
            <a:prstDash val="solid"/>
            <a:miter lim="800000"/>
          </a:ln>
          <a:effectLst/>
        </p:spPr>
        <p:txBody>
          <a:bodyPr rot="0" spcFirstLastPara="0" vertOverflow="overflow" horzOverflow="overflow" vert="horz" wrap="square" lIns="67500" tIns="35100" rIns="67500" bIns="35100" numCol="1" spcCol="0" rtlCol="0" fromWordArt="0" anchor="ctr" anchorCtr="0" forceAA="0" compatLnSpc="1">
            <a:prstTxWarp prst="textNoShape">
              <a:avLst/>
            </a:prstTxWarp>
            <a:noAutofit/>
          </a:bodyPr>
          <a:lstStyle>
            <a:defPPr>
              <a:defRPr lang="en-US"/>
            </a:defPPr>
            <a:lvl1pPr>
              <a:defRPr sz="1600">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eaLnBrk="1" fontAlgn="auto" hangingPunct="1">
              <a:spcBef>
                <a:spcPts val="0"/>
              </a:spcBef>
              <a:spcAft>
                <a:spcPts val="0"/>
              </a:spcAft>
              <a:defRPr/>
            </a:pPr>
            <a:r>
              <a:rPr lang="en-US" sz="900" b="1" kern="0" dirty="0">
                <a:solidFill>
                  <a:prstClr val="white"/>
                </a:solidFill>
                <a:latin typeface="Lato"/>
                <a:ea typeface="+mn-ea"/>
              </a:rPr>
              <a:t>Promotion Focused</a:t>
            </a:r>
          </a:p>
        </p:txBody>
      </p:sp>
      <p:sp>
        <p:nvSpPr>
          <p:cNvPr id="196" name="Title 1">
            <a:extLst>
              <a:ext uri="{FF2B5EF4-FFF2-40B4-BE49-F238E27FC236}">
                <a16:creationId xmlns:a16="http://schemas.microsoft.com/office/drawing/2014/main" id="{70C0713D-BBF5-D0ED-F5EB-465E2845C93C}"/>
              </a:ext>
            </a:extLst>
          </p:cNvPr>
          <p:cNvSpPr txBox="1">
            <a:spLocks/>
          </p:cNvSpPr>
          <p:nvPr/>
        </p:nvSpPr>
        <p:spPr>
          <a:xfrm>
            <a:off x="-56543" y="1096125"/>
            <a:ext cx="6493627"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algn="ctr"/>
            <a:r>
              <a:rPr lang="en-US" sz="2400" dirty="0">
                <a:solidFill>
                  <a:srgbClr val="002F65"/>
                </a:solidFill>
              </a:rPr>
              <a:t>Current Member - Adult Program Pathway</a:t>
            </a:r>
            <a:endParaRPr lang="en-AU" sz="2400" dirty="0">
              <a:solidFill>
                <a:srgbClr val="002F65"/>
              </a:solidFill>
            </a:endParaRPr>
          </a:p>
        </p:txBody>
      </p:sp>
    </p:spTree>
    <p:extLst>
      <p:ext uri="{BB962C8B-B14F-4D97-AF65-F5344CB8AC3E}">
        <p14:creationId xmlns:p14="http://schemas.microsoft.com/office/powerpoint/2010/main" val="86210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5E2D73D-E458-2775-705D-9613A985F0DB}"/>
              </a:ext>
            </a:extLst>
          </p:cNvPr>
          <p:cNvSpPr/>
          <p:nvPr/>
        </p:nvSpPr>
        <p:spPr>
          <a:xfrm>
            <a:off x="225432" y="1766649"/>
            <a:ext cx="1820525" cy="2871525"/>
          </a:xfrm>
          <a:prstGeom prst="roundRect">
            <a:avLst>
              <a:gd name="adj" fmla="val 720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p>
        </p:txBody>
      </p:sp>
      <p:sp>
        <p:nvSpPr>
          <p:cNvPr id="11" name="TextBox 10">
            <a:extLst>
              <a:ext uri="{FF2B5EF4-FFF2-40B4-BE49-F238E27FC236}">
                <a16:creationId xmlns:a16="http://schemas.microsoft.com/office/drawing/2014/main" id="{7DFE676E-7A3D-D383-F585-B65002783B75}"/>
              </a:ext>
            </a:extLst>
          </p:cNvPr>
          <p:cNvSpPr txBox="1"/>
          <p:nvPr/>
        </p:nvSpPr>
        <p:spPr>
          <a:xfrm>
            <a:off x="261018" y="2944187"/>
            <a:ext cx="1535126" cy="1565298"/>
          </a:xfrm>
          <a:prstGeom prst="rect">
            <a:avLst/>
          </a:prstGeom>
          <a:noFill/>
        </p:spPr>
        <p:txBody>
          <a:bodyPr wrap="square" lIns="135000" tIns="135000" rIns="135000" bIns="135000" anchor="t">
            <a:spAutoFit/>
          </a:bodyPr>
          <a:lstStyle/>
          <a:p>
            <a:pPr eaLnBrk="0" fontAlgn="base" hangingPunct="0">
              <a:spcBef>
                <a:spcPct val="0"/>
              </a:spcBef>
              <a:spcAft>
                <a:spcPct val="0"/>
              </a:spcAft>
            </a:pPr>
            <a:r>
              <a:rPr lang="en-AU" sz="1050" i="1" dirty="0">
                <a:solidFill>
                  <a:schemeClr val="bg1">
                    <a:lumMod val="95000"/>
                  </a:schemeClr>
                </a:solidFill>
                <a:latin typeface="Arial" panose="020B0604020202020204"/>
              </a:rPr>
              <a:t>“I want to grow personally and provide my WG/SQN with the skills and knowledge they need to effectively manage teams and conflict.”</a:t>
            </a:r>
          </a:p>
        </p:txBody>
      </p:sp>
      <p:sp>
        <p:nvSpPr>
          <p:cNvPr id="9" name="TextBox 25">
            <a:extLst>
              <a:ext uri="{FF2B5EF4-FFF2-40B4-BE49-F238E27FC236}">
                <a16:creationId xmlns:a16="http://schemas.microsoft.com/office/drawing/2014/main" id="{C1641804-088D-88AC-82D8-5E497EC68B6A}"/>
              </a:ext>
            </a:extLst>
          </p:cNvPr>
          <p:cNvSpPr txBox="1"/>
          <p:nvPr/>
        </p:nvSpPr>
        <p:spPr>
          <a:xfrm>
            <a:off x="748893" y="2807623"/>
            <a:ext cx="692600" cy="145340"/>
          </a:xfrm>
          <a:prstGeom prst="rect">
            <a:avLst/>
          </a:prstGeom>
          <a:noFill/>
        </p:spPr>
        <p:txBody>
          <a:bodyPr wrap="square" lIns="0" tIns="0" rIns="0" bIns="0" rtlCol="0">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defTabSz="622158">
              <a:spcAft>
                <a:spcPts val="408"/>
              </a:spcAft>
            </a:pPr>
            <a:r>
              <a:rPr lang="en-AU" sz="1050" dirty="0">
                <a:solidFill>
                  <a:schemeClr val="bg1"/>
                </a:solidFill>
                <a:latin typeface="Arial Black" panose="020B0A04020102020204" pitchFamily="34" charset="0"/>
              </a:rPr>
              <a:t>OC / CO</a:t>
            </a:r>
          </a:p>
        </p:txBody>
      </p:sp>
      <p:grpSp>
        <p:nvGrpSpPr>
          <p:cNvPr id="12" name="Group 11">
            <a:extLst>
              <a:ext uri="{FF2B5EF4-FFF2-40B4-BE49-F238E27FC236}">
                <a16:creationId xmlns:a16="http://schemas.microsoft.com/office/drawing/2014/main" id="{41BDD199-0FAD-E4C0-15FD-83F0A477F898}"/>
              </a:ext>
            </a:extLst>
          </p:cNvPr>
          <p:cNvGrpSpPr>
            <a:grpSpLocks noChangeAspect="1"/>
          </p:cNvGrpSpPr>
          <p:nvPr/>
        </p:nvGrpSpPr>
        <p:grpSpPr>
          <a:xfrm>
            <a:off x="742241" y="1965191"/>
            <a:ext cx="723213" cy="719028"/>
            <a:chOff x="5455841" y="4306312"/>
            <a:chExt cx="1649572" cy="1640028"/>
          </a:xfrm>
          <a:solidFill>
            <a:srgbClr val="2F5597"/>
          </a:solidFill>
        </p:grpSpPr>
        <p:sp>
          <p:nvSpPr>
            <p:cNvPr id="23" name="Oval 22">
              <a:extLst>
                <a:ext uri="{FF2B5EF4-FFF2-40B4-BE49-F238E27FC236}">
                  <a16:creationId xmlns:a16="http://schemas.microsoft.com/office/drawing/2014/main" id="{F5845CAD-7DE1-F306-1692-209969E46F30}"/>
                </a:ext>
              </a:extLst>
            </p:cNvPr>
            <p:cNvSpPr/>
            <p:nvPr/>
          </p:nvSpPr>
          <p:spPr>
            <a:xfrm>
              <a:off x="5471013" y="4311940"/>
              <a:ext cx="1634400" cy="163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62000" rIns="162000" bIns="162000" rtlCol="0" anchor="t" anchorCtr="0">
              <a:noAutofit/>
            </a:bodyPr>
            <a:lstStyle>
              <a:defPPr>
                <a:defRPr lang="en-AU"/>
              </a:defPPr>
              <a:lvl1pPr algn="l" rtl="0" eaLnBrk="0" fontAlgn="base" hangingPunct="0">
                <a:spcBef>
                  <a:spcPct val="0"/>
                </a:spcBef>
                <a:spcAft>
                  <a:spcPct val="0"/>
                </a:spcAft>
                <a:defRPr kern="1200">
                  <a:solidFill>
                    <a:schemeClr val="lt1"/>
                  </a:solidFill>
                  <a:latin typeface="+mn-lt"/>
                  <a:ea typeface="+mn-ea"/>
                  <a:cs typeface="+mn-cs"/>
                </a:defRPr>
              </a:lvl1pPr>
              <a:lvl2pPr marL="497754" algn="l" rtl="0" eaLnBrk="0" fontAlgn="base" hangingPunct="0">
                <a:spcBef>
                  <a:spcPct val="0"/>
                </a:spcBef>
                <a:spcAft>
                  <a:spcPct val="0"/>
                </a:spcAft>
                <a:defRPr kern="1200">
                  <a:solidFill>
                    <a:schemeClr val="lt1"/>
                  </a:solidFill>
                  <a:latin typeface="+mn-lt"/>
                  <a:ea typeface="+mn-ea"/>
                  <a:cs typeface="+mn-cs"/>
                </a:defRPr>
              </a:lvl2pPr>
              <a:lvl3pPr marL="995507" algn="l" rtl="0" eaLnBrk="0" fontAlgn="base" hangingPunct="0">
                <a:spcBef>
                  <a:spcPct val="0"/>
                </a:spcBef>
                <a:spcAft>
                  <a:spcPct val="0"/>
                </a:spcAft>
                <a:defRPr kern="1200">
                  <a:solidFill>
                    <a:schemeClr val="lt1"/>
                  </a:solidFill>
                  <a:latin typeface="+mn-lt"/>
                  <a:ea typeface="+mn-ea"/>
                  <a:cs typeface="+mn-cs"/>
                </a:defRPr>
              </a:lvl3pPr>
              <a:lvl4pPr marL="1493261" algn="l" rtl="0" eaLnBrk="0" fontAlgn="base" hangingPunct="0">
                <a:spcBef>
                  <a:spcPct val="0"/>
                </a:spcBef>
                <a:spcAft>
                  <a:spcPct val="0"/>
                </a:spcAft>
                <a:defRPr kern="1200">
                  <a:solidFill>
                    <a:schemeClr val="lt1"/>
                  </a:solidFill>
                  <a:latin typeface="+mn-lt"/>
                  <a:ea typeface="+mn-ea"/>
                  <a:cs typeface="+mn-cs"/>
                </a:defRPr>
              </a:lvl4pPr>
              <a:lvl5pPr marL="1991015" algn="l" rtl="0" eaLnBrk="0" fontAlgn="base" hangingPunct="0">
                <a:spcBef>
                  <a:spcPct val="0"/>
                </a:spcBef>
                <a:spcAft>
                  <a:spcPct val="0"/>
                </a:spcAft>
                <a:defRPr kern="1200">
                  <a:solidFill>
                    <a:schemeClr val="lt1"/>
                  </a:solidFill>
                  <a:latin typeface="+mn-lt"/>
                  <a:ea typeface="+mn-ea"/>
                  <a:cs typeface="+mn-cs"/>
                </a:defRPr>
              </a:lvl5pPr>
              <a:lvl6pPr marL="2488768" algn="l" defTabSz="995507" rtl="0" eaLnBrk="1" latinLnBrk="0" hangingPunct="1">
                <a:defRPr kern="1200">
                  <a:solidFill>
                    <a:schemeClr val="lt1"/>
                  </a:solidFill>
                  <a:latin typeface="+mn-lt"/>
                  <a:ea typeface="+mn-ea"/>
                  <a:cs typeface="+mn-cs"/>
                </a:defRPr>
              </a:lvl6pPr>
              <a:lvl7pPr marL="2986522" algn="l" defTabSz="995507" rtl="0" eaLnBrk="1" latinLnBrk="0" hangingPunct="1">
                <a:defRPr kern="1200">
                  <a:solidFill>
                    <a:schemeClr val="lt1"/>
                  </a:solidFill>
                  <a:latin typeface="+mn-lt"/>
                  <a:ea typeface="+mn-ea"/>
                  <a:cs typeface="+mn-cs"/>
                </a:defRPr>
              </a:lvl7pPr>
              <a:lvl8pPr marL="3484275" algn="l" defTabSz="995507" rtl="0" eaLnBrk="1" latinLnBrk="0" hangingPunct="1">
                <a:defRPr kern="1200">
                  <a:solidFill>
                    <a:schemeClr val="lt1"/>
                  </a:solidFill>
                  <a:latin typeface="+mn-lt"/>
                  <a:ea typeface="+mn-ea"/>
                  <a:cs typeface="+mn-cs"/>
                </a:defRPr>
              </a:lvl8pPr>
              <a:lvl9pPr marL="3982029" algn="l" defTabSz="995507" rtl="0" eaLnBrk="1" latinLnBrk="0" hangingPunct="1">
                <a:defRPr kern="1200">
                  <a:solidFill>
                    <a:schemeClr val="lt1"/>
                  </a:solidFill>
                  <a:latin typeface="+mn-lt"/>
                  <a:ea typeface="+mn-ea"/>
                  <a:cs typeface="+mn-cs"/>
                </a:defRPr>
              </a:lvl9pPr>
            </a:lstStyle>
            <a:p>
              <a:pPr>
                <a:lnSpc>
                  <a:spcPct val="70000"/>
                </a:lnSpc>
                <a:spcAft>
                  <a:spcPts val="450"/>
                </a:spcAft>
              </a:pPr>
              <a:endParaRPr lang="en-GB" sz="1200">
                <a:solidFill>
                  <a:schemeClr val="bg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847A68E-EE8F-E75E-F4A5-787F466C8963}"/>
                </a:ext>
              </a:extLst>
            </p:cNvPr>
            <p:cNvPicPr>
              <a:picLocks noChangeAspect="1"/>
            </p:cNvPicPr>
            <p:nvPr/>
          </p:nvPicPr>
          <p:blipFill>
            <a:blip r:embed="rId3" cstate="hqprint">
              <a:extLst>
                <a:ext uri="{28A0092B-C50C-407E-A947-70E740481C1C}">
                  <a14:useLocalDpi xmlns:a14="http://schemas.microsoft.com/office/drawing/2010/main" val="0"/>
                </a:ext>
              </a:extLst>
            </a:blip>
            <a:srcRect t="440" b="440"/>
            <a:stretch/>
          </p:blipFill>
          <p:spPr>
            <a:xfrm>
              <a:off x="5455841" y="4306312"/>
              <a:ext cx="1649572" cy="1634400"/>
            </a:xfrm>
            <a:prstGeom prst="ellipse">
              <a:avLst/>
            </a:prstGeom>
            <a:grpFill/>
            <a:ln w="38100">
              <a:solidFill>
                <a:schemeClr val="bg1"/>
              </a:solidFill>
            </a:ln>
          </p:spPr>
        </p:pic>
      </p:grpSp>
      <p:sp>
        <p:nvSpPr>
          <p:cNvPr id="25" name="TextBox 72">
            <a:extLst>
              <a:ext uri="{FF2B5EF4-FFF2-40B4-BE49-F238E27FC236}">
                <a16:creationId xmlns:a16="http://schemas.microsoft.com/office/drawing/2014/main" id="{F70AB2B1-1FDC-A12D-41A8-1F23686A49B2}"/>
              </a:ext>
            </a:extLst>
          </p:cNvPr>
          <p:cNvSpPr txBox="1"/>
          <p:nvPr/>
        </p:nvSpPr>
        <p:spPr>
          <a:xfrm>
            <a:off x="2159225" y="1565269"/>
            <a:ext cx="2412776" cy="1503691"/>
          </a:xfrm>
          <a:prstGeom prst="roundRect">
            <a:avLst>
              <a:gd name="adj" fmla="val 4438"/>
            </a:avLst>
          </a:prstGeom>
        </p:spPr>
        <p:style>
          <a:lnRef idx="2">
            <a:schemeClr val="accent3"/>
          </a:lnRef>
          <a:fillRef idx="1">
            <a:schemeClr val="lt1"/>
          </a:fillRef>
          <a:effectRef idx="0">
            <a:schemeClr val="accent3"/>
          </a:effectRef>
          <a:fontRef idx="minor">
            <a:schemeClr val="dk1"/>
          </a:fontRef>
        </p:style>
        <p:txBody>
          <a:bodyPr wrap="square" lIns="68580" tIns="34290" rIns="68580" bIns="34290" anchor="t">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rtl="0" latinLnBrk="0"/>
            <a:r>
              <a:rPr lang="en-AU" sz="1000" b="1" dirty="0">
                <a:cs typeface="Arial" panose="020B0604020202020204" pitchFamily="34" charset="0"/>
              </a:rPr>
              <a:t>Personal goals</a:t>
            </a:r>
          </a:p>
          <a:p>
            <a:pPr algn="just" eaLnBrk="1" fontAlgn="auto" hangingPunct="1">
              <a:spcBef>
                <a:spcPts val="0"/>
              </a:spcBef>
              <a:spcAft>
                <a:spcPts val="0"/>
              </a:spcAft>
              <a:defRPr/>
            </a:pPr>
            <a:endParaRPr lang="en-AU" sz="900" dirty="0">
              <a:cs typeface="Arial" panose="020B0604020202020204" pitchFamily="34" charset="0"/>
            </a:endParaRPr>
          </a:p>
          <a:p>
            <a:pPr marL="171450" indent="-171450" eaLnBrk="1" fontAlgn="auto" hangingPunct="1">
              <a:spcBef>
                <a:spcPts val="0"/>
              </a:spcBef>
              <a:spcAft>
                <a:spcPts val="0"/>
              </a:spcAft>
              <a:buFont typeface="+mj-lt"/>
              <a:buAutoNum type="arabicPeriod"/>
              <a:defRPr/>
            </a:pPr>
            <a:r>
              <a:rPr lang="en-AU" sz="900" dirty="0">
                <a:cs typeface="Arial" panose="020B0604020202020204" pitchFamily="34" charset="0"/>
              </a:rPr>
              <a:t>Develop greater confidence in negotiation and  leadership.</a:t>
            </a:r>
          </a:p>
          <a:p>
            <a:pPr marL="171450" indent="-171450" eaLnBrk="1" fontAlgn="auto" hangingPunct="1">
              <a:spcBef>
                <a:spcPts val="0"/>
              </a:spcBef>
              <a:spcAft>
                <a:spcPts val="0"/>
              </a:spcAft>
              <a:buFont typeface="+mj-lt"/>
              <a:buAutoNum type="arabicPeriod"/>
              <a:defRPr/>
            </a:pPr>
            <a:r>
              <a:rPr lang="en-AU" sz="900" dirty="0">
                <a:cs typeface="Arial" panose="020B0604020202020204" pitchFamily="34" charset="0"/>
              </a:rPr>
              <a:t>Be able to develop new datasets and approve publishing of datasets.</a:t>
            </a:r>
          </a:p>
          <a:p>
            <a:pPr marL="171450" indent="-171450" eaLnBrk="1" fontAlgn="auto" hangingPunct="1">
              <a:spcBef>
                <a:spcPts val="0"/>
              </a:spcBef>
              <a:spcAft>
                <a:spcPts val="0"/>
              </a:spcAft>
              <a:buFont typeface="+mj-lt"/>
              <a:buAutoNum type="arabicPeriod"/>
              <a:defRPr/>
            </a:pPr>
            <a:r>
              <a:rPr lang="en-AU" sz="900" dirty="0">
                <a:cs typeface="Arial" panose="020B0604020202020204" pitchFamily="34" charset="0"/>
              </a:rPr>
              <a:t>Assure data quality and data management practices, including the publishing, archiving and use of the data. </a:t>
            </a:r>
          </a:p>
        </p:txBody>
      </p:sp>
      <p:sp>
        <p:nvSpPr>
          <p:cNvPr id="28" name="TextBox 48">
            <a:extLst>
              <a:ext uri="{FF2B5EF4-FFF2-40B4-BE49-F238E27FC236}">
                <a16:creationId xmlns:a16="http://schemas.microsoft.com/office/drawing/2014/main" id="{2FC37D16-1943-5D94-9525-B8F98B4BF53B}"/>
              </a:ext>
            </a:extLst>
          </p:cNvPr>
          <p:cNvSpPr txBox="1"/>
          <p:nvPr/>
        </p:nvSpPr>
        <p:spPr>
          <a:xfrm>
            <a:off x="4685270" y="3202411"/>
            <a:ext cx="2867553" cy="2878992"/>
          </a:xfrm>
          <a:prstGeom prst="roundRect">
            <a:avLst>
              <a:gd name="adj" fmla="val 1583"/>
            </a:avLst>
          </a:prstGeom>
          <a:ln/>
        </p:spPr>
        <p:style>
          <a:lnRef idx="2">
            <a:schemeClr val="accent1"/>
          </a:lnRef>
          <a:fillRef idx="1">
            <a:schemeClr val="lt1"/>
          </a:fillRef>
          <a:effectRef idx="0">
            <a:schemeClr val="accent1"/>
          </a:effectRef>
          <a:fontRef idx="minor">
            <a:schemeClr val="dk1"/>
          </a:fontRef>
        </p:style>
        <p:txBody>
          <a:bodyPr wrap="square">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rtl="0" latinLnBrk="0"/>
            <a:r>
              <a:rPr lang="en-AU" sz="1000" b="1" dirty="0">
                <a:cs typeface="Arial" panose="020B0604020202020204" pitchFamily="34" charset="0"/>
              </a:rPr>
              <a:t>Team training</a:t>
            </a:r>
            <a:endParaRPr lang="en-AU" sz="10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Using the Leadership Stream and Organisation Stream  topics found within the Adult Program &gt; Learn Hub, I have found numerous Experientials and Factsheets on these topics.</a:t>
            </a:r>
            <a:br>
              <a:rPr lang="en-AU" sz="900" dirty="0">
                <a:cs typeface="Arial" panose="020B0604020202020204" pitchFamily="34" charset="0"/>
              </a:rPr>
            </a:b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I have customised a Staff Training Weekend using specific experientials and learning relevant to my team and their development needs.</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I have also presented the training differently using a more inquiry-based approach, allowing open conversations, questioning and practical application of the skills and knowledge presented through factsheets, guides and resources.</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Staff capture their learning in a personal logbook </a:t>
            </a:r>
            <a:r>
              <a:rPr lang="en-AU" sz="900" dirty="0">
                <a:latin typeface="Arial"/>
              </a:rPr>
              <a:t>– to growth, conversations, reflections, share with others to demonstrate their personal development and achievements. </a:t>
            </a:r>
            <a:endParaRPr lang="en-AU" sz="900" dirty="0">
              <a:cs typeface="Arial" panose="020B0604020202020204" pitchFamily="34" charset="0"/>
            </a:endParaRPr>
          </a:p>
        </p:txBody>
      </p:sp>
      <p:sp>
        <p:nvSpPr>
          <p:cNvPr id="30" name="TextBox 72">
            <a:extLst>
              <a:ext uri="{FF2B5EF4-FFF2-40B4-BE49-F238E27FC236}">
                <a16:creationId xmlns:a16="http://schemas.microsoft.com/office/drawing/2014/main" id="{09B64B01-B593-0EF8-AB73-0632F4924BAB}"/>
              </a:ext>
            </a:extLst>
          </p:cNvPr>
          <p:cNvSpPr txBox="1"/>
          <p:nvPr/>
        </p:nvSpPr>
        <p:spPr>
          <a:xfrm>
            <a:off x="4685270" y="1565269"/>
            <a:ext cx="2867553" cy="1378918"/>
          </a:xfrm>
          <a:prstGeom prst="roundRect">
            <a:avLst>
              <a:gd name="adj" fmla="val 1635"/>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anchor="t">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rtl="0" latinLnBrk="0"/>
            <a:r>
              <a:rPr lang="en-AU" sz="1000" b="1" dirty="0">
                <a:cs typeface="Arial" panose="020B0604020202020204" pitchFamily="34" charset="0"/>
              </a:rPr>
              <a:t>Team development needs</a:t>
            </a:r>
          </a:p>
          <a:p>
            <a:pPr eaLnBrk="1" fontAlgn="auto" hangingPunct="1">
              <a:spcBef>
                <a:spcPts val="0"/>
              </a:spcBef>
              <a:spcAft>
                <a:spcPts val="0"/>
              </a:spcAft>
              <a:defRPr/>
            </a:pPr>
            <a:endParaRPr lang="en-AU" sz="525"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I have been in the role for 6 months now and have identified some specific issues due to a lack of certain skills and knowledge. </a:t>
            </a:r>
          </a:p>
          <a:p>
            <a:pPr eaLnBrk="1" fontAlgn="auto" hangingPunct="1">
              <a:spcBef>
                <a:spcPts val="0"/>
              </a:spcBef>
              <a:spcAft>
                <a:spcPts val="0"/>
              </a:spcAft>
              <a:defRPr/>
            </a:pPr>
            <a:r>
              <a:rPr lang="en-AU" sz="900" b="1" dirty="0">
                <a:cs typeface="Arial" panose="020B0604020202020204" pitchFamily="34" charset="0"/>
              </a:rPr>
              <a:t/>
            </a:r>
            <a:br>
              <a:rPr lang="en-AU" sz="900" b="1" dirty="0">
                <a:cs typeface="Arial" panose="020B0604020202020204" pitchFamily="34" charset="0"/>
              </a:rPr>
            </a:br>
            <a:r>
              <a:rPr lang="en-AU" sz="900" b="1" dirty="0">
                <a:cs typeface="Arial" panose="020B0604020202020204" pitchFamily="34" charset="0"/>
              </a:rPr>
              <a:t>Key areas of concern are:</a:t>
            </a:r>
          </a:p>
          <a:p>
            <a:pPr eaLnBrk="1" fontAlgn="auto" hangingPunct="1">
              <a:spcBef>
                <a:spcPts val="0"/>
              </a:spcBef>
              <a:spcAft>
                <a:spcPts val="0"/>
              </a:spcAft>
              <a:defRPr/>
            </a:pPr>
            <a:r>
              <a:rPr lang="en-AU" sz="900" dirty="0">
                <a:cs typeface="Arial" panose="020B0604020202020204" pitchFamily="34" charset="0"/>
              </a:rPr>
              <a:t>Team building, constructive feedback and conflict management.</a:t>
            </a:r>
          </a:p>
        </p:txBody>
      </p:sp>
      <p:sp>
        <p:nvSpPr>
          <p:cNvPr id="123" name="TextBox 48">
            <a:extLst>
              <a:ext uri="{FF2B5EF4-FFF2-40B4-BE49-F238E27FC236}">
                <a16:creationId xmlns:a16="http://schemas.microsoft.com/office/drawing/2014/main" id="{15E0A70C-53D6-6EAF-9EEB-2FD9A7A842CB}"/>
              </a:ext>
            </a:extLst>
          </p:cNvPr>
          <p:cNvSpPr txBox="1"/>
          <p:nvPr/>
        </p:nvSpPr>
        <p:spPr>
          <a:xfrm>
            <a:off x="2159225" y="3202624"/>
            <a:ext cx="2412776" cy="3030012"/>
          </a:xfrm>
          <a:prstGeom prst="roundRect">
            <a:avLst>
              <a:gd name="adj" fmla="val 2049"/>
            </a:avLst>
          </a:prstGeom>
          <a:ln/>
        </p:spPr>
        <p:style>
          <a:lnRef idx="2">
            <a:schemeClr val="accent3"/>
          </a:lnRef>
          <a:fillRef idx="1">
            <a:schemeClr val="lt1"/>
          </a:fillRef>
          <a:effectRef idx="0">
            <a:schemeClr val="accent3"/>
          </a:effectRef>
          <a:fontRef idx="minor">
            <a:schemeClr val="dk1"/>
          </a:fontRef>
        </p:style>
        <p:txBody>
          <a:bodyPr wrap="square">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rtl="0" latinLnBrk="0"/>
            <a:r>
              <a:rPr lang="en-AU" sz="1000" b="1" dirty="0">
                <a:cs typeface="Arial" panose="020B0604020202020204" pitchFamily="34" charset="0"/>
              </a:rPr>
              <a:t>Personal learning </a:t>
            </a:r>
            <a:r>
              <a:rPr lang="en-AU" sz="1000" b="1" dirty="0" smtClean="0">
                <a:cs typeface="Arial" panose="020B0604020202020204" pitchFamily="34" charset="0"/>
              </a:rPr>
              <a:t>&amp; </a:t>
            </a:r>
            <a:r>
              <a:rPr lang="en-AU" sz="1000" b="1" dirty="0">
                <a:cs typeface="Arial" panose="020B0604020202020204" pitchFamily="34" charset="0"/>
              </a:rPr>
              <a:t>development</a:t>
            </a:r>
            <a:endParaRPr lang="en-AU" sz="10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Using the Leadership , Organisational Understanding and Role Streams of the Adult Program &gt; Learn Hub, I have found numerous Experientials and Factsheets that allow me to develop skills and knowledge across negotiation and leadership.</a:t>
            </a:r>
            <a:br>
              <a:rPr lang="en-AU" sz="900" dirty="0">
                <a:cs typeface="Arial" panose="020B0604020202020204" pitchFamily="34" charset="0"/>
              </a:rPr>
            </a:b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Leveraging the “Buddy and Mentor Framework”, I have personally sought out a Mentor who is experienced in designing and developing new datasets and will meet with them each week for the next 3 months to hone my skills in this area.</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I have decided this year to focus on personal growth  in better understanding my new role and invest in developing my team. Next year though, I think I will pursue a promotion.</a:t>
            </a:r>
          </a:p>
        </p:txBody>
      </p:sp>
      <p:sp>
        <p:nvSpPr>
          <p:cNvPr id="130" name="TextBox 72">
            <a:extLst>
              <a:ext uri="{FF2B5EF4-FFF2-40B4-BE49-F238E27FC236}">
                <a16:creationId xmlns:a16="http://schemas.microsoft.com/office/drawing/2014/main" id="{77C6D4A6-33FD-523C-20F6-DC38AAC2AA6F}"/>
              </a:ext>
            </a:extLst>
          </p:cNvPr>
          <p:cNvSpPr txBox="1"/>
          <p:nvPr/>
        </p:nvSpPr>
        <p:spPr>
          <a:xfrm>
            <a:off x="7666093" y="1565269"/>
            <a:ext cx="1375639" cy="4516134"/>
          </a:xfrm>
          <a:prstGeom prst="roundRect">
            <a:avLst>
              <a:gd name="adj" fmla="val 3848"/>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nchor="t">
            <a:noAutofit/>
          </a:bodyPr>
          <a:ls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9775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95507"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49326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99101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488768" algn="l" defTabSz="995507" rtl="0" eaLnBrk="1" latinLnBrk="0" hangingPunct="1">
              <a:defRPr kern="1200">
                <a:solidFill>
                  <a:schemeClr val="tx1"/>
                </a:solidFill>
                <a:latin typeface="Arial" panose="020B0604020202020204" pitchFamily="34" charset="0"/>
                <a:ea typeface="+mn-ea"/>
                <a:cs typeface="+mn-cs"/>
              </a:defRPr>
            </a:lvl6pPr>
            <a:lvl7pPr marL="2986522" algn="l" defTabSz="995507" rtl="0" eaLnBrk="1" latinLnBrk="0" hangingPunct="1">
              <a:defRPr kern="1200">
                <a:solidFill>
                  <a:schemeClr val="tx1"/>
                </a:solidFill>
                <a:latin typeface="Arial" panose="020B0604020202020204" pitchFamily="34" charset="0"/>
                <a:ea typeface="+mn-ea"/>
                <a:cs typeface="+mn-cs"/>
              </a:defRPr>
            </a:lvl7pPr>
            <a:lvl8pPr marL="3484275" algn="l" defTabSz="995507" rtl="0" eaLnBrk="1" latinLnBrk="0" hangingPunct="1">
              <a:defRPr kern="1200">
                <a:solidFill>
                  <a:schemeClr val="tx1"/>
                </a:solidFill>
                <a:latin typeface="Arial" panose="020B0604020202020204" pitchFamily="34" charset="0"/>
                <a:ea typeface="+mn-ea"/>
                <a:cs typeface="+mn-cs"/>
              </a:defRPr>
            </a:lvl8pPr>
            <a:lvl9pPr marL="3982029" algn="l" defTabSz="995507" rtl="0" eaLnBrk="1" latinLnBrk="0" hangingPunct="1">
              <a:defRPr kern="1200">
                <a:solidFill>
                  <a:schemeClr val="tx1"/>
                </a:solidFill>
                <a:latin typeface="Arial" panose="020B0604020202020204" pitchFamily="34" charset="0"/>
                <a:ea typeface="+mn-ea"/>
                <a:cs typeface="+mn-cs"/>
              </a:defRPr>
            </a:lvl9pPr>
          </a:lstStyle>
          <a:p>
            <a:pPr algn="ctr" rtl="0" latinLnBrk="0"/>
            <a:r>
              <a:rPr lang="en-AU" sz="1000" b="1" dirty="0">
                <a:cs typeface="Arial" panose="020B0604020202020204" pitchFamily="34" charset="0"/>
              </a:rPr>
              <a:t>Pain points</a:t>
            </a:r>
          </a:p>
          <a:p>
            <a:pPr eaLnBrk="1" fontAlgn="auto" hangingPunct="1">
              <a:spcBef>
                <a:spcPts val="0"/>
              </a:spcBef>
              <a:spcAft>
                <a:spcPts val="0"/>
              </a:spcAft>
              <a:defRPr/>
            </a:pPr>
            <a:endParaRPr lang="en-AU" sz="525"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May face challenges in supporting all staff across the Adult Program, particularly when supporting a team with a wide variety of requirements.</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Onboarding of new staff may be difficult as familiarity with the new Adult Program  resources and approach will take time. </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Personal upskilling to grasp new Adult Program and Cadet Program, including new approaches to facilitation vs instruction.</a:t>
            </a:r>
          </a:p>
          <a:p>
            <a:pPr eaLnBrk="1" fontAlgn="auto" hangingPunct="1">
              <a:spcBef>
                <a:spcPts val="0"/>
              </a:spcBef>
              <a:spcAft>
                <a:spcPts val="0"/>
              </a:spcAft>
              <a:defRPr/>
            </a:pPr>
            <a:endParaRPr lang="en-AU" sz="900" dirty="0">
              <a:cs typeface="Arial" panose="020B0604020202020204" pitchFamily="34" charset="0"/>
            </a:endParaRPr>
          </a:p>
          <a:p>
            <a:pPr eaLnBrk="1" fontAlgn="auto" hangingPunct="1">
              <a:spcBef>
                <a:spcPts val="0"/>
              </a:spcBef>
              <a:spcAft>
                <a:spcPts val="0"/>
              </a:spcAft>
              <a:defRPr/>
            </a:pPr>
            <a:r>
              <a:rPr lang="en-AU" sz="900" dirty="0">
                <a:cs typeface="Arial" panose="020B0604020202020204" pitchFamily="34" charset="0"/>
              </a:rPr>
              <a:t>Providing support to your team to implement the Adult Program toward their own personal development and growth</a:t>
            </a:r>
            <a:r>
              <a:rPr lang="en-AU" sz="825" dirty="0">
                <a:cs typeface="Arial" panose="020B0604020202020204" pitchFamily="34" charset="0"/>
              </a:rPr>
              <a:t>.</a:t>
            </a:r>
          </a:p>
          <a:p>
            <a:pPr eaLnBrk="1" fontAlgn="auto" hangingPunct="1">
              <a:spcBef>
                <a:spcPts val="0"/>
              </a:spcBef>
              <a:spcAft>
                <a:spcPts val="0"/>
              </a:spcAft>
              <a:defRPr/>
            </a:pPr>
            <a:endParaRPr lang="en-AU" sz="825" dirty="0">
              <a:cs typeface="Arial" panose="020B0604020202020204" pitchFamily="34" charset="0"/>
            </a:endParaRPr>
          </a:p>
          <a:p>
            <a:pPr eaLnBrk="1" fontAlgn="auto" hangingPunct="1">
              <a:spcBef>
                <a:spcPts val="0"/>
              </a:spcBef>
              <a:spcAft>
                <a:spcPts val="0"/>
              </a:spcAft>
              <a:defRPr/>
            </a:pPr>
            <a:endParaRPr lang="en-AU" sz="825" dirty="0">
              <a:cs typeface="Arial" panose="020B0604020202020204" pitchFamily="34" charset="0"/>
            </a:endParaRPr>
          </a:p>
          <a:p>
            <a:pPr eaLnBrk="1" fontAlgn="auto" hangingPunct="1">
              <a:spcBef>
                <a:spcPts val="0"/>
              </a:spcBef>
              <a:spcAft>
                <a:spcPts val="0"/>
              </a:spcAft>
              <a:defRPr/>
            </a:pPr>
            <a:endParaRPr lang="en-AU" sz="825" dirty="0">
              <a:cs typeface="Arial" panose="020B0604020202020204" pitchFamily="34" charset="0"/>
            </a:endParaRPr>
          </a:p>
          <a:p>
            <a:pPr eaLnBrk="1" fontAlgn="auto" hangingPunct="1">
              <a:spcBef>
                <a:spcPts val="0"/>
              </a:spcBef>
              <a:spcAft>
                <a:spcPts val="0"/>
              </a:spcAft>
              <a:defRPr/>
            </a:pPr>
            <a:endParaRPr lang="en-AU" sz="825" dirty="0">
              <a:cs typeface="Arial" panose="020B0604020202020204" pitchFamily="34" charset="0"/>
            </a:endParaRPr>
          </a:p>
          <a:p>
            <a:pPr eaLnBrk="1" fontAlgn="auto" hangingPunct="1">
              <a:spcBef>
                <a:spcPts val="0"/>
              </a:spcBef>
              <a:spcAft>
                <a:spcPts val="0"/>
              </a:spcAft>
              <a:defRPr/>
            </a:pPr>
            <a:endParaRPr lang="en-AU" sz="825" dirty="0">
              <a:cs typeface="Arial" panose="020B0604020202020204" pitchFamily="34" charset="0"/>
            </a:endParaRPr>
          </a:p>
          <a:p>
            <a:pPr eaLnBrk="1" fontAlgn="auto" hangingPunct="1">
              <a:spcBef>
                <a:spcPts val="0"/>
              </a:spcBef>
              <a:spcAft>
                <a:spcPts val="0"/>
              </a:spcAft>
              <a:defRPr/>
            </a:pPr>
            <a:endParaRPr lang="en-AU" sz="825" dirty="0">
              <a:cs typeface="Arial" panose="020B0604020202020204" pitchFamily="34" charset="0"/>
            </a:endParaRPr>
          </a:p>
        </p:txBody>
      </p:sp>
      <p:sp>
        <p:nvSpPr>
          <p:cNvPr id="36" name="Title 1">
            <a:extLst>
              <a:ext uri="{FF2B5EF4-FFF2-40B4-BE49-F238E27FC236}">
                <a16:creationId xmlns:a16="http://schemas.microsoft.com/office/drawing/2014/main" id="{BEF6A853-6C71-6712-254F-D0A7F33A3A7F}"/>
              </a:ext>
            </a:extLst>
          </p:cNvPr>
          <p:cNvSpPr txBox="1">
            <a:spLocks/>
          </p:cNvSpPr>
          <p:nvPr/>
        </p:nvSpPr>
        <p:spPr>
          <a:xfrm>
            <a:off x="100" y="963892"/>
            <a:ext cx="7884267"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800" dirty="0">
                <a:solidFill>
                  <a:srgbClr val="002F65"/>
                </a:solidFill>
              </a:rPr>
              <a:t>   </a:t>
            </a:r>
            <a:r>
              <a:rPr lang="en-US" sz="2400" dirty="0">
                <a:solidFill>
                  <a:srgbClr val="002F65"/>
                </a:solidFill>
              </a:rPr>
              <a:t>OC &amp; CO Adult Program Implementation </a:t>
            </a:r>
          </a:p>
        </p:txBody>
      </p:sp>
    </p:spTree>
    <p:extLst>
      <p:ext uri="{BB962C8B-B14F-4D97-AF65-F5344CB8AC3E}">
        <p14:creationId xmlns:p14="http://schemas.microsoft.com/office/powerpoint/2010/main" val="1008067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3FF25-C232-FAD8-66C4-AEE0585E8DBA}"/>
              </a:ext>
            </a:extLst>
          </p:cNvPr>
          <p:cNvSpPr>
            <a:spLocks noGrp="1"/>
          </p:cNvSpPr>
          <p:nvPr>
            <p:ph idx="4294967295"/>
          </p:nvPr>
        </p:nvSpPr>
        <p:spPr>
          <a:xfrm>
            <a:off x="404812" y="1746647"/>
            <a:ext cx="8739188" cy="3776663"/>
          </a:xfrm>
          <a:prstGeom prst="rect">
            <a:avLst/>
          </a:prstGeom>
        </p:spPr>
        <p:txBody>
          <a:bodyPr>
            <a:normAutofit/>
          </a:bodyPr>
          <a:lstStyle/>
          <a:p>
            <a:pPr marL="0" indent="0">
              <a:buNone/>
            </a:pPr>
            <a:r>
              <a:rPr lang="en-AU" sz="1200" b="1" dirty="0">
                <a:solidFill>
                  <a:schemeClr val="tx1">
                    <a:lumMod val="95000"/>
                    <a:lumOff val="5000"/>
                  </a:schemeClr>
                </a:solidFill>
              </a:rPr>
              <a:t>Adult members are:</a:t>
            </a:r>
            <a:endParaRPr lang="en-AU" sz="825" b="1" dirty="0">
              <a:solidFill>
                <a:schemeClr val="tx1">
                  <a:lumMod val="95000"/>
                  <a:lumOff val="5000"/>
                </a:schemeClr>
              </a:solidFill>
            </a:endParaRPr>
          </a:p>
        </p:txBody>
      </p:sp>
      <p:sp>
        <p:nvSpPr>
          <p:cNvPr id="28" name="TextBox 27">
            <a:extLst>
              <a:ext uri="{FF2B5EF4-FFF2-40B4-BE49-F238E27FC236}">
                <a16:creationId xmlns:a16="http://schemas.microsoft.com/office/drawing/2014/main" id="{BA19AACF-49FE-6FB1-A6A8-D3FB91E716A2}"/>
              </a:ext>
            </a:extLst>
          </p:cNvPr>
          <p:cNvSpPr txBox="1"/>
          <p:nvPr/>
        </p:nvSpPr>
        <p:spPr>
          <a:xfrm>
            <a:off x="1308622" y="2541219"/>
            <a:ext cx="2667946" cy="455574"/>
          </a:xfrm>
          <a:prstGeom prst="rect">
            <a:avLst/>
          </a:prstGeom>
          <a:noFill/>
        </p:spPr>
        <p:txBody>
          <a:bodyPr wrap="square" lIns="0" tIns="0" rIns="0" bIns="0" rtlCol="0">
            <a:spAutoFit/>
          </a:bodyPr>
          <a:lstStyle/>
          <a:p>
            <a:pPr>
              <a:lnSpc>
                <a:spcPct val="110000"/>
              </a:lnSpc>
              <a:spcAft>
                <a:spcPts val="225"/>
              </a:spcAft>
              <a:defRPr/>
            </a:pPr>
            <a:r>
              <a:rPr lang="en-AU" sz="1400" dirty="0">
                <a:latin typeface="Arial"/>
              </a:rPr>
              <a:t>Driven by a desire to provide the best cadet experience possible</a:t>
            </a:r>
          </a:p>
        </p:txBody>
      </p:sp>
      <p:sp>
        <p:nvSpPr>
          <p:cNvPr id="29" name="TextBox 28">
            <a:extLst>
              <a:ext uri="{FF2B5EF4-FFF2-40B4-BE49-F238E27FC236}">
                <a16:creationId xmlns:a16="http://schemas.microsoft.com/office/drawing/2014/main" id="{265AAE82-298B-8548-0C19-DD8E57C5E05E}"/>
              </a:ext>
            </a:extLst>
          </p:cNvPr>
          <p:cNvSpPr txBox="1"/>
          <p:nvPr/>
        </p:nvSpPr>
        <p:spPr>
          <a:xfrm>
            <a:off x="1370023" y="3297483"/>
            <a:ext cx="2667946" cy="1668662"/>
          </a:xfrm>
          <a:prstGeom prst="rect">
            <a:avLst/>
          </a:prstGeom>
          <a:noFill/>
        </p:spPr>
        <p:txBody>
          <a:bodyPr wrap="square" lIns="0" tIns="0" rIns="0" bIns="0" rtlCol="0">
            <a:spAutoFit/>
          </a:bodyPr>
          <a:lstStyle/>
          <a:p>
            <a:pPr>
              <a:lnSpc>
                <a:spcPct val="110000"/>
              </a:lnSpc>
              <a:spcAft>
                <a:spcPts val="450"/>
              </a:spcAft>
              <a:defRPr/>
            </a:pPr>
            <a:r>
              <a:rPr lang="en-AU" sz="1400" dirty="0">
                <a:latin typeface="Arial"/>
              </a:rPr>
              <a:t>Enthusiastic facilitators, working with the cadets to educate, challenge, excite and engage them in the Air and Space community</a:t>
            </a:r>
          </a:p>
          <a:p>
            <a:pPr>
              <a:lnSpc>
                <a:spcPct val="110000"/>
              </a:lnSpc>
              <a:spcAft>
                <a:spcPts val="450"/>
              </a:spcAft>
              <a:defRPr/>
            </a:pPr>
            <a:endParaRPr lang="en-GB" sz="1050" dirty="0">
              <a:latin typeface="Arial"/>
            </a:endParaRPr>
          </a:p>
          <a:p>
            <a:pPr>
              <a:lnSpc>
                <a:spcPct val="110000"/>
              </a:lnSpc>
              <a:spcAft>
                <a:spcPts val="450"/>
              </a:spcAft>
              <a:defRPr/>
            </a:pPr>
            <a:endParaRPr lang="en-GB" sz="1050" dirty="0">
              <a:latin typeface="Arial"/>
            </a:endParaRPr>
          </a:p>
        </p:txBody>
      </p:sp>
      <p:sp>
        <p:nvSpPr>
          <p:cNvPr id="30" name="TextBox 29">
            <a:extLst>
              <a:ext uri="{FF2B5EF4-FFF2-40B4-BE49-F238E27FC236}">
                <a16:creationId xmlns:a16="http://schemas.microsoft.com/office/drawing/2014/main" id="{34E55340-CC07-0F88-95AD-26FF2AA07605}"/>
              </a:ext>
            </a:extLst>
          </p:cNvPr>
          <p:cNvSpPr txBox="1"/>
          <p:nvPr/>
        </p:nvSpPr>
        <p:spPr>
          <a:xfrm>
            <a:off x="1342695" y="4753997"/>
            <a:ext cx="2667946" cy="1413016"/>
          </a:xfrm>
          <a:prstGeom prst="rect">
            <a:avLst/>
          </a:prstGeom>
          <a:noFill/>
        </p:spPr>
        <p:txBody>
          <a:bodyPr wrap="square" lIns="0" tIns="0" rIns="0" bIns="0" rtlCol="0">
            <a:spAutoFit/>
          </a:bodyPr>
          <a:lstStyle/>
          <a:p>
            <a:pPr>
              <a:lnSpc>
                <a:spcPct val="110000"/>
              </a:lnSpc>
              <a:spcAft>
                <a:spcPts val="450"/>
              </a:spcAft>
              <a:defRPr/>
            </a:pPr>
            <a:r>
              <a:rPr lang="en-AU" sz="1400" dirty="0">
                <a:latin typeface="Arial"/>
              </a:rPr>
              <a:t>Effective communicators, able to facilitate opportunities for the cadets to build knowledge and gain experience in ways that are meaningful to them.</a:t>
            </a:r>
          </a:p>
          <a:p>
            <a:pPr>
              <a:lnSpc>
                <a:spcPct val="110000"/>
              </a:lnSpc>
              <a:spcAft>
                <a:spcPts val="450"/>
              </a:spcAft>
              <a:defRPr/>
            </a:pPr>
            <a:endParaRPr lang="en-GB" sz="1050" dirty="0">
              <a:latin typeface="Arial"/>
            </a:endParaRPr>
          </a:p>
        </p:txBody>
      </p:sp>
      <p:sp>
        <p:nvSpPr>
          <p:cNvPr id="31" name="TextBox 30">
            <a:extLst>
              <a:ext uri="{FF2B5EF4-FFF2-40B4-BE49-F238E27FC236}">
                <a16:creationId xmlns:a16="http://schemas.microsoft.com/office/drawing/2014/main" id="{25163A3A-D190-62D3-1601-518BD6786D66}"/>
              </a:ext>
            </a:extLst>
          </p:cNvPr>
          <p:cNvSpPr txBox="1"/>
          <p:nvPr/>
        </p:nvSpPr>
        <p:spPr>
          <a:xfrm>
            <a:off x="5320874" y="2103960"/>
            <a:ext cx="3427589" cy="1426801"/>
          </a:xfrm>
          <a:prstGeom prst="rect">
            <a:avLst/>
          </a:prstGeom>
          <a:noFill/>
        </p:spPr>
        <p:txBody>
          <a:bodyPr wrap="square" lIns="0" tIns="0" rIns="0" bIns="0" rtlCol="0">
            <a:spAutoFit/>
          </a:bodyPr>
          <a:lstStyle/>
          <a:p>
            <a:pPr>
              <a:lnSpc>
                <a:spcPct val="110000"/>
              </a:lnSpc>
              <a:spcAft>
                <a:spcPts val="450"/>
              </a:spcAft>
              <a:defRPr/>
            </a:pPr>
            <a:r>
              <a:rPr lang="en-AU" sz="1400" dirty="0">
                <a:latin typeface="Arial"/>
              </a:rPr>
              <a:t>Focused on fostering the growth and development of cadets by acting as role models, specifically by showing their commitment to lifelong learning, leadership, and personal/professional development.</a:t>
            </a:r>
          </a:p>
          <a:p>
            <a:pPr>
              <a:lnSpc>
                <a:spcPct val="110000"/>
              </a:lnSpc>
              <a:spcAft>
                <a:spcPts val="450"/>
              </a:spcAft>
              <a:defRPr/>
            </a:pPr>
            <a:endParaRPr lang="en-GB" sz="1050" dirty="0">
              <a:latin typeface="Arial"/>
            </a:endParaRPr>
          </a:p>
        </p:txBody>
      </p:sp>
      <p:sp>
        <p:nvSpPr>
          <p:cNvPr id="32" name="TextBox 31">
            <a:extLst>
              <a:ext uri="{FF2B5EF4-FFF2-40B4-BE49-F238E27FC236}">
                <a16:creationId xmlns:a16="http://schemas.microsoft.com/office/drawing/2014/main" id="{A0B3DF28-A69A-780A-E7CD-22DA764F03DE}"/>
              </a:ext>
            </a:extLst>
          </p:cNvPr>
          <p:cNvSpPr txBox="1"/>
          <p:nvPr/>
        </p:nvSpPr>
        <p:spPr>
          <a:xfrm>
            <a:off x="5320874" y="3500175"/>
            <a:ext cx="3427589" cy="1663789"/>
          </a:xfrm>
          <a:prstGeom prst="rect">
            <a:avLst/>
          </a:prstGeom>
          <a:noFill/>
        </p:spPr>
        <p:txBody>
          <a:bodyPr wrap="square" lIns="0" tIns="0" rIns="0" bIns="0" rtlCol="0">
            <a:spAutoFit/>
          </a:bodyPr>
          <a:lstStyle/>
          <a:p>
            <a:pPr>
              <a:lnSpc>
                <a:spcPct val="110000"/>
              </a:lnSpc>
              <a:spcAft>
                <a:spcPts val="450"/>
              </a:spcAft>
              <a:defRPr/>
            </a:pPr>
            <a:r>
              <a:rPr lang="en-AU" sz="1400" dirty="0">
                <a:latin typeface="Arial"/>
              </a:rPr>
              <a:t>Capable and qualified - AAFC adult members are trained to lead, to deliver their functional roles and responsibilities, and most importantly to deliver an exceptional experience for the cadets that is consistent across the country.</a:t>
            </a:r>
          </a:p>
          <a:p>
            <a:pPr>
              <a:lnSpc>
                <a:spcPct val="110000"/>
              </a:lnSpc>
              <a:spcAft>
                <a:spcPts val="450"/>
              </a:spcAft>
              <a:defRPr/>
            </a:pPr>
            <a:endParaRPr lang="en-GB" sz="1050" dirty="0">
              <a:latin typeface="Arial"/>
            </a:endParaRPr>
          </a:p>
        </p:txBody>
      </p:sp>
      <p:sp>
        <p:nvSpPr>
          <p:cNvPr id="33" name="TextBox 32">
            <a:extLst>
              <a:ext uri="{FF2B5EF4-FFF2-40B4-BE49-F238E27FC236}">
                <a16:creationId xmlns:a16="http://schemas.microsoft.com/office/drawing/2014/main" id="{45522CFF-90A0-6BE6-AADD-4CF3EF02AC74}"/>
              </a:ext>
            </a:extLst>
          </p:cNvPr>
          <p:cNvSpPr txBox="1"/>
          <p:nvPr/>
        </p:nvSpPr>
        <p:spPr>
          <a:xfrm>
            <a:off x="5320875" y="5139614"/>
            <a:ext cx="3427589" cy="947952"/>
          </a:xfrm>
          <a:prstGeom prst="rect">
            <a:avLst/>
          </a:prstGeom>
          <a:noFill/>
        </p:spPr>
        <p:txBody>
          <a:bodyPr wrap="square" lIns="0" tIns="0" rIns="0" bIns="0" rtlCol="0">
            <a:spAutoFit/>
          </a:bodyPr>
          <a:lstStyle/>
          <a:p>
            <a:pPr>
              <a:lnSpc>
                <a:spcPct val="110000"/>
              </a:lnSpc>
              <a:spcAft>
                <a:spcPts val="225"/>
              </a:spcAft>
              <a:defRPr/>
            </a:pPr>
            <a:r>
              <a:rPr lang="en-AU" sz="1400" dirty="0">
                <a:latin typeface="Arial"/>
              </a:rPr>
              <a:t>Leaders who demonstrate to the cadets the important leadership qualities woven into the Cadet Program via their personal and professional interactions.</a:t>
            </a:r>
          </a:p>
        </p:txBody>
      </p:sp>
      <p:cxnSp>
        <p:nvCxnSpPr>
          <p:cNvPr id="5" name="Straight Connector 4">
            <a:extLst>
              <a:ext uri="{FF2B5EF4-FFF2-40B4-BE49-F238E27FC236}">
                <a16:creationId xmlns:a16="http://schemas.microsoft.com/office/drawing/2014/main" id="{23E4F775-9227-FA68-B07E-1EF54BD2B06D}"/>
              </a:ext>
            </a:extLst>
          </p:cNvPr>
          <p:cNvCxnSpPr/>
          <p:nvPr/>
        </p:nvCxnSpPr>
        <p:spPr>
          <a:xfrm>
            <a:off x="4259179" y="2103960"/>
            <a:ext cx="0" cy="3145631"/>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FAC23F4-0D41-A230-B3BC-6E5561084D3E}"/>
              </a:ext>
            </a:extLst>
          </p:cNvPr>
          <p:cNvSpPr txBox="1">
            <a:spLocks/>
          </p:cNvSpPr>
          <p:nvPr/>
        </p:nvSpPr>
        <p:spPr>
          <a:xfrm>
            <a:off x="14833" y="1136083"/>
            <a:ext cx="8820371"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800" dirty="0">
                <a:solidFill>
                  <a:srgbClr val="002F65"/>
                </a:solidFill>
              </a:rPr>
              <a:t>   </a:t>
            </a:r>
            <a:r>
              <a:rPr lang="en-US" sz="2400" dirty="0">
                <a:solidFill>
                  <a:srgbClr val="002F65"/>
                </a:solidFill>
              </a:rPr>
              <a:t>Future State - Empowering adults to lead and grow cadets</a:t>
            </a:r>
          </a:p>
        </p:txBody>
      </p:sp>
      <p:grpSp>
        <p:nvGrpSpPr>
          <p:cNvPr id="8" name="Group 7">
            <a:extLst>
              <a:ext uri="{FF2B5EF4-FFF2-40B4-BE49-F238E27FC236}">
                <a16:creationId xmlns:a16="http://schemas.microsoft.com/office/drawing/2014/main" id="{9F34F8E6-43F3-FA26-DA12-BA58C0EE6699}"/>
              </a:ext>
            </a:extLst>
          </p:cNvPr>
          <p:cNvGrpSpPr/>
          <p:nvPr/>
        </p:nvGrpSpPr>
        <p:grpSpPr>
          <a:xfrm>
            <a:off x="671361" y="2501982"/>
            <a:ext cx="502184" cy="2760529"/>
            <a:chOff x="870154" y="1791929"/>
            <a:chExt cx="669578" cy="3680705"/>
          </a:xfrm>
        </p:grpSpPr>
        <p:pic>
          <p:nvPicPr>
            <p:cNvPr id="2" name="Graphic 1" descr="Badge New with solid fill">
              <a:extLst>
                <a:ext uri="{FF2B5EF4-FFF2-40B4-BE49-F238E27FC236}">
                  <a16:creationId xmlns:a16="http://schemas.microsoft.com/office/drawing/2014/main" id="{F7D458BA-99C2-726F-D62D-1F02CB75084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6" y="1791929"/>
              <a:ext cx="669576" cy="644997"/>
            </a:xfrm>
            <a:prstGeom prst="rect">
              <a:avLst/>
            </a:prstGeom>
          </p:spPr>
        </p:pic>
        <p:pic>
          <p:nvPicPr>
            <p:cNvPr id="6" name="Graphic 5" descr="Badge New with solid fill">
              <a:extLst>
                <a:ext uri="{FF2B5EF4-FFF2-40B4-BE49-F238E27FC236}">
                  <a16:creationId xmlns:a16="http://schemas.microsoft.com/office/drawing/2014/main" id="{3AE48D85-0D2B-1FF2-C653-38EF373D32B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5" y="3254477"/>
              <a:ext cx="669576" cy="644997"/>
            </a:xfrm>
            <a:prstGeom prst="rect">
              <a:avLst/>
            </a:prstGeom>
          </p:spPr>
        </p:pic>
        <p:pic>
          <p:nvPicPr>
            <p:cNvPr id="7" name="Graphic 6" descr="Badge New with solid fill">
              <a:extLst>
                <a:ext uri="{FF2B5EF4-FFF2-40B4-BE49-F238E27FC236}">
                  <a16:creationId xmlns:a16="http://schemas.microsoft.com/office/drawing/2014/main" id="{3AA455BA-96D9-7C36-CDCF-6032C4068E4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4" y="4827637"/>
              <a:ext cx="669576" cy="644997"/>
            </a:xfrm>
            <a:prstGeom prst="rect">
              <a:avLst/>
            </a:prstGeom>
          </p:spPr>
        </p:pic>
      </p:grpSp>
      <p:grpSp>
        <p:nvGrpSpPr>
          <p:cNvPr id="9" name="Group 8">
            <a:extLst>
              <a:ext uri="{FF2B5EF4-FFF2-40B4-BE49-F238E27FC236}">
                <a16:creationId xmlns:a16="http://schemas.microsoft.com/office/drawing/2014/main" id="{14222D77-6D2E-825E-97FE-28514FC0247B}"/>
              </a:ext>
            </a:extLst>
          </p:cNvPr>
          <p:cNvGrpSpPr/>
          <p:nvPr/>
        </p:nvGrpSpPr>
        <p:grpSpPr>
          <a:xfrm>
            <a:off x="4597479" y="2743856"/>
            <a:ext cx="502184" cy="2760529"/>
            <a:chOff x="870154" y="1791929"/>
            <a:chExt cx="669578" cy="3680705"/>
          </a:xfrm>
        </p:grpSpPr>
        <p:pic>
          <p:nvPicPr>
            <p:cNvPr id="10" name="Graphic 9" descr="Badge New with solid fill">
              <a:extLst>
                <a:ext uri="{FF2B5EF4-FFF2-40B4-BE49-F238E27FC236}">
                  <a16:creationId xmlns:a16="http://schemas.microsoft.com/office/drawing/2014/main" id="{D28BE8DE-5FEC-591A-4C5E-567C643B9B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6" y="1791929"/>
              <a:ext cx="669576" cy="644997"/>
            </a:xfrm>
            <a:prstGeom prst="rect">
              <a:avLst/>
            </a:prstGeom>
          </p:spPr>
        </p:pic>
        <p:pic>
          <p:nvPicPr>
            <p:cNvPr id="11" name="Graphic 10" descr="Badge New with solid fill">
              <a:extLst>
                <a:ext uri="{FF2B5EF4-FFF2-40B4-BE49-F238E27FC236}">
                  <a16:creationId xmlns:a16="http://schemas.microsoft.com/office/drawing/2014/main" id="{EE567B3B-81CE-C235-1FE3-6B1ED678204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5" y="3254477"/>
              <a:ext cx="669576" cy="644997"/>
            </a:xfrm>
            <a:prstGeom prst="rect">
              <a:avLst/>
            </a:prstGeom>
          </p:spPr>
        </p:pic>
        <p:pic>
          <p:nvPicPr>
            <p:cNvPr id="12" name="Graphic 11" descr="Badge New with solid fill">
              <a:extLst>
                <a:ext uri="{FF2B5EF4-FFF2-40B4-BE49-F238E27FC236}">
                  <a16:creationId xmlns:a16="http://schemas.microsoft.com/office/drawing/2014/main" id="{90B3F018-67F0-DC20-5DBA-4D38634AD58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0154" y="4827637"/>
              <a:ext cx="669576" cy="644997"/>
            </a:xfrm>
            <a:prstGeom prst="rect">
              <a:avLst/>
            </a:prstGeom>
          </p:spPr>
        </p:pic>
      </p:grpSp>
    </p:spTree>
    <p:extLst>
      <p:ext uri="{BB962C8B-B14F-4D97-AF65-F5344CB8AC3E}">
        <p14:creationId xmlns:p14="http://schemas.microsoft.com/office/powerpoint/2010/main" val="203349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FC9A-9CA7-12D9-B111-EDBF05676C4B}"/>
              </a:ext>
            </a:extLst>
          </p:cNvPr>
          <p:cNvSpPr>
            <a:spLocks noGrp="1"/>
          </p:cNvSpPr>
          <p:nvPr>
            <p:ph type="ctrTitle"/>
          </p:nvPr>
        </p:nvSpPr>
        <p:spPr>
          <a:xfrm>
            <a:off x="628650" y="3445192"/>
            <a:ext cx="7886700" cy="1554242"/>
          </a:xfrm>
        </p:spPr>
        <p:txBody>
          <a:bodyPr/>
          <a:lstStyle/>
          <a:p>
            <a:r>
              <a:rPr lang="en-US" dirty="0" smtClean="0"/>
              <a:t>Cadet </a:t>
            </a:r>
            <a:r>
              <a:rPr lang="en-US" dirty="0"/>
              <a:t>Program</a:t>
            </a:r>
            <a:endParaRPr lang="en-AU" dirty="0"/>
          </a:p>
        </p:txBody>
      </p:sp>
    </p:spTree>
    <p:extLst>
      <p:ext uri="{BB962C8B-B14F-4D97-AF65-F5344CB8AC3E}">
        <p14:creationId xmlns:p14="http://schemas.microsoft.com/office/powerpoint/2010/main" val="2691994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2;p35">
            <a:extLst>
              <a:ext uri="{FF2B5EF4-FFF2-40B4-BE49-F238E27FC236}">
                <a16:creationId xmlns:a16="http://schemas.microsoft.com/office/drawing/2014/main" id="{4CC30AF8-DC3F-5313-369D-6278E54A5767}"/>
              </a:ext>
            </a:extLst>
          </p:cNvPr>
          <p:cNvSpPr/>
          <p:nvPr/>
        </p:nvSpPr>
        <p:spPr>
          <a:xfrm>
            <a:off x="0" y="2292104"/>
            <a:ext cx="4572000" cy="3372243"/>
          </a:xfrm>
          <a:prstGeom prst="round2SameRect">
            <a:avLst>
              <a:gd name="adj1" fmla="val 0"/>
              <a:gd name="adj2" fmla="val 0"/>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1800" dirty="0">
              <a:solidFill>
                <a:schemeClr val="lt1"/>
              </a:solidFill>
              <a:latin typeface="Roboto"/>
              <a:ea typeface="Roboto"/>
              <a:cs typeface="Roboto"/>
              <a:sym typeface="Roboto"/>
            </a:endParaRPr>
          </a:p>
        </p:txBody>
      </p:sp>
      <p:sp>
        <p:nvSpPr>
          <p:cNvPr id="3" name="Google Shape;1250;p35">
            <a:extLst>
              <a:ext uri="{FF2B5EF4-FFF2-40B4-BE49-F238E27FC236}">
                <a16:creationId xmlns:a16="http://schemas.microsoft.com/office/drawing/2014/main" id="{7C24ED1C-B6DC-4EC2-E5D9-3FE45A6E466A}"/>
              </a:ext>
            </a:extLst>
          </p:cNvPr>
          <p:cNvSpPr/>
          <p:nvPr/>
        </p:nvSpPr>
        <p:spPr>
          <a:xfrm>
            <a:off x="4391026" y="1169168"/>
            <a:ext cx="4752974" cy="5212160"/>
          </a:xfrm>
          <a:prstGeom prst="round2SameRect">
            <a:avLst>
              <a:gd name="adj1" fmla="val 0"/>
              <a:gd name="adj2" fmla="val 0"/>
            </a:avLst>
          </a:prstGeom>
          <a:solidFill>
            <a:schemeClr val="accent4"/>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sz="1013">
              <a:solidFill>
                <a:schemeClr val="lt1"/>
              </a:solidFill>
              <a:latin typeface="Roboto"/>
              <a:ea typeface="Roboto"/>
              <a:cs typeface="Roboto"/>
              <a:sym typeface="Roboto"/>
            </a:endParaRPr>
          </a:p>
        </p:txBody>
      </p:sp>
      <p:sp>
        <p:nvSpPr>
          <p:cNvPr id="4" name="Title 1">
            <a:extLst>
              <a:ext uri="{FF2B5EF4-FFF2-40B4-BE49-F238E27FC236}">
                <a16:creationId xmlns:a16="http://schemas.microsoft.com/office/drawing/2014/main" id="{E97A649F-0619-D8E7-35C8-C705BC2BD8CE}"/>
              </a:ext>
            </a:extLst>
          </p:cNvPr>
          <p:cNvSpPr txBox="1">
            <a:spLocks/>
          </p:cNvSpPr>
          <p:nvPr/>
        </p:nvSpPr>
        <p:spPr>
          <a:xfrm>
            <a:off x="19821" y="1174268"/>
            <a:ext cx="4640479" cy="543509"/>
          </a:xfrm>
          <a:prstGeom prst="rect">
            <a:avLst/>
          </a:prstGeom>
        </p:spPr>
        <p:txBody>
          <a:bodyPr anchor="ctr"/>
          <a:lstStyle>
            <a:lvl1pPr algn="l"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800" dirty="0">
                <a:solidFill>
                  <a:srgbClr val="002F65"/>
                </a:solidFill>
              </a:rPr>
              <a:t>   </a:t>
            </a:r>
            <a:r>
              <a:rPr lang="en-US" sz="2400" dirty="0">
                <a:solidFill>
                  <a:srgbClr val="002F65"/>
                </a:solidFill>
              </a:rPr>
              <a:t>Program Change Summary</a:t>
            </a:r>
          </a:p>
        </p:txBody>
      </p:sp>
      <p:sp>
        <p:nvSpPr>
          <p:cNvPr id="6" name="Rectangle: Top Corners Rounded 5">
            <a:extLst>
              <a:ext uri="{FF2B5EF4-FFF2-40B4-BE49-F238E27FC236}">
                <a16:creationId xmlns:a16="http://schemas.microsoft.com/office/drawing/2014/main" id="{ADDE7E8B-7051-A6F3-75DD-B4304F997BB4}"/>
              </a:ext>
            </a:extLst>
          </p:cNvPr>
          <p:cNvSpPr/>
          <p:nvPr/>
        </p:nvSpPr>
        <p:spPr>
          <a:xfrm>
            <a:off x="4391092" y="857251"/>
            <a:ext cx="4751228" cy="311918"/>
          </a:xfrm>
          <a:prstGeom prst="round2SameRect">
            <a:avLst>
              <a:gd name="adj1" fmla="val 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Google Shape;1259;p35">
            <a:extLst>
              <a:ext uri="{FF2B5EF4-FFF2-40B4-BE49-F238E27FC236}">
                <a16:creationId xmlns:a16="http://schemas.microsoft.com/office/drawing/2014/main" id="{719AF906-5174-E5E9-BBDE-F55FFF93FB39}"/>
              </a:ext>
            </a:extLst>
          </p:cNvPr>
          <p:cNvSpPr txBox="1"/>
          <p:nvPr/>
        </p:nvSpPr>
        <p:spPr>
          <a:xfrm>
            <a:off x="427031" y="1917483"/>
            <a:ext cx="3381375" cy="47705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tx1">
                    <a:lumMod val="95000"/>
                    <a:lumOff val="5000"/>
                  </a:schemeClr>
                </a:solidFill>
                <a:latin typeface="Arial" panose="020B0604020202020204" pitchFamily="34" charset="0"/>
                <a:ea typeface="Roboto"/>
                <a:cs typeface="Arial" panose="020B0604020202020204" pitchFamily="34" charset="0"/>
                <a:sym typeface="Roboto"/>
              </a:rPr>
              <a:t>Current </a:t>
            </a:r>
            <a:r>
              <a:rPr lang="en-GB" sz="1600" b="1" dirty="0">
                <a:solidFill>
                  <a:schemeClr val="tx1">
                    <a:lumMod val="95000"/>
                    <a:lumOff val="5000"/>
                  </a:schemeClr>
                </a:solidFill>
                <a:ea typeface="+mn-ea"/>
                <a:cs typeface="+mn-cs"/>
              </a:rPr>
              <a:t>Adult Learning Continuum</a:t>
            </a:r>
            <a:endParaRPr lang="en-GB" sz="1600" dirty="0">
              <a:solidFill>
                <a:schemeClr val="tx1">
                  <a:lumMod val="95000"/>
                  <a:lumOff val="5000"/>
                </a:schemeClr>
              </a:solidFill>
              <a:ea typeface="+mn-ea"/>
              <a:cs typeface="+mn-cs"/>
            </a:endParaRPr>
          </a:p>
          <a:p>
            <a:pPr algn="ctr"/>
            <a:r>
              <a:rPr lang="en-US" sz="1500" b="1" dirty="0">
                <a:solidFill>
                  <a:schemeClr val="tx1">
                    <a:lumMod val="95000"/>
                    <a:lumOff val="5000"/>
                  </a:schemeClr>
                </a:solidFill>
                <a:latin typeface="Arial" panose="020B0604020202020204" pitchFamily="34" charset="0"/>
                <a:ea typeface="Roboto"/>
                <a:cs typeface="Arial" panose="020B0604020202020204" pitchFamily="34" charset="0"/>
                <a:sym typeface="Roboto"/>
              </a:rPr>
              <a:t> </a:t>
            </a:r>
          </a:p>
        </p:txBody>
      </p:sp>
      <p:sp>
        <p:nvSpPr>
          <p:cNvPr id="8" name="Google Shape;1260;p35">
            <a:extLst>
              <a:ext uri="{FF2B5EF4-FFF2-40B4-BE49-F238E27FC236}">
                <a16:creationId xmlns:a16="http://schemas.microsoft.com/office/drawing/2014/main" id="{DD0DC9F4-98FC-700F-8455-58A753BEB6CB}"/>
              </a:ext>
            </a:extLst>
          </p:cNvPr>
          <p:cNvSpPr txBox="1"/>
          <p:nvPr/>
        </p:nvSpPr>
        <p:spPr>
          <a:xfrm>
            <a:off x="6080690" y="917222"/>
            <a:ext cx="1964724" cy="2308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500" b="1" dirty="0">
                <a:solidFill>
                  <a:schemeClr val="lt1"/>
                </a:solidFill>
                <a:latin typeface="Arial" panose="020B0604020202020204" pitchFamily="34" charset="0"/>
                <a:ea typeface="Roboto"/>
                <a:cs typeface="Arial" panose="020B0604020202020204" pitchFamily="34" charset="0"/>
                <a:sym typeface="Roboto"/>
              </a:rPr>
              <a:t>Future Adult Program</a:t>
            </a:r>
            <a:endParaRPr sz="1500" b="1" dirty="0">
              <a:solidFill>
                <a:schemeClr val="lt1"/>
              </a:solidFill>
              <a:latin typeface="Arial" panose="020B0604020202020204" pitchFamily="34" charset="0"/>
              <a:ea typeface="Roboto"/>
              <a:cs typeface="Arial" panose="020B0604020202020204" pitchFamily="34" charset="0"/>
              <a:sym typeface="Roboto"/>
            </a:endParaRPr>
          </a:p>
        </p:txBody>
      </p:sp>
      <p:sp>
        <p:nvSpPr>
          <p:cNvPr id="9" name="TextBox 8">
            <a:extLst>
              <a:ext uri="{FF2B5EF4-FFF2-40B4-BE49-F238E27FC236}">
                <a16:creationId xmlns:a16="http://schemas.microsoft.com/office/drawing/2014/main" id="{F01FA313-A22D-94EF-2F63-F6A6306A120A}"/>
              </a:ext>
            </a:extLst>
          </p:cNvPr>
          <p:cNvSpPr txBox="1"/>
          <p:nvPr/>
        </p:nvSpPr>
        <p:spPr>
          <a:xfrm>
            <a:off x="573645" y="2417178"/>
            <a:ext cx="3382149" cy="846386"/>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AU" sz="1100" b="1" dirty="0">
                <a:solidFill>
                  <a:schemeClr val="tx1">
                    <a:lumMod val="95000"/>
                    <a:lumOff val="5000"/>
                  </a:schemeClr>
                </a:solidFill>
                <a:ea typeface="+mn-ea"/>
                <a:cs typeface="Arial" panose="020B0604020202020204" pitchFamily="34" charset="0"/>
              </a:rPr>
              <a:t>Learning Approach:</a:t>
            </a:r>
            <a:endParaRPr lang="en-AU" sz="1100" dirty="0">
              <a:solidFill>
                <a:schemeClr val="tx1">
                  <a:lumMod val="95000"/>
                  <a:lumOff val="5000"/>
                </a:schemeClr>
              </a:solidFill>
              <a:ea typeface="+mn-ea"/>
              <a:cs typeface="Arial" panose="020B0604020202020204" pitchFamily="34" charset="0"/>
            </a:endParaRPr>
          </a:p>
          <a:p>
            <a:pPr defTabSz="685800" eaLnBrk="1" fontAlgn="auto" hangingPunct="1">
              <a:spcBef>
                <a:spcPts val="0"/>
              </a:spcBef>
              <a:spcAft>
                <a:spcPts val="0"/>
              </a:spcAft>
              <a:defRPr/>
            </a:pPr>
            <a:r>
              <a:rPr lang="en-AU" sz="1100" dirty="0">
                <a:solidFill>
                  <a:schemeClr val="tx1">
                    <a:lumMod val="95000"/>
                    <a:lumOff val="5000"/>
                  </a:schemeClr>
                </a:solidFill>
                <a:ea typeface="+mn-ea"/>
                <a:cs typeface="Arial" panose="020B0604020202020204" pitchFamily="34" charset="0"/>
              </a:rPr>
              <a:t>Learning approach includes formal </a:t>
            </a:r>
            <a:r>
              <a:rPr lang="en-AU" sz="1100" dirty="0">
                <a:solidFill>
                  <a:schemeClr val="tx1">
                    <a:lumMod val="95000"/>
                    <a:lumOff val="5000"/>
                  </a:schemeClr>
                </a:solidFill>
                <a:cs typeface="Arial" panose="020B0604020202020204" pitchFamily="34" charset="0"/>
              </a:rPr>
              <a:t>l</a:t>
            </a:r>
            <a:r>
              <a:rPr lang="en-AU" sz="1100" dirty="0">
                <a:solidFill>
                  <a:schemeClr val="tx1">
                    <a:lumMod val="95000"/>
                    <a:lumOff val="5000"/>
                  </a:schemeClr>
                </a:solidFill>
                <a:ea typeface="+mn-ea"/>
                <a:cs typeface="Arial" panose="020B0604020202020204" pitchFamily="34" charset="0"/>
              </a:rPr>
              <a:t>earning </a:t>
            </a:r>
            <a:r>
              <a:rPr lang="en-AU" sz="1100" dirty="0">
                <a:solidFill>
                  <a:schemeClr val="tx1">
                    <a:lumMod val="95000"/>
                    <a:lumOff val="5000"/>
                  </a:schemeClr>
                </a:solidFill>
                <a:cs typeface="Arial" panose="020B0604020202020204" pitchFamily="34" charset="0"/>
              </a:rPr>
              <a:t>p</a:t>
            </a:r>
            <a:r>
              <a:rPr lang="en-AU" sz="1100" dirty="0" err="1">
                <a:solidFill>
                  <a:schemeClr val="tx1">
                    <a:lumMod val="95000"/>
                    <a:lumOff val="5000"/>
                  </a:schemeClr>
                </a:solidFill>
                <a:ea typeface="+mn-ea"/>
                <a:cs typeface="Arial" panose="020B0604020202020204" pitchFamily="34" charset="0"/>
              </a:rPr>
              <a:t>ackages</a:t>
            </a:r>
            <a:r>
              <a:rPr lang="en-AU" sz="1100" dirty="0">
                <a:solidFill>
                  <a:schemeClr val="tx1">
                    <a:lumMod val="95000"/>
                    <a:lumOff val="5000"/>
                  </a:schemeClr>
                </a:solidFill>
                <a:ea typeface="+mn-ea"/>
                <a:cs typeface="Arial" panose="020B0604020202020204" pitchFamily="34" charset="0"/>
              </a:rPr>
              <a:t>, online courses and staff training weekends. Generic learning topics not targeted at any particular role or rank. </a:t>
            </a:r>
          </a:p>
        </p:txBody>
      </p:sp>
      <p:sp>
        <p:nvSpPr>
          <p:cNvPr id="10" name="TextBox 9">
            <a:extLst>
              <a:ext uri="{FF2B5EF4-FFF2-40B4-BE49-F238E27FC236}">
                <a16:creationId xmlns:a16="http://schemas.microsoft.com/office/drawing/2014/main" id="{5E585BF8-1593-3554-819E-6872CD48D01B}"/>
              </a:ext>
            </a:extLst>
          </p:cNvPr>
          <p:cNvSpPr txBox="1"/>
          <p:nvPr/>
        </p:nvSpPr>
        <p:spPr>
          <a:xfrm>
            <a:off x="549832" y="3348159"/>
            <a:ext cx="3564968" cy="1354217"/>
          </a:xfrm>
          <a:prstGeom prst="rect">
            <a:avLst/>
          </a:prstGeom>
          <a:noFill/>
        </p:spPr>
        <p:txBody>
          <a:bodyPr wrap="square" lIns="0" tIns="0" rIns="0" bIns="0" rtlCol="0">
            <a:spAutoFit/>
          </a:bodyPr>
          <a:lstStyle/>
          <a:p>
            <a:pPr defTabSz="685800" eaLnBrk="1" fontAlgn="auto" hangingPunct="1">
              <a:spcBef>
                <a:spcPts val="0"/>
              </a:spcBef>
              <a:spcAft>
                <a:spcPts val="0"/>
              </a:spcAft>
              <a:buSzPts val="1200"/>
              <a:tabLst>
                <a:tab pos="161925" algn="l"/>
              </a:tabLst>
              <a:defRPr/>
            </a:pPr>
            <a:r>
              <a:rPr lang="en-AU" sz="1100" b="1" dirty="0">
                <a:solidFill>
                  <a:schemeClr val="tx1">
                    <a:lumMod val="95000"/>
                    <a:lumOff val="5000"/>
                  </a:schemeClr>
                </a:solidFill>
                <a:ea typeface="Calibri" panose="020F0502020204030204" pitchFamily="34" charset="0"/>
                <a:cs typeface="Arial" panose="020B0604020202020204" pitchFamily="34" charset="0"/>
              </a:rPr>
              <a:t>Delivery of the Adult Learning Continuum – Courses and Modules (predominately face-to-face) via</a:t>
            </a:r>
            <a:r>
              <a:rPr lang="en-AU" sz="1100" b="1" dirty="0" smtClean="0">
                <a:solidFill>
                  <a:schemeClr val="tx1">
                    <a:lumMod val="95000"/>
                    <a:lumOff val="5000"/>
                  </a:schemeClr>
                </a:solidFill>
                <a:ea typeface="Calibri" panose="020F0502020204030204" pitchFamily="34" charset="0"/>
                <a:cs typeface="Arial" panose="020B0604020202020204" pitchFamily="34" charset="0"/>
              </a:rPr>
              <a:t>:</a:t>
            </a:r>
          </a:p>
          <a:p>
            <a:pPr defTabSz="685800" eaLnBrk="1" fontAlgn="auto" hangingPunct="1">
              <a:spcBef>
                <a:spcPts val="0"/>
              </a:spcBef>
              <a:spcAft>
                <a:spcPts val="0"/>
              </a:spcAft>
              <a:buSzPts val="1200"/>
              <a:tabLst>
                <a:tab pos="161925" algn="l"/>
              </a:tabLst>
              <a:defRPr/>
            </a:pPr>
            <a:endParaRPr lang="en-AU" sz="1100" b="1" dirty="0">
              <a:solidFill>
                <a:schemeClr val="tx1">
                  <a:lumMod val="95000"/>
                  <a:lumOff val="5000"/>
                </a:schemeClr>
              </a:solidFill>
              <a:ea typeface="Calibri" panose="020F0502020204030204" pitchFamily="34" charset="0"/>
              <a:cs typeface="Arial" panose="020B0604020202020204" pitchFamily="34" charset="0"/>
            </a:endParaRPr>
          </a:p>
          <a:p>
            <a:pPr marL="214313" indent="-214313" defTabSz="685800" eaLnBrk="1" fontAlgn="auto" hangingPunct="1">
              <a:spcBef>
                <a:spcPts val="0"/>
              </a:spcBef>
              <a:spcAft>
                <a:spcPts val="0"/>
              </a:spcAft>
              <a:buSzPts val="1200"/>
              <a:buFont typeface="Arial" panose="020B0604020202020204" pitchFamily="34" charset="0"/>
              <a:buChar char="•"/>
              <a:tabLst>
                <a:tab pos="161925" algn="l"/>
              </a:tabLst>
              <a:defRPr/>
            </a:pPr>
            <a:r>
              <a:rPr lang="en-AU" sz="1100" dirty="0">
                <a:solidFill>
                  <a:schemeClr val="tx1">
                    <a:lumMod val="95000"/>
                    <a:lumOff val="5000"/>
                  </a:schemeClr>
                </a:solidFill>
                <a:ea typeface="Calibri" panose="020F0502020204030204" pitchFamily="34" charset="0"/>
                <a:cs typeface="Arial" panose="020B0604020202020204" pitchFamily="34" charset="0"/>
              </a:rPr>
              <a:t>Initial Mandatory Training (IMT) - 5 modules </a:t>
            </a:r>
          </a:p>
          <a:p>
            <a:pPr marL="214313" indent="-214313">
              <a:buSzPts val="1200"/>
              <a:buFont typeface="Arial" panose="020B0604020202020204" pitchFamily="34" charset="0"/>
              <a:buChar char="•"/>
              <a:tabLst>
                <a:tab pos="161925" algn="l"/>
              </a:tabLst>
              <a:defRPr/>
            </a:pPr>
            <a:r>
              <a:rPr lang="en-AU" sz="1100" dirty="0">
                <a:solidFill>
                  <a:schemeClr val="tx1">
                    <a:lumMod val="95000"/>
                    <a:lumOff val="5000"/>
                  </a:schemeClr>
                </a:solidFill>
                <a:ea typeface="Calibri" panose="020F0502020204030204" pitchFamily="34" charset="0"/>
                <a:cs typeface="Arial" panose="020B0604020202020204" pitchFamily="34" charset="0"/>
              </a:rPr>
              <a:t>Uniform Mandatory Training  (UMT)  – 7 modules </a:t>
            </a:r>
          </a:p>
          <a:p>
            <a:pPr marL="214313" indent="-214313">
              <a:buSzPts val="1200"/>
              <a:buFont typeface="Arial" panose="020B0604020202020204" pitchFamily="34" charset="0"/>
              <a:buChar char="•"/>
              <a:tabLst>
                <a:tab pos="161925" algn="l"/>
              </a:tabLst>
              <a:defRPr/>
            </a:pPr>
            <a:r>
              <a:rPr lang="en-AU" sz="1100" dirty="0">
                <a:solidFill>
                  <a:schemeClr val="tx1">
                    <a:lumMod val="95000"/>
                    <a:lumOff val="5000"/>
                  </a:schemeClr>
                </a:solidFill>
                <a:ea typeface="Calibri" panose="020F0502020204030204" pitchFamily="34" charset="0"/>
                <a:cs typeface="Arial" panose="020B0604020202020204" pitchFamily="34" charset="0"/>
              </a:rPr>
              <a:t>Officer Mandatory Training (OMT)   – 7 modules</a:t>
            </a:r>
          </a:p>
          <a:p>
            <a:pPr marL="214313" indent="-214313" defTabSz="685800" eaLnBrk="1" fontAlgn="auto" hangingPunct="1">
              <a:spcBef>
                <a:spcPts val="0"/>
              </a:spcBef>
              <a:spcAft>
                <a:spcPts val="0"/>
              </a:spcAft>
              <a:buSzPts val="1200"/>
              <a:buFont typeface="Arial" panose="020B0604020202020204" pitchFamily="34" charset="0"/>
              <a:buChar char="•"/>
              <a:tabLst>
                <a:tab pos="161925" algn="l"/>
              </a:tabLst>
              <a:defRPr/>
            </a:pPr>
            <a:r>
              <a:rPr lang="en-AU" sz="1100" dirty="0">
                <a:solidFill>
                  <a:schemeClr val="tx1">
                    <a:lumMod val="95000"/>
                    <a:lumOff val="5000"/>
                  </a:schemeClr>
                </a:solidFill>
                <a:ea typeface="Calibri" panose="020F0502020204030204" pitchFamily="34" charset="0"/>
                <a:cs typeface="Arial" panose="020B0604020202020204" pitchFamily="34" charset="0"/>
              </a:rPr>
              <a:t>Instructional Technique (IT) – 3 modules along with the allocation of a AAFC mentor. </a:t>
            </a:r>
          </a:p>
        </p:txBody>
      </p:sp>
      <p:sp>
        <p:nvSpPr>
          <p:cNvPr id="11" name="TextBox 10">
            <a:extLst>
              <a:ext uri="{FF2B5EF4-FFF2-40B4-BE49-F238E27FC236}">
                <a16:creationId xmlns:a16="http://schemas.microsoft.com/office/drawing/2014/main" id="{447D5676-059A-6A1A-D5F5-C344979A8FDE}"/>
              </a:ext>
            </a:extLst>
          </p:cNvPr>
          <p:cNvSpPr txBox="1"/>
          <p:nvPr/>
        </p:nvSpPr>
        <p:spPr>
          <a:xfrm>
            <a:off x="588438" y="4863972"/>
            <a:ext cx="3517343" cy="646331"/>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AU" sz="1100" b="1" dirty="0">
                <a:solidFill>
                  <a:schemeClr val="tx1">
                    <a:lumMod val="95000"/>
                    <a:lumOff val="5000"/>
                  </a:schemeClr>
                </a:solidFill>
                <a:ea typeface="+mn-ea"/>
                <a:cs typeface="Arial" panose="020B0604020202020204" pitchFamily="34" charset="0"/>
              </a:rPr>
              <a:t>Promotion Opportunities:</a:t>
            </a:r>
          </a:p>
          <a:p>
            <a:pPr defTabSz="425264">
              <a:defRPr/>
            </a:pPr>
            <a:r>
              <a:rPr lang="en-AU" sz="1100" dirty="0">
                <a:solidFill>
                  <a:schemeClr val="tx1">
                    <a:lumMod val="95000"/>
                    <a:lumOff val="5000"/>
                  </a:schemeClr>
                </a:solidFill>
                <a:cs typeface="Arial" panose="020B0604020202020204" pitchFamily="34" charset="0"/>
              </a:rPr>
              <a:t>Promotion opportunities are restricted to fixed timeframes and IAW AAFC policy requirements.</a:t>
            </a:r>
          </a:p>
          <a:p>
            <a:pPr defTabSz="685800" eaLnBrk="1" fontAlgn="auto" hangingPunct="1">
              <a:spcBef>
                <a:spcPts val="0"/>
              </a:spcBef>
              <a:spcAft>
                <a:spcPts val="0"/>
              </a:spcAft>
              <a:defRPr/>
            </a:pPr>
            <a:endParaRPr lang="en-AU" sz="900" dirty="0">
              <a:solidFill>
                <a:schemeClr val="tx1">
                  <a:lumMod val="95000"/>
                  <a:lumOff val="5000"/>
                </a:schemeClr>
              </a:solidFill>
              <a:ea typeface="+mn-ea"/>
              <a:cs typeface="Arial" panose="020B0604020202020204" pitchFamily="34" charset="0"/>
            </a:endParaRPr>
          </a:p>
        </p:txBody>
      </p:sp>
      <p:sp>
        <p:nvSpPr>
          <p:cNvPr id="12" name="TextBox 11">
            <a:extLst>
              <a:ext uri="{FF2B5EF4-FFF2-40B4-BE49-F238E27FC236}">
                <a16:creationId xmlns:a16="http://schemas.microsoft.com/office/drawing/2014/main" id="{4C97A5AA-51AC-C104-F481-E4A3E24AFBB7}"/>
              </a:ext>
            </a:extLst>
          </p:cNvPr>
          <p:cNvSpPr txBox="1"/>
          <p:nvPr/>
        </p:nvSpPr>
        <p:spPr>
          <a:xfrm>
            <a:off x="4735555" y="1256659"/>
            <a:ext cx="4311790" cy="184666"/>
          </a:xfrm>
          <a:prstGeom prst="rect">
            <a:avLst/>
          </a:prstGeom>
          <a:noFill/>
        </p:spPr>
        <p:txBody>
          <a:bodyPr wrap="square" lIns="0" tIns="0" rIns="0" bIns="0" rtlCol="0">
            <a:spAutoFit/>
          </a:bodyPr>
          <a:lstStyle/>
          <a:p>
            <a:r>
              <a:rPr lang="en-AU" sz="1200" b="1" dirty="0">
                <a:solidFill>
                  <a:schemeClr val="bg1"/>
                </a:solidFill>
                <a:cs typeface="Arial" panose="020B0604020202020204" pitchFamily="34" charset="0"/>
              </a:rPr>
              <a:t>Delivery of the Adult Program via a Learning Ecosystem:  </a:t>
            </a:r>
          </a:p>
        </p:txBody>
      </p:sp>
      <p:sp>
        <p:nvSpPr>
          <p:cNvPr id="13" name="TextBox 12">
            <a:extLst>
              <a:ext uri="{FF2B5EF4-FFF2-40B4-BE49-F238E27FC236}">
                <a16:creationId xmlns:a16="http://schemas.microsoft.com/office/drawing/2014/main" id="{1F445711-69BE-B99E-9AFA-8DA270ED1725}"/>
              </a:ext>
            </a:extLst>
          </p:cNvPr>
          <p:cNvSpPr txBox="1"/>
          <p:nvPr/>
        </p:nvSpPr>
        <p:spPr>
          <a:xfrm>
            <a:off x="4857245" y="2386263"/>
            <a:ext cx="3423974" cy="1000274"/>
          </a:xfrm>
          <a:prstGeom prst="rect">
            <a:avLst/>
          </a:prstGeom>
          <a:noFill/>
        </p:spPr>
        <p:txBody>
          <a:bodyPr wrap="square">
            <a:spAutoFit/>
          </a:bodyPr>
          <a:lstStyle/>
          <a:p>
            <a:r>
              <a:rPr lang="en-AU" sz="1000" b="1" dirty="0">
                <a:solidFill>
                  <a:schemeClr val="bg1"/>
                </a:solidFill>
                <a:cs typeface="Arial" panose="020B0604020202020204" pitchFamily="34" charset="0"/>
              </a:rPr>
              <a:t>Promotion Opportunities:</a:t>
            </a:r>
          </a:p>
          <a:p>
            <a:r>
              <a:rPr lang="en-AU" sz="1000" dirty="0">
                <a:solidFill>
                  <a:schemeClr val="bg1"/>
                </a:solidFill>
                <a:cs typeface="Arial" panose="020B0604020202020204" pitchFamily="34" charset="0"/>
              </a:rPr>
              <a:t>For those individuals with AAFC career aspirations. Fixed timeframes will remain. However, a timely avenue to recognise a candidate’s suitability for promotion will be implemented.</a:t>
            </a:r>
          </a:p>
          <a:p>
            <a:endParaRPr lang="en-AU" sz="900" dirty="0">
              <a:solidFill>
                <a:schemeClr val="bg1"/>
              </a:solidFill>
              <a:cs typeface="Arial" panose="020B0604020202020204" pitchFamily="34" charset="0"/>
            </a:endParaRPr>
          </a:p>
        </p:txBody>
      </p:sp>
      <p:sp>
        <p:nvSpPr>
          <p:cNvPr id="14" name="TextBox 13">
            <a:extLst>
              <a:ext uri="{FF2B5EF4-FFF2-40B4-BE49-F238E27FC236}">
                <a16:creationId xmlns:a16="http://schemas.microsoft.com/office/drawing/2014/main" id="{7ADE7C22-8066-DD4A-5ED3-8433AF04D2FE}"/>
              </a:ext>
            </a:extLst>
          </p:cNvPr>
          <p:cNvSpPr txBox="1"/>
          <p:nvPr/>
        </p:nvSpPr>
        <p:spPr>
          <a:xfrm>
            <a:off x="4853742" y="3294298"/>
            <a:ext cx="4023558" cy="861774"/>
          </a:xfrm>
          <a:prstGeom prst="rect">
            <a:avLst/>
          </a:prstGeom>
          <a:noFill/>
        </p:spPr>
        <p:txBody>
          <a:bodyPr wrap="square">
            <a:spAutoFit/>
          </a:bodyPr>
          <a:lstStyle/>
          <a:p>
            <a:r>
              <a:rPr lang="en-AU" sz="1000" b="1" dirty="0">
                <a:solidFill>
                  <a:schemeClr val="bg1"/>
                </a:solidFill>
                <a:cs typeface="Arial" panose="020B0604020202020204" pitchFamily="34" charset="0"/>
              </a:rPr>
              <a:t>Focus on Personal Growth and Development:</a:t>
            </a:r>
            <a:r>
              <a:rPr lang="en-AU" sz="1000" dirty="0">
                <a:solidFill>
                  <a:schemeClr val="bg1"/>
                </a:solidFill>
                <a:cs typeface="Arial" panose="020B0604020202020204" pitchFamily="34" charset="0"/>
              </a:rPr>
              <a:t> </a:t>
            </a:r>
          </a:p>
          <a:p>
            <a:r>
              <a:rPr lang="en-AU" sz="1000" dirty="0">
                <a:solidFill>
                  <a:schemeClr val="bg1"/>
                </a:solidFill>
                <a:cs typeface="Arial" panose="020B0604020202020204" pitchFamily="34" charset="0"/>
              </a:rPr>
              <a:t>Focused on Performance and Personal Growth through the Performance and Personal Growth (PPG) framework </a:t>
            </a:r>
            <a:r>
              <a:rPr lang="en-AU" sz="1000" dirty="0">
                <a:solidFill>
                  <a:schemeClr val="bg1"/>
                </a:solidFill>
                <a:ea typeface="Calibri" panose="020F0502020204030204" pitchFamily="34" charset="0"/>
                <a:cs typeface="Times New Roman" panose="02020603050405020304" pitchFamily="18" charset="0"/>
              </a:rPr>
              <a:t>and highlights the purpose, opportunities and focus of adult member roles and categories. </a:t>
            </a:r>
            <a:endParaRPr lang="en-AU" sz="1000" dirty="0">
              <a:solidFill>
                <a:schemeClr val="bg1"/>
              </a:solidFill>
              <a:cs typeface="Arial" panose="020B0604020202020204" pitchFamily="34" charset="0"/>
            </a:endParaRPr>
          </a:p>
        </p:txBody>
      </p:sp>
      <p:sp>
        <p:nvSpPr>
          <p:cNvPr id="15" name="TextBox 14">
            <a:extLst>
              <a:ext uri="{FF2B5EF4-FFF2-40B4-BE49-F238E27FC236}">
                <a16:creationId xmlns:a16="http://schemas.microsoft.com/office/drawing/2014/main" id="{D0CF25D1-1BC9-EF78-34F8-CF6CF39159B6}"/>
              </a:ext>
            </a:extLst>
          </p:cNvPr>
          <p:cNvSpPr txBox="1"/>
          <p:nvPr/>
        </p:nvSpPr>
        <p:spPr>
          <a:xfrm>
            <a:off x="4996070" y="4206711"/>
            <a:ext cx="4000906" cy="2154436"/>
          </a:xfrm>
          <a:prstGeom prst="rect">
            <a:avLst/>
          </a:prstGeom>
          <a:noFill/>
        </p:spPr>
        <p:txBody>
          <a:bodyPr wrap="square" lIns="0" tIns="0" rIns="0" bIns="0" rtlCol="0">
            <a:spAutoFit/>
          </a:bodyPr>
          <a:lstStyle/>
          <a:p>
            <a:r>
              <a:rPr lang="en-AU" sz="1000" b="1" dirty="0">
                <a:solidFill>
                  <a:schemeClr val="bg1"/>
                </a:solidFill>
                <a:cs typeface="Arial" panose="020B0604020202020204" pitchFamily="34" charset="0"/>
              </a:rPr>
              <a:t>Learning Approach </a:t>
            </a:r>
            <a:endParaRPr lang="en-AU" sz="1000" dirty="0">
              <a:solidFill>
                <a:schemeClr val="bg1"/>
              </a:solidFill>
              <a:cs typeface="Arial" panose="020B0604020202020204" pitchFamily="34" charset="0"/>
            </a:endParaRPr>
          </a:p>
          <a:p>
            <a:r>
              <a:rPr lang="en-AU" sz="1000" b="1" i="1" dirty="0">
                <a:solidFill>
                  <a:schemeClr val="bg1"/>
                </a:solidFill>
                <a:cs typeface="Arial" panose="020B0604020202020204" pitchFamily="34" charset="0"/>
              </a:rPr>
              <a:t>100+ modules/ topics aligned to three streams of learning &amp; development across: </a:t>
            </a:r>
          </a:p>
          <a:p>
            <a:endParaRPr lang="en-AU" sz="1000" b="1" i="1" dirty="0">
              <a:solidFill>
                <a:schemeClr val="bg1"/>
              </a:solidFill>
              <a:cs typeface="Arial" panose="020B0604020202020204" pitchFamily="34" charset="0"/>
            </a:endParaRPr>
          </a:p>
          <a:p>
            <a:endParaRPr lang="en-AU" sz="1000" dirty="0">
              <a:solidFill>
                <a:schemeClr val="bg1"/>
              </a:solidFill>
              <a:cs typeface="Arial" panose="020B0604020202020204" pitchFamily="34" charset="0"/>
            </a:endParaRPr>
          </a:p>
          <a:p>
            <a:endParaRPr lang="en-AU" sz="1000" dirty="0">
              <a:solidFill>
                <a:schemeClr val="bg1"/>
              </a:solidFill>
              <a:cs typeface="Arial" panose="020B0604020202020204" pitchFamily="34" charset="0"/>
            </a:endParaRPr>
          </a:p>
          <a:p>
            <a:endParaRPr lang="en-AU" sz="1000" dirty="0">
              <a:solidFill>
                <a:schemeClr val="bg1"/>
              </a:solidFill>
              <a:cs typeface="Arial" panose="020B0604020202020204" pitchFamily="34" charset="0"/>
            </a:endParaRPr>
          </a:p>
          <a:p>
            <a:r>
              <a:rPr lang="en-AU" sz="1000" dirty="0">
                <a:solidFill>
                  <a:schemeClr val="bg1"/>
                </a:solidFill>
                <a:cs typeface="Arial" panose="020B0604020202020204" pitchFamily="34" charset="0"/>
              </a:rPr>
              <a:t>Learning can be self-directed, focused on personal growth and underpins opportunities for promotion.</a:t>
            </a:r>
          </a:p>
          <a:p>
            <a:r>
              <a:rPr lang="en-AU" sz="1000" dirty="0">
                <a:solidFill>
                  <a:schemeClr val="bg1"/>
                </a:solidFill>
                <a:cs typeface="Arial" panose="020B0604020202020204" pitchFamily="34" charset="0"/>
              </a:rPr>
              <a:t>Learning topics can also be customised to meet Wings and Squadron learning requirements. Includes formal workshops on Organisational Understanding, Leadership and Facilitation. Expansion of online, blended and face-to-face learning approaches to allow learning when and where you need it. </a:t>
            </a:r>
          </a:p>
        </p:txBody>
      </p:sp>
      <p:sp>
        <p:nvSpPr>
          <p:cNvPr id="31" name="Arrow: Chevron 30">
            <a:extLst>
              <a:ext uri="{FF2B5EF4-FFF2-40B4-BE49-F238E27FC236}">
                <a16:creationId xmlns:a16="http://schemas.microsoft.com/office/drawing/2014/main" id="{83477E0C-F98C-AE4C-3777-1C72B330877B}"/>
              </a:ext>
            </a:extLst>
          </p:cNvPr>
          <p:cNvSpPr/>
          <p:nvPr/>
        </p:nvSpPr>
        <p:spPr>
          <a:xfrm>
            <a:off x="4593133" y="1711158"/>
            <a:ext cx="142668" cy="1426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2" name="Arrow: Chevron 31">
            <a:extLst>
              <a:ext uri="{FF2B5EF4-FFF2-40B4-BE49-F238E27FC236}">
                <a16:creationId xmlns:a16="http://schemas.microsoft.com/office/drawing/2014/main" id="{DAFE0ABF-CFFF-2792-63EC-8C639FA645A9}"/>
              </a:ext>
            </a:extLst>
          </p:cNvPr>
          <p:cNvSpPr/>
          <p:nvPr/>
        </p:nvSpPr>
        <p:spPr>
          <a:xfrm>
            <a:off x="4593133" y="2524583"/>
            <a:ext cx="142668" cy="1426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3" name="Arrow: Chevron 32">
            <a:extLst>
              <a:ext uri="{FF2B5EF4-FFF2-40B4-BE49-F238E27FC236}">
                <a16:creationId xmlns:a16="http://schemas.microsoft.com/office/drawing/2014/main" id="{7C87A403-8294-167A-F47D-6FBEDD42FE65}"/>
              </a:ext>
            </a:extLst>
          </p:cNvPr>
          <p:cNvSpPr/>
          <p:nvPr/>
        </p:nvSpPr>
        <p:spPr>
          <a:xfrm>
            <a:off x="4564792" y="3572316"/>
            <a:ext cx="142668" cy="1426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4" name="Arrow: Chevron 33">
            <a:extLst>
              <a:ext uri="{FF2B5EF4-FFF2-40B4-BE49-F238E27FC236}">
                <a16:creationId xmlns:a16="http://schemas.microsoft.com/office/drawing/2014/main" id="{B188457E-2262-69CF-50B1-85BFBF7EF951}"/>
              </a:ext>
            </a:extLst>
          </p:cNvPr>
          <p:cNvSpPr/>
          <p:nvPr/>
        </p:nvSpPr>
        <p:spPr>
          <a:xfrm>
            <a:off x="4593133" y="4585370"/>
            <a:ext cx="142668" cy="14266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5" name="Oval 34">
            <a:extLst>
              <a:ext uri="{FF2B5EF4-FFF2-40B4-BE49-F238E27FC236}">
                <a16:creationId xmlns:a16="http://schemas.microsoft.com/office/drawing/2014/main" id="{045D1C01-ACF3-4B4E-2AE5-E4AD66B44BDA}"/>
              </a:ext>
            </a:extLst>
          </p:cNvPr>
          <p:cNvSpPr/>
          <p:nvPr/>
        </p:nvSpPr>
        <p:spPr>
          <a:xfrm>
            <a:off x="378774" y="2489363"/>
            <a:ext cx="54000" cy="5400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6" name="Oval 35">
            <a:extLst>
              <a:ext uri="{FF2B5EF4-FFF2-40B4-BE49-F238E27FC236}">
                <a16:creationId xmlns:a16="http://schemas.microsoft.com/office/drawing/2014/main" id="{ACE4F550-1987-8A36-F4F5-66C2E7DB41AD}"/>
              </a:ext>
            </a:extLst>
          </p:cNvPr>
          <p:cNvSpPr/>
          <p:nvPr/>
        </p:nvSpPr>
        <p:spPr>
          <a:xfrm>
            <a:off x="404774" y="3424234"/>
            <a:ext cx="54000" cy="5400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7" name="Oval 36">
            <a:extLst>
              <a:ext uri="{FF2B5EF4-FFF2-40B4-BE49-F238E27FC236}">
                <a16:creationId xmlns:a16="http://schemas.microsoft.com/office/drawing/2014/main" id="{C15D9885-B43A-BC48-F833-F3B1A3C7FCEC}"/>
              </a:ext>
            </a:extLst>
          </p:cNvPr>
          <p:cNvSpPr/>
          <p:nvPr/>
        </p:nvSpPr>
        <p:spPr>
          <a:xfrm>
            <a:off x="425978" y="4943476"/>
            <a:ext cx="54000" cy="54000"/>
          </a:xfrm>
          <a:prstGeom prst="ellipse">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1"/>
              </a:solidFill>
            </a:endParaRPr>
          </a:p>
        </p:txBody>
      </p:sp>
      <p:sp>
        <p:nvSpPr>
          <p:cNvPr id="39" name="TextBox 38">
            <a:extLst>
              <a:ext uri="{FF2B5EF4-FFF2-40B4-BE49-F238E27FC236}">
                <a16:creationId xmlns:a16="http://schemas.microsoft.com/office/drawing/2014/main" id="{FC0AC843-A6BE-823C-45B0-DE82727723AD}"/>
              </a:ext>
            </a:extLst>
          </p:cNvPr>
          <p:cNvSpPr txBox="1"/>
          <p:nvPr/>
        </p:nvSpPr>
        <p:spPr>
          <a:xfrm>
            <a:off x="4512470" y="1531269"/>
            <a:ext cx="4579143" cy="861774"/>
          </a:xfrm>
          <a:prstGeom prst="rect">
            <a:avLst/>
          </a:prstGeom>
          <a:noFill/>
        </p:spPr>
        <p:txBody>
          <a:bodyPr wrap="square">
            <a:spAutoFit/>
          </a:bodyPr>
          <a:lstStyle/>
          <a:p>
            <a:pPr marL="471488" lvl="1" indent="-128588">
              <a:buFont typeface="Arial" panose="020B0604020202020204" pitchFamily="34" charset="0"/>
              <a:buChar char="•"/>
            </a:pPr>
            <a:r>
              <a:rPr lang="en-AU" sz="1000" dirty="0">
                <a:solidFill>
                  <a:schemeClr val="bg1"/>
                </a:solidFill>
                <a:cs typeface="Arial" panose="020B0604020202020204" pitchFamily="34" charset="0"/>
              </a:rPr>
              <a:t>Learning strategy &amp; MOLM </a:t>
            </a:r>
          </a:p>
          <a:p>
            <a:pPr marL="471488" lvl="1" indent="-128588">
              <a:buFont typeface="Arial" panose="020B0604020202020204" pitchFamily="34" charset="0"/>
              <a:buChar char="•"/>
            </a:pPr>
            <a:r>
              <a:rPr lang="en-AU" sz="1000" dirty="0">
                <a:solidFill>
                  <a:schemeClr val="bg1"/>
                </a:solidFill>
                <a:cs typeface="Arial" panose="020B0604020202020204" pitchFamily="34" charset="0"/>
              </a:rPr>
              <a:t>Buddy &amp; Mentor Program</a:t>
            </a:r>
          </a:p>
          <a:p>
            <a:pPr marL="471488" lvl="1" indent="-128588">
              <a:buFont typeface="Arial" panose="020B0604020202020204" pitchFamily="34" charset="0"/>
              <a:buChar char="•"/>
            </a:pPr>
            <a:r>
              <a:rPr lang="en-AU" sz="1000" dirty="0">
                <a:solidFill>
                  <a:schemeClr val="bg1"/>
                </a:solidFill>
                <a:cs typeface="Arial" panose="020B0604020202020204" pitchFamily="34" charset="0"/>
              </a:rPr>
              <a:t>Learning and development</a:t>
            </a:r>
          </a:p>
          <a:p>
            <a:pPr marL="471488" lvl="1" indent="-128588">
              <a:buFont typeface="Arial" panose="020B0604020202020204" pitchFamily="34" charset="0"/>
              <a:buChar char="•"/>
            </a:pPr>
            <a:r>
              <a:rPr lang="en-AU" sz="1000" dirty="0">
                <a:solidFill>
                  <a:schemeClr val="bg1"/>
                </a:solidFill>
                <a:cs typeface="Arial" panose="020B0604020202020204" pitchFamily="34" charset="0"/>
              </a:rPr>
              <a:t>Logbook </a:t>
            </a:r>
          </a:p>
          <a:p>
            <a:pPr marL="471488" lvl="1" indent="-128588">
              <a:buFont typeface="Arial" panose="020B0604020202020204" pitchFamily="34" charset="0"/>
              <a:buChar char="•"/>
            </a:pPr>
            <a:r>
              <a:rPr lang="en-AU" sz="1000" dirty="0">
                <a:solidFill>
                  <a:schemeClr val="bg1"/>
                </a:solidFill>
                <a:cs typeface="Arial" panose="020B0604020202020204" pitchFamily="34" charset="0"/>
              </a:rPr>
              <a:t>Growth and Performance Pathways</a:t>
            </a:r>
          </a:p>
        </p:txBody>
      </p:sp>
      <p:sp>
        <p:nvSpPr>
          <p:cNvPr id="41" name="TextBox 40">
            <a:extLst>
              <a:ext uri="{FF2B5EF4-FFF2-40B4-BE49-F238E27FC236}">
                <a16:creationId xmlns:a16="http://schemas.microsoft.com/office/drawing/2014/main" id="{0435151F-76CC-2BA3-B740-A98791961839}"/>
              </a:ext>
            </a:extLst>
          </p:cNvPr>
          <p:cNvSpPr txBox="1"/>
          <p:nvPr/>
        </p:nvSpPr>
        <p:spPr>
          <a:xfrm>
            <a:off x="4715537" y="4666477"/>
            <a:ext cx="3274757" cy="553998"/>
          </a:xfrm>
          <a:prstGeom prst="rect">
            <a:avLst/>
          </a:prstGeom>
          <a:noFill/>
        </p:spPr>
        <p:txBody>
          <a:bodyPr wrap="square">
            <a:spAutoFit/>
          </a:bodyPr>
          <a:lstStyle/>
          <a:p>
            <a:pPr marL="557213" lvl="1" indent="-214313">
              <a:buFont typeface="Arial" panose="020B0604020202020204" pitchFamily="34" charset="0"/>
              <a:buChar char="•"/>
            </a:pPr>
            <a:r>
              <a:rPr lang="en-AU" sz="1000" dirty="0">
                <a:solidFill>
                  <a:schemeClr val="bg1"/>
                </a:solidFill>
                <a:cs typeface="Arial" panose="020B0604020202020204" pitchFamily="34" charset="0"/>
              </a:rPr>
              <a:t>Role </a:t>
            </a:r>
          </a:p>
          <a:p>
            <a:pPr marL="557213" lvl="1" indent="-214313">
              <a:buFont typeface="Arial" panose="020B0604020202020204" pitchFamily="34" charset="0"/>
              <a:buChar char="•"/>
            </a:pPr>
            <a:r>
              <a:rPr lang="en-AU" sz="1000" dirty="0">
                <a:solidFill>
                  <a:schemeClr val="bg1"/>
                </a:solidFill>
                <a:cs typeface="Arial" panose="020B0604020202020204" pitchFamily="34" charset="0"/>
              </a:rPr>
              <a:t>Leadership </a:t>
            </a:r>
          </a:p>
          <a:p>
            <a:pPr marL="557213" lvl="1" indent="-214313">
              <a:buFont typeface="Arial" panose="020B0604020202020204" pitchFamily="34" charset="0"/>
              <a:buChar char="•"/>
            </a:pPr>
            <a:r>
              <a:rPr lang="en-AU" sz="1000" dirty="0">
                <a:solidFill>
                  <a:schemeClr val="bg1"/>
                </a:solidFill>
                <a:cs typeface="Arial" panose="020B0604020202020204" pitchFamily="34" charset="0"/>
              </a:rPr>
              <a:t>Organisational Understanding. </a:t>
            </a:r>
          </a:p>
        </p:txBody>
      </p:sp>
    </p:spTree>
    <p:extLst>
      <p:ext uri="{BB962C8B-B14F-4D97-AF65-F5344CB8AC3E}">
        <p14:creationId xmlns:p14="http://schemas.microsoft.com/office/powerpoint/2010/main" val="385764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229748-A26C-A93C-C957-17D4742D0C8C}"/>
              </a:ext>
            </a:extLst>
          </p:cNvPr>
          <p:cNvSpPr txBox="1">
            <a:spLocks/>
          </p:cNvSpPr>
          <p:nvPr/>
        </p:nvSpPr>
        <p:spPr bwMode="auto">
          <a:xfrm>
            <a:off x="325074" y="89712"/>
            <a:ext cx="7715250" cy="66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b="1">
                <a:solidFill>
                  <a:srgbClr val="004B96"/>
                </a:solidFill>
                <a:latin typeface="+mj-lt"/>
                <a:ea typeface="+mj-ea"/>
                <a:cs typeface="+mj-cs"/>
              </a:defRPr>
            </a:lvl1pPr>
            <a:lvl2pPr algn="l" rtl="0" eaLnBrk="0" fontAlgn="base" hangingPunct="0">
              <a:spcBef>
                <a:spcPct val="0"/>
              </a:spcBef>
              <a:spcAft>
                <a:spcPct val="0"/>
              </a:spcAft>
              <a:defRPr sz="3600" b="1">
                <a:solidFill>
                  <a:srgbClr val="004B96"/>
                </a:solidFill>
                <a:latin typeface="Arial" charset="0"/>
                <a:ea typeface="ＭＳ Ｐゴシック" pitchFamily="1" charset="-128"/>
              </a:defRPr>
            </a:lvl2pPr>
            <a:lvl3pPr algn="l" rtl="0" eaLnBrk="0" fontAlgn="base" hangingPunct="0">
              <a:spcBef>
                <a:spcPct val="0"/>
              </a:spcBef>
              <a:spcAft>
                <a:spcPct val="0"/>
              </a:spcAft>
              <a:defRPr sz="3600" b="1">
                <a:solidFill>
                  <a:srgbClr val="004B96"/>
                </a:solidFill>
                <a:latin typeface="Arial" charset="0"/>
                <a:ea typeface="ＭＳ Ｐゴシック" pitchFamily="1" charset="-128"/>
              </a:defRPr>
            </a:lvl3pPr>
            <a:lvl4pPr algn="l" rtl="0" eaLnBrk="0" fontAlgn="base" hangingPunct="0">
              <a:spcBef>
                <a:spcPct val="0"/>
              </a:spcBef>
              <a:spcAft>
                <a:spcPct val="0"/>
              </a:spcAft>
              <a:defRPr sz="3600" b="1">
                <a:solidFill>
                  <a:srgbClr val="004B96"/>
                </a:solidFill>
                <a:latin typeface="Arial" charset="0"/>
                <a:ea typeface="ＭＳ Ｐゴシック" pitchFamily="1" charset="-128"/>
              </a:defRPr>
            </a:lvl4pPr>
            <a:lvl5pPr algn="l" rtl="0" eaLnBrk="0" fontAlgn="base" hangingPunct="0">
              <a:spcBef>
                <a:spcPct val="0"/>
              </a:spcBef>
              <a:spcAft>
                <a:spcPct val="0"/>
              </a:spcAft>
              <a:defRPr sz="3600" b="1">
                <a:solidFill>
                  <a:srgbClr val="004B96"/>
                </a:solidFill>
                <a:latin typeface="Arial" charset="0"/>
                <a:ea typeface="ＭＳ Ｐゴシック" pitchFamily="1" charset="-128"/>
              </a:defRPr>
            </a:lvl5pPr>
            <a:lvl6pPr marL="457200" algn="l" rtl="0" fontAlgn="base">
              <a:spcBef>
                <a:spcPct val="0"/>
              </a:spcBef>
              <a:spcAft>
                <a:spcPct val="0"/>
              </a:spcAft>
              <a:defRPr sz="3600" b="1">
                <a:solidFill>
                  <a:srgbClr val="004B96"/>
                </a:solidFill>
                <a:latin typeface="Arial" charset="0"/>
                <a:ea typeface="ＭＳ Ｐゴシック" pitchFamily="1" charset="-128"/>
              </a:defRPr>
            </a:lvl6pPr>
            <a:lvl7pPr marL="914400" algn="l" rtl="0" fontAlgn="base">
              <a:spcBef>
                <a:spcPct val="0"/>
              </a:spcBef>
              <a:spcAft>
                <a:spcPct val="0"/>
              </a:spcAft>
              <a:defRPr sz="3600" b="1">
                <a:solidFill>
                  <a:srgbClr val="004B96"/>
                </a:solidFill>
                <a:latin typeface="Arial" charset="0"/>
                <a:ea typeface="ＭＳ Ｐゴシック" pitchFamily="1" charset="-128"/>
              </a:defRPr>
            </a:lvl7pPr>
            <a:lvl8pPr marL="1371600" algn="l" rtl="0" fontAlgn="base">
              <a:spcBef>
                <a:spcPct val="0"/>
              </a:spcBef>
              <a:spcAft>
                <a:spcPct val="0"/>
              </a:spcAft>
              <a:defRPr sz="3600" b="1">
                <a:solidFill>
                  <a:srgbClr val="004B96"/>
                </a:solidFill>
                <a:latin typeface="Arial" charset="0"/>
                <a:ea typeface="ＭＳ Ｐゴシック" pitchFamily="1" charset="-128"/>
              </a:defRPr>
            </a:lvl8pPr>
            <a:lvl9pPr marL="1828800" algn="l" rtl="0" fontAlgn="base">
              <a:spcBef>
                <a:spcPct val="0"/>
              </a:spcBef>
              <a:spcAft>
                <a:spcPct val="0"/>
              </a:spcAft>
              <a:defRPr sz="3600" b="1">
                <a:solidFill>
                  <a:srgbClr val="004B96"/>
                </a:solidFill>
                <a:latin typeface="Arial" charset="0"/>
                <a:ea typeface="ＭＳ Ｐゴシック"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2060"/>
                </a:solidFill>
                <a:effectLst/>
                <a:uLnTx/>
                <a:uFillTx/>
                <a:latin typeface="Arial"/>
                <a:ea typeface="ＭＳ Ｐゴシック"/>
                <a:cs typeface="+mj-cs"/>
              </a:rPr>
              <a:t>Implementation Timeline</a:t>
            </a:r>
            <a:endParaRPr kumimoji="0" lang="en-GB" sz="3600" b="1" i="0" u="none" strike="noStrike" kern="0" cap="none" spc="0" normalizeH="0" baseline="0" noProof="0" dirty="0">
              <a:ln>
                <a:noFill/>
              </a:ln>
              <a:solidFill>
                <a:srgbClr val="002060"/>
              </a:solidFill>
              <a:effectLst/>
              <a:uLnTx/>
              <a:uFillTx/>
              <a:latin typeface="Arial"/>
              <a:ea typeface="ＭＳ Ｐゴシック"/>
              <a:cs typeface="+mj-cs"/>
            </a:endParaRPr>
          </a:p>
        </p:txBody>
      </p:sp>
      <p:sp>
        <p:nvSpPr>
          <p:cNvPr id="3" name="Chevron 2"/>
          <p:cNvSpPr/>
          <p:nvPr/>
        </p:nvSpPr>
        <p:spPr bwMode="auto">
          <a:xfrm>
            <a:off x="1268784" y="2708920"/>
            <a:ext cx="1574436" cy="710937"/>
          </a:xfrm>
          <a:prstGeom prst="chevron">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FFFFFF"/>
                </a:solidFill>
                <a:effectLst/>
                <a:uLnTx/>
                <a:uFillTx/>
                <a:latin typeface="Arial" charset="0"/>
                <a:ea typeface="ＭＳ Ｐゴシック" pitchFamily="1" charset="-128"/>
                <a:cs typeface="+mn-cs"/>
              </a:rPr>
              <a:t>2024</a:t>
            </a:r>
          </a:p>
        </p:txBody>
      </p:sp>
      <p:sp>
        <p:nvSpPr>
          <p:cNvPr id="5" name="Chevron 4"/>
          <p:cNvSpPr/>
          <p:nvPr/>
        </p:nvSpPr>
        <p:spPr bwMode="auto">
          <a:xfrm>
            <a:off x="3765000" y="2708920"/>
            <a:ext cx="1610520" cy="709137"/>
          </a:xfrm>
          <a:prstGeom prst="chevron">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FFFFFF"/>
                </a:solidFill>
                <a:effectLst/>
                <a:uLnTx/>
                <a:uFillTx/>
                <a:latin typeface="Arial" charset="0"/>
                <a:ea typeface="ＭＳ Ｐゴシック" pitchFamily="1" charset="-128"/>
                <a:cs typeface="+mn-cs"/>
              </a:rPr>
              <a:t>2026</a:t>
            </a:r>
          </a:p>
        </p:txBody>
      </p:sp>
      <p:sp>
        <p:nvSpPr>
          <p:cNvPr id="6" name="Chevron 5"/>
          <p:cNvSpPr/>
          <p:nvPr/>
        </p:nvSpPr>
        <p:spPr bwMode="auto">
          <a:xfrm>
            <a:off x="2495748" y="2708920"/>
            <a:ext cx="1618368" cy="714401"/>
          </a:xfrm>
          <a:prstGeom prst="chevron">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FFFFFF"/>
                </a:solidFill>
                <a:effectLst/>
                <a:uLnTx/>
                <a:uFillTx/>
                <a:latin typeface="Arial" charset="0"/>
                <a:ea typeface="ＭＳ Ｐゴシック" pitchFamily="1" charset="-128"/>
                <a:cs typeface="+mn-cs"/>
              </a:rPr>
              <a:t>2025</a:t>
            </a:r>
          </a:p>
        </p:txBody>
      </p:sp>
      <p:sp>
        <p:nvSpPr>
          <p:cNvPr id="7" name="Chevron 6"/>
          <p:cNvSpPr/>
          <p:nvPr/>
        </p:nvSpPr>
        <p:spPr bwMode="auto">
          <a:xfrm>
            <a:off x="5032488" y="2708920"/>
            <a:ext cx="1601456" cy="714400"/>
          </a:xfrm>
          <a:prstGeom prst="chevron">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FFFFFF"/>
                </a:solidFill>
                <a:effectLst/>
                <a:uLnTx/>
                <a:uFillTx/>
                <a:latin typeface="Arial" charset="0"/>
                <a:ea typeface="ＭＳ Ｐゴシック" pitchFamily="1" charset="-128"/>
                <a:cs typeface="+mn-cs"/>
              </a:rPr>
              <a:t>2027</a:t>
            </a:r>
          </a:p>
        </p:txBody>
      </p:sp>
      <p:sp>
        <p:nvSpPr>
          <p:cNvPr id="8" name="Chevron 7"/>
          <p:cNvSpPr/>
          <p:nvPr/>
        </p:nvSpPr>
        <p:spPr bwMode="auto">
          <a:xfrm>
            <a:off x="6281260" y="2708920"/>
            <a:ext cx="1612760" cy="706753"/>
          </a:xfrm>
          <a:prstGeom prst="chevron">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400" b="0" i="0" u="none" strike="noStrike" kern="1200" cap="none" spc="0" normalizeH="0" baseline="0" noProof="0" dirty="0" smtClean="0">
                <a:ln>
                  <a:noFill/>
                </a:ln>
                <a:solidFill>
                  <a:srgbClr val="FFFFFF"/>
                </a:solidFill>
                <a:effectLst/>
                <a:uLnTx/>
                <a:uFillTx/>
                <a:latin typeface="Arial" charset="0"/>
                <a:ea typeface="ＭＳ Ｐゴシック" pitchFamily="1" charset="-128"/>
                <a:cs typeface="+mn-cs"/>
              </a:rPr>
              <a:t>2028</a:t>
            </a:r>
          </a:p>
        </p:txBody>
      </p:sp>
      <p:sp>
        <p:nvSpPr>
          <p:cNvPr id="4" name="Line Callout 1 (No Border) 3"/>
          <p:cNvSpPr/>
          <p:nvPr/>
        </p:nvSpPr>
        <p:spPr bwMode="auto">
          <a:xfrm>
            <a:off x="2722731" y="1646998"/>
            <a:ext cx="2084538" cy="678713"/>
          </a:xfrm>
          <a:prstGeom prst="callout1">
            <a:avLst>
              <a:gd name="adj1" fmla="val 101631"/>
              <a:gd name="adj2" fmla="val 67218"/>
              <a:gd name="adj3" fmla="val 152076"/>
              <a:gd name="adj4" fmla="val 76037"/>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Senior </a:t>
            </a:r>
            <a:r>
              <a:rPr kumimoji="0" lang="en-AU" sz="1400" b="0" i="0" u="none" strike="noStrike" kern="1200" cap="none" spc="0" normalizeH="0" baseline="0" noProof="0" dirty="0" err="1" smtClean="0">
                <a:ln>
                  <a:noFill/>
                </a:ln>
                <a:solidFill>
                  <a:srgbClr val="000000"/>
                </a:solidFill>
                <a:effectLst/>
                <a:uLnTx/>
                <a:uFillTx/>
                <a:latin typeface="Arial" charset="0"/>
                <a:ea typeface="ＭＳ Ｐゴシック" pitchFamily="1" charset="-128"/>
                <a:cs typeface="+mn-cs"/>
              </a:rPr>
              <a:t>Yr</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 1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Gold </a:t>
            </a: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CLP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Gold </a:t>
            </a: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Extension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 </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10" name="Line Callout 1 (No Border) 9"/>
          <p:cNvSpPr/>
          <p:nvPr/>
        </p:nvSpPr>
        <p:spPr bwMode="auto">
          <a:xfrm>
            <a:off x="1331640" y="3861047"/>
            <a:ext cx="2088232" cy="1697006"/>
          </a:xfrm>
          <a:prstGeom prst="callout1">
            <a:avLst>
              <a:gd name="adj1" fmla="val 2086"/>
              <a:gd name="adj2" fmla="val 70635"/>
              <a:gd name="adj3" fmla="val -24127"/>
              <a:gd name="adj4" fmla="val 90952"/>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Intermediate Phase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Adult Program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Adult Promotion Pathway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Silver/Gold CLP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Silver Extension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11" name="Line Callout 1 (No Border) 10"/>
          <p:cNvSpPr/>
          <p:nvPr/>
        </p:nvSpPr>
        <p:spPr bwMode="auto">
          <a:xfrm>
            <a:off x="325074" y="791319"/>
            <a:ext cx="2496216" cy="1697006"/>
          </a:xfrm>
          <a:prstGeom prst="callout1">
            <a:avLst>
              <a:gd name="adj1" fmla="val 90388"/>
              <a:gd name="adj2" fmla="val 61216"/>
              <a:gd name="adj3" fmla="val 110917"/>
              <a:gd name="adj4" fmla="val 67132"/>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Cadet Program development complete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Adult Program development complete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Junior Phase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Bronze CLP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Bronze Extension </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13" name="Line Callout 1 (No Border) 12"/>
          <p:cNvSpPr/>
          <p:nvPr/>
        </p:nvSpPr>
        <p:spPr bwMode="auto">
          <a:xfrm>
            <a:off x="4427984" y="3782325"/>
            <a:ext cx="2084538" cy="270141"/>
          </a:xfrm>
          <a:prstGeom prst="callout1">
            <a:avLst>
              <a:gd name="adj1" fmla="val 1272"/>
              <a:gd name="adj2" fmla="val 54843"/>
              <a:gd name="adj3" fmla="val -121433"/>
              <a:gd name="adj4" fmla="val 61999"/>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Senior </a:t>
            </a:r>
            <a:r>
              <a:rPr kumimoji="0" lang="en-AU" sz="1400" b="0" i="0" u="none" strike="noStrike" kern="1200" cap="none" spc="0" normalizeH="0" baseline="0" noProof="0" dirty="0" err="1" smtClean="0">
                <a:ln>
                  <a:noFill/>
                </a:ln>
                <a:solidFill>
                  <a:srgbClr val="000000"/>
                </a:solidFill>
                <a:effectLst/>
                <a:uLnTx/>
                <a:uFillTx/>
                <a:latin typeface="Arial" charset="0"/>
                <a:ea typeface="ＭＳ Ｐゴシック" pitchFamily="1" charset="-128"/>
                <a:cs typeface="+mn-cs"/>
              </a:rPr>
              <a:t>Yr</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 2 pilot</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14" name="Line Callout 1 (No Border) 13"/>
          <p:cNvSpPr/>
          <p:nvPr/>
        </p:nvSpPr>
        <p:spPr bwMode="auto">
          <a:xfrm>
            <a:off x="5247418" y="1765512"/>
            <a:ext cx="2420925" cy="441684"/>
          </a:xfrm>
          <a:prstGeom prst="callout1">
            <a:avLst>
              <a:gd name="adj1" fmla="val 109689"/>
              <a:gd name="adj2" fmla="val 80950"/>
              <a:gd name="adj3" fmla="val 204647"/>
              <a:gd name="adj4" fmla="val 8317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Senior </a:t>
            </a:r>
            <a:r>
              <a:rPr kumimoji="0" lang="en-AU" sz="1400" b="0" i="0" u="none" strike="noStrike" kern="1200" cap="none" spc="0" normalizeH="0" baseline="0" noProof="0" dirty="0" err="1" smtClean="0">
                <a:ln>
                  <a:noFill/>
                </a:ln>
                <a:solidFill>
                  <a:srgbClr val="000000"/>
                </a:solidFill>
                <a:effectLst/>
                <a:uLnTx/>
                <a:uFillTx/>
                <a:latin typeface="Arial" charset="0"/>
                <a:ea typeface="ＭＳ Ｐゴシック" pitchFamily="1" charset="-128"/>
                <a:cs typeface="+mn-cs"/>
              </a:rPr>
              <a:t>Yr</a:t>
            </a: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 3 pilot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Implementation complete</a:t>
            </a:r>
            <a:endParaRPr kumimoji="0" lang="en-AU" sz="1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842148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Picture 3"/>
          <p:cNvPicPr>
            <a:picLocks noChangeAspect="1"/>
          </p:cNvPicPr>
          <p:nvPr/>
        </p:nvPicPr>
        <p:blipFill>
          <a:blip r:embed="rId2"/>
          <a:srcRect l="23079" r="27081"/>
          <a:stretch>
            <a:fillRect/>
          </a:stretch>
        </p:blipFill>
        <p:spPr>
          <a:xfrm>
            <a:off x="5137844" y="0"/>
            <a:ext cx="4006158" cy="5687177"/>
          </a:xfrm>
          <a:prstGeom prst="rect">
            <a:avLst/>
          </a:prstGeom>
          <a:ln w="12700">
            <a:miter lim="400000"/>
          </a:ln>
        </p:spPr>
      </p:pic>
      <p:sp>
        <p:nvSpPr>
          <p:cNvPr id="165" name="TextBox 4"/>
          <p:cNvSpPr txBox="1"/>
          <p:nvPr/>
        </p:nvSpPr>
        <p:spPr>
          <a:xfrm>
            <a:off x="685800" y="667940"/>
            <a:ext cx="5225653" cy="517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300"/>
              </a:lnSpc>
              <a:defRPr sz="3500">
                <a:solidFill>
                  <a:srgbClr val="042452"/>
                </a:solidFill>
                <a:latin typeface="Montserrat Bold"/>
                <a:ea typeface="Montserrat Bold"/>
                <a:cs typeface="Montserrat Bold"/>
                <a:sym typeface="Montserrat Bold"/>
              </a:defRPr>
            </a:lvl1pPr>
          </a:lstStyle>
          <a:p>
            <a:r>
              <a:rPr sz="3281"/>
              <a:t>Points of Contact</a:t>
            </a:r>
          </a:p>
        </p:txBody>
      </p:sp>
      <p:sp>
        <p:nvSpPr>
          <p:cNvPr id="166" name="TextBox 5"/>
          <p:cNvSpPr txBox="1"/>
          <p:nvPr/>
        </p:nvSpPr>
        <p:spPr>
          <a:xfrm>
            <a:off x="685799" y="1495008"/>
            <a:ext cx="3476559" cy="224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900"/>
              </a:lnSpc>
              <a:defRPr sz="1400">
                <a:solidFill>
                  <a:srgbClr val="61B2E2"/>
                </a:solidFill>
                <a:latin typeface="Montserrat Bold"/>
                <a:ea typeface="Montserrat Bold"/>
                <a:cs typeface="Montserrat Bold"/>
                <a:sym typeface="Montserrat Bold"/>
              </a:defRPr>
            </a:lvl1pPr>
          </a:lstStyle>
          <a:p>
            <a:r>
              <a:rPr sz="1313"/>
              <a:t>Staff Officer Learning Systems</a:t>
            </a:r>
          </a:p>
        </p:txBody>
      </p:sp>
      <p:sp>
        <p:nvSpPr>
          <p:cNvPr id="167" name="TextBox 6"/>
          <p:cNvSpPr txBox="1"/>
          <p:nvPr/>
        </p:nvSpPr>
        <p:spPr>
          <a:xfrm>
            <a:off x="685801" y="1791006"/>
            <a:ext cx="4452044" cy="51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2063"/>
              </a:lnSpc>
              <a:defRPr sz="1600">
                <a:solidFill>
                  <a:srgbClr val="011C50"/>
                </a:solidFill>
              </a:defRPr>
            </a:pPr>
            <a:r>
              <a:rPr sz="1500"/>
              <a:t>SQNLDR Ben Cowan</a:t>
            </a:r>
          </a:p>
          <a:p>
            <a:pPr>
              <a:lnSpc>
                <a:spcPts val="2063"/>
              </a:lnSpc>
              <a:defRPr sz="1600">
                <a:solidFill>
                  <a:srgbClr val="011C50"/>
                </a:solidFill>
              </a:defRPr>
            </a:pPr>
            <a:r>
              <a:rPr sz="1500"/>
              <a:t>ben.cowan@defence.gov.au</a:t>
            </a:r>
          </a:p>
        </p:txBody>
      </p:sp>
      <p:sp>
        <p:nvSpPr>
          <p:cNvPr id="168" name="TextBox 7"/>
          <p:cNvSpPr txBox="1"/>
          <p:nvPr/>
        </p:nvSpPr>
        <p:spPr>
          <a:xfrm>
            <a:off x="685800" y="2500599"/>
            <a:ext cx="2461934"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900"/>
              </a:lnSpc>
              <a:defRPr sz="1400">
                <a:solidFill>
                  <a:srgbClr val="61B2E2"/>
                </a:solidFill>
                <a:latin typeface="Montserrat Bold"/>
                <a:ea typeface="Montserrat Bold"/>
                <a:cs typeface="Montserrat Bold"/>
                <a:sym typeface="Montserrat Bold"/>
              </a:defRPr>
            </a:lvl1pPr>
          </a:lstStyle>
          <a:p>
            <a:r>
              <a:rPr lang="en-AU" sz="1313" dirty="0"/>
              <a:t>DD CAD / Project </a:t>
            </a:r>
            <a:r>
              <a:rPr lang="en-AU" sz="1313" dirty="0" smtClean="0"/>
              <a:t>Officer</a:t>
            </a:r>
            <a:endParaRPr sz="1313" dirty="0"/>
          </a:p>
        </p:txBody>
      </p:sp>
      <p:sp>
        <p:nvSpPr>
          <p:cNvPr id="169" name="TextBox 8"/>
          <p:cNvSpPr txBox="1"/>
          <p:nvPr/>
        </p:nvSpPr>
        <p:spPr>
          <a:xfrm>
            <a:off x="685801" y="2796596"/>
            <a:ext cx="4452044" cy="51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2063"/>
              </a:lnSpc>
              <a:defRPr sz="1600">
                <a:solidFill>
                  <a:srgbClr val="011C50"/>
                </a:solidFill>
              </a:defRPr>
            </a:pPr>
            <a:r>
              <a:rPr sz="1500"/>
              <a:t>WGCDR(AAFC) Tony Lee OAM</a:t>
            </a:r>
          </a:p>
          <a:p>
            <a:pPr>
              <a:lnSpc>
                <a:spcPts val="2063"/>
              </a:lnSpc>
              <a:defRPr sz="1600">
                <a:solidFill>
                  <a:srgbClr val="011C50"/>
                </a:solidFill>
              </a:defRPr>
            </a:pPr>
            <a:r>
              <a:rPr sz="1500"/>
              <a:t>tony.lee2@airforcecadets.gov.au</a:t>
            </a:r>
          </a:p>
        </p:txBody>
      </p:sp>
      <p:sp>
        <p:nvSpPr>
          <p:cNvPr id="170" name="TextBox 9"/>
          <p:cNvSpPr txBox="1"/>
          <p:nvPr/>
        </p:nvSpPr>
        <p:spPr>
          <a:xfrm>
            <a:off x="685799" y="3506189"/>
            <a:ext cx="4006083" cy="224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1900"/>
              </a:lnSpc>
              <a:defRPr sz="1400">
                <a:solidFill>
                  <a:srgbClr val="61B2E2"/>
                </a:solidFill>
                <a:latin typeface="Montserrat Bold"/>
                <a:ea typeface="Montserrat Bold"/>
                <a:cs typeface="Montserrat Bold"/>
                <a:sym typeface="Montserrat Bold"/>
              </a:defRPr>
            </a:lvl1pPr>
          </a:lstStyle>
          <a:p>
            <a:r>
              <a:rPr sz="1313"/>
              <a:t>Communications</a:t>
            </a:r>
          </a:p>
        </p:txBody>
      </p:sp>
      <p:sp>
        <p:nvSpPr>
          <p:cNvPr id="171" name="TextBox 10"/>
          <p:cNvSpPr txBox="1"/>
          <p:nvPr/>
        </p:nvSpPr>
        <p:spPr>
          <a:xfrm>
            <a:off x="685801" y="3802187"/>
            <a:ext cx="4452044" cy="51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2063"/>
              </a:lnSpc>
              <a:defRPr sz="1600">
                <a:solidFill>
                  <a:srgbClr val="011C50"/>
                </a:solidFill>
              </a:defRPr>
            </a:pPr>
            <a:r>
              <a:rPr lang="en-AU" sz="1500"/>
              <a:t>FLTLT Dion Isaacson</a:t>
            </a:r>
            <a:endParaRPr sz="1500"/>
          </a:p>
          <a:p>
            <a:pPr>
              <a:lnSpc>
                <a:spcPts val="2063"/>
              </a:lnSpc>
              <a:defRPr sz="1600">
                <a:solidFill>
                  <a:srgbClr val="011C50"/>
                </a:solidFill>
              </a:defRPr>
            </a:pPr>
            <a:r>
              <a:rPr lang="en-AU" sz="1500" err="1"/>
              <a:t>dion</a:t>
            </a:r>
            <a:r>
              <a:rPr sz="1500"/>
              <a:t>.</a:t>
            </a:r>
            <a:r>
              <a:rPr lang="en-AU" sz="1500" err="1"/>
              <a:t>isaacson</a:t>
            </a:r>
            <a:r>
              <a:rPr sz="1500"/>
              <a:t>@</a:t>
            </a:r>
            <a:r>
              <a:rPr lang="en-AU" sz="1500"/>
              <a:t>defence</a:t>
            </a:r>
            <a:r>
              <a:rPr sz="1500"/>
              <a:t>.gov.au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58" name="Picture 3" descr="Picture 3"/>
          <p:cNvPicPr>
            <a:picLocks noChangeAspect="1"/>
          </p:cNvPicPr>
          <p:nvPr/>
        </p:nvPicPr>
        <p:blipFill>
          <a:blip r:embed="rId3"/>
          <a:stretch>
            <a:fillRect/>
          </a:stretch>
        </p:blipFill>
        <p:spPr>
          <a:xfrm>
            <a:off x="0" y="1316580"/>
            <a:ext cx="4572000" cy="2571751"/>
          </a:xfrm>
          <a:prstGeom prst="rect">
            <a:avLst/>
          </a:prstGeom>
          <a:ln w="12700">
            <a:miter lim="400000"/>
          </a:ln>
        </p:spPr>
      </p:pic>
      <p:pic>
        <p:nvPicPr>
          <p:cNvPr id="159" name="Picture 4" descr="Picture 4"/>
          <p:cNvPicPr>
            <a:picLocks noChangeAspect="1"/>
          </p:cNvPicPr>
          <p:nvPr/>
        </p:nvPicPr>
        <p:blipFill>
          <a:blip r:embed="rId4"/>
          <a:stretch>
            <a:fillRect/>
          </a:stretch>
        </p:blipFill>
        <p:spPr>
          <a:xfrm>
            <a:off x="4572000" y="1316580"/>
            <a:ext cx="4572000" cy="2571751"/>
          </a:xfrm>
          <a:prstGeom prst="rect">
            <a:avLst/>
          </a:prstGeom>
          <a:ln w="12700">
            <a:miter lim="400000"/>
          </a:ln>
        </p:spPr>
      </p:pic>
      <p:pic>
        <p:nvPicPr>
          <p:cNvPr id="160" name="Picture 5" descr="Picture 5"/>
          <p:cNvPicPr>
            <a:picLocks noChangeAspect="1"/>
          </p:cNvPicPr>
          <p:nvPr/>
        </p:nvPicPr>
        <p:blipFill>
          <a:blip r:embed="rId5"/>
          <a:stretch>
            <a:fillRect/>
          </a:stretch>
        </p:blipFill>
        <p:spPr>
          <a:xfrm>
            <a:off x="3286125" y="2331578"/>
            <a:ext cx="2571750" cy="2571751"/>
          </a:xfrm>
          <a:prstGeom prst="rect">
            <a:avLst/>
          </a:prstGeom>
          <a:ln w="12700">
            <a:miter lim="400000"/>
          </a:ln>
        </p:spPr>
      </p:pic>
      <p:sp>
        <p:nvSpPr>
          <p:cNvPr id="161" name="TextBox 6"/>
          <p:cNvSpPr txBox="1"/>
          <p:nvPr/>
        </p:nvSpPr>
        <p:spPr>
          <a:xfrm>
            <a:off x="2195736" y="5044419"/>
            <a:ext cx="4752530"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lnSpc>
                <a:spcPts val="2500"/>
              </a:lnSpc>
              <a:defRPr>
                <a:solidFill>
                  <a:srgbClr val="61B2E2"/>
                </a:solidFill>
              </a:defRPr>
            </a:lvl1pPr>
          </a:lstStyle>
          <a:p>
            <a:r>
              <a:rPr sz="2250"/>
              <a:t>airforcecadets.gov.au/our-future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76" name="Freeform 4"/>
          <p:cNvSpPr/>
          <p:nvPr/>
        </p:nvSpPr>
        <p:spPr>
          <a:xfrm>
            <a:off x="0" y="4548503"/>
            <a:ext cx="9144001" cy="688258"/>
          </a:xfrm>
          <a:prstGeom prst="rect">
            <a:avLst/>
          </a:prstGeom>
          <a:solidFill>
            <a:srgbClr val="61B2E2"/>
          </a:solidFill>
          <a:ln w="12700">
            <a:miter lim="400000"/>
          </a:ln>
        </p:spPr>
        <p:txBody>
          <a:bodyPr lIns="42862" rIns="42862"/>
          <a:lstStyle/>
          <a:p>
            <a:endParaRPr sz="2250"/>
          </a:p>
        </p:txBody>
      </p:sp>
      <p:pic>
        <p:nvPicPr>
          <p:cNvPr id="177" name="Picture 5" descr="Picture 5">
            <a:hlinkClick r:id="rId3"/>
          </p:cNvPr>
          <p:cNvPicPr>
            <a:picLocks noChangeAspect="1"/>
          </p:cNvPicPr>
          <p:nvPr/>
        </p:nvPicPr>
        <p:blipFill>
          <a:blip r:embed="rId4"/>
          <a:stretch>
            <a:fillRect/>
          </a:stretch>
        </p:blipFill>
        <p:spPr>
          <a:xfrm>
            <a:off x="5819693" y="4668642"/>
            <a:ext cx="447977" cy="447977"/>
          </a:xfrm>
          <a:prstGeom prst="rect">
            <a:avLst/>
          </a:prstGeom>
          <a:ln w="12700">
            <a:miter lim="400000"/>
          </a:ln>
        </p:spPr>
      </p:pic>
      <p:sp>
        <p:nvSpPr>
          <p:cNvPr id="178" name="Freeform 7"/>
          <p:cNvSpPr/>
          <p:nvPr/>
        </p:nvSpPr>
        <p:spPr>
          <a:xfrm>
            <a:off x="7157965" y="4716394"/>
            <a:ext cx="350902" cy="352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72" y="27"/>
                  <a:pt x="21600" y="4854"/>
                  <a:pt x="21600" y="10800"/>
                </a:cubicBezTo>
                <a:cubicBezTo>
                  <a:pt x="21600" y="16746"/>
                  <a:pt x="16772" y="21573"/>
                  <a:pt x="10800" y="21600"/>
                </a:cubicBezTo>
                <a:cubicBezTo>
                  <a:pt x="4828" y="21573"/>
                  <a:pt x="0" y="16746"/>
                  <a:pt x="0" y="10800"/>
                </a:cubicBezTo>
                <a:cubicBezTo>
                  <a:pt x="0" y="4854"/>
                  <a:pt x="4828" y="27"/>
                  <a:pt x="10800" y="0"/>
                </a:cubicBezTo>
                <a:close/>
              </a:path>
            </a:pathLst>
          </a:custGeom>
          <a:solidFill>
            <a:srgbClr val="FFFFFF"/>
          </a:solidFill>
          <a:ln w="12700">
            <a:miter lim="400000"/>
          </a:ln>
        </p:spPr>
        <p:txBody>
          <a:bodyPr lIns="42862" rIns="42862"/>
          <a:lstStyle/>
          <a:p>
            <a:endParaRPr sz="2250"/>
          </a:p>
        </p:txBody>
      </p:sp>
      <p:pic>
        <p:nvPicPr>
          <p:cNvPr id="179" name="Picture 8" descr="Picture 8">
            <a:hlinkClick r:id="rId5"/>
          </p:cNvPr>
          <p:cNvPicPr>
            <a:picLocks noChangeAspect="1"/>
          </p:cNvPicPr>
          <p:nvPr/>
        </p:nvPicPr>
        <p:blipFill>
          <a:blip r:embed="rId6"/>
          <a:stretch>
            <a:fillRect/>
          </a:stretch>
        </p:blipFill>
        <p:spPr>
          <a:xfrm>
            <a:off x="7114248" y="4668642"/>
            <a:ext cx="447977" cy="447977"/>
          </a:xfrm>
          <a:prstGeom prst="rect">
            <a:avLst/>
          </a:prstGeom>
          <a:ln w="12700">
            <a:miter lim="400000"/>
          </a:ln>
        </p:spPr>
      </p:pic>
      <p:pic>
        <p:nvPicPr>
          <p:cNvPr id="180" name="Picture 9" descr="Picture 9">
            <a:hlinkClick r:id="rId7"/>
          </p:cNvPr>
          <p:cNvPicPr>
            <a:picLocks noChangeAspect="1"/>
          </p:cNvPicPr>
          <p:nvPr/>
        </p:nvPicPr>
        <p:blipFill>
          <a:blip r:embed="rId8"/>
          <a:stretch>
            <a:fillRect/>
          </a:stretch>
        </p:blipFill>
        <p:spPr>
          <a:xfrm>
            <a:off x="6481709" y="4668642"/>
            <a:ext cx="447977" cy="447977"/>
          </a:xfrm>
          <a:prstGeom prst="rect">
            <a:avLst/>
          </a:prstGeom>
          <a:ln w="12700">
            <a:miter lim="400000"/>
          </a:ln>
        </p:spPr>
      </p:pic>
      <p:pic>
        <p:nvPicPr>
          <p:cNvPr id="181" name="Picture 10" descr="Picture 10">
            <a:hlinkClick r:id="rId9"/>
          </p:cNvPr>
          <p:cNvPicPr>
            <a:picLocks noChangeAspect="1"/>
          </p:cNvPicPr>
          <p:nvPr/>
        </p:nvPicPr>
        <p:blipFill>
          <a:blip r:embed="rId10"/>
          <a:stretch>
            <a:fillRect/>
          </a:stretch>
        </p:blipFill>
        <p:spPr>
          <a:xfrm>
            <a:off x="4518744" y="4668642"/>
            <a:ext cx="447977" cy="447977"/>
          </a:xfrm>
          <a:prstGeom prst="rect">
            <a:avLst/>
          </a:prstGeom>
          <a:ln w="12700">
            <a:miter lim="400000"/>
          </a:ln>
        </p:spPr>
      </p:pic>
      <p:pic>
        <p:nvPicPr>
          <p:cNvPr id="182" name="Picture 11" descr="Picture 11">
            <a:hlinkClick r:id="rId11"/>
          </p:cNvPr>
          <p:cNvPicPr>
            <a:picLocks noChangeAspect="1"/>
          </p:cNvPicPr>
          <p:nvPr/>
        </p:nvPicPr>
        <p:blipFill>
          <a:blip r:embed="rId12"/>
          <a:stretch>
            <a:fillRect/>
          </a:stretch>
        </p:blipFill>
        <p:spPr>
          <a:xfrm>
            <a:off x="5157676" y="4668642"/>
            <a:ext cx="447977" cy="447977"/>
          </a:xfrm>
          <a:prstGeom prst="rect">
            <a:avLst/>
          </a:prstGeom>
          <a:ln w="12700">
            <a:miter lim="400000"/>
          </a:ln>
        </p:spPr>
      </p:pic>
      <p:pic>
        <p:nvPicPr>
          <p:cNvPr id="183" name="Picture 12" descr="Picture 12"/>
          <p:cNvPicPr>
            <a:picLocks noChangeAspect="1"/>
          </p:cNvPicPr>
          <p:nvPr/>
        </p:nvPicPr>
        <p:blipFill>
          <a:blip r:embed="rId13"/>
          <a:stretch>
            <a:fillRect/>
          </a:stretch>
        </p:blipFill>
        <p:spPr>
          <a:xfrm>
            <a:off x="685799" y="4149629"/>
            <a:ext cx="867780" cy="1413897"/>
          </a:xfrm>
          <a:prstGeom prst="rect">
            <a:avLst/>
          </a:prstGeom>
          <a:ln w="12700">
            <a:miter lim="400000"/>
          </a:ln>
        </p:spPr>
      </p:pic>
      <p:pic>
        <p:nvPicPr>
          <p:cNvPr id="184" name="Picture 13" descr="Picture 13"/>
          <p:cNvPicPr>
            <a:picLocks noChangeAspect="1"/>
          </p:cNvPicPr>
          <p:nvPr/>
        </p:nvPicPr>
        <p:blipFill>
          <a:blip r:embed="rId14"/>
          <a:stretch>
            <a:fillRect/>
          </a:stretch>
        </p:blipFill>
        <p:spPr>
          <a:xfrm>
            <a:off x="1666988" y="4235725"/>
            <a:ext cx="1254247" cy="1241704"/>
          </a:xfrm>
          <a:prstGeom prst="rect">
            <a:avLst/>
          </a:prstGeom>
          <a:ln w="12700">
            <a:miter lim="400000"/>
          </a:ln>
        </p:spPr>
      </p:pic>
      <p:sp>
        <p:nvSpPr>
          <p:cNvPr id="185" name="TextBox 14"/>
          <p:cNvSpPr txBox="1"/>
          <p:nvPr/>
        </p:nvSpPr>
        <p:spPr>
          <a:xfrm>
            <a:off x="5364089" y="5324731"/>
            <a:ext cx="2145564" cy="32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a:solidFill>
                  <a:srgbClr val="61B2E2"/>
                </a:solidFill>
              </a:defRPr>
            </a:lvl1pPr>
          </a:lstStyle>
          <a:p>
            <a:r>
              <a:rPr sz="2250"/>
              <a:t>Connect with us</a:t>
            </a:r>
          </a:p>
        </p:txBody>
      </p:sp>
      <p:sp>
        <p:nvSpPr>
          <p:cNvPr id="186" name="TextBox 15"/>
          <p:cNvSpPr txBox="1"/>
          <p:nvPr/>
        </p:nvSpPr>
        <p:spPr>
          <a:xfrm>
            <a:off x="2283512" y="2400260"/>
            <a:ext cx="4576976" cy="727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6200"/>
              </a:lnSpc>
              <a:defRPr sz="4400">
                <a:solidFill>
                  <a:srgbClr val="FFFFFF"/>
                </a:solidFill>
                <a:latin typeface="Montserrat SemiBold"/>
                <a:ea typeface="Montserrat SemiBold"/>
                <a:cs typeface="Montserrat SemiBold"/>
                <a:sym typeface="Montserrat SemiBold"/>
              </a:defRPr>
            </a:lvl1pPr>
          </a:lstStyle>
          <a:p>
            <a:r>
              <a:rPr sz="4125"/>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267607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321597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16DE1-3F56-6851-8C90-B1DC0034D9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3" y="0"/>
            <a:ext cx="9141257" cy="5661248"/>
          </a:xfrm>
          <a:prstGeom prst="rect">
            <a:avLst/>
          </a:prstGeom>
        </p:spPr>
      </p:pic>
    </p:spTree>
    <p:extLst>
      <p:ext uri="{BB962C8B-B14F-4D97-AF65-F5344CB8AC3E}">
        <p14:creationId xmlns:p14="http://schemas.microsoft.com/office/powerpoint/2010/main" val="3157076625"/>
      </p:ext>
    </p:extLst>
  </p:cSld>
  <p:clrMapOvr>
    <a:masterClrMapping/>
  </p:clrMapOvr>
  <p:extLst mod="1">
    <p:ext uri="{6950BFC3-D8DA-4A85-94F7-54DA5524770B}">
      <p188:commentRel xmlns=""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AFFEA-6ECA-5F8C-4FB3-5F0D486714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1257" cy="5661248"/>
          </a:xfrm>
          <a:prstGeom prst="rect">
            <a:avLst/>
          </a:prstGeom>
        </p:spPr>
      </p:pic>
    </p:spTree>
    <p:extLst>
      <p:ext uri="{BB962C8B-B14F-4D97-AF65-F5344CB8AC3E}">
        <p14:creationId xmlns:p14="http://schemas.microsoft.com/office/powerpoint/2010/main" val="56773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F0425-145D-E8D2-F493-62A05D9317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892"/>
            <a:ext cx="9141257" cy="5652356"/>
          </a:xfrm>
          <a:prstGeom prst="rect">
            <a:avLst/>
          </a:prstGeom>
        </p:spPr>
      </p:pic>
    </p:spTree>
    <p:extLst>
      <p:ext uri="{BB962C8B-B14F-4D97-AF65-F5344CB8AC3E}">
        <p14:creationId xmlns:p14="http://schemas.microsoft.com/office/powerpoint/2010/main" val="280743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2385042-D892-E27E-283D-326173E66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61248"/>
          </a:xfrm>
          <a:prstGeom prst="rect">
            <a:avLst/>
          </a:prstGeom>
        </p:spPr>
      </p:pic>
    </p:spTree>
    <p:extLst>
      <p:ext uri="{BB962C8B-B14F-4D97-AF65-F5344CB8AC3E}">
        <p14:creationId xmlns:p14="http://schemas.microsoft.com/office/powerpoint/2010/main" val="40015411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AAFC">
      <a:dk1>
        <a:sysClr val="windowText" lastClr="000000"/>
      </a:dk1>
      <a:lt1>
        <a:sysClr val="window" lastClr="FFFFFF"/>
      </a:lt1>
      <a:dk2>
        <a:srgbClr val="455560"/>
      </a:dk2>
      <a:lt2>
        <a:srgbClr val="B0B7BB"/>
      </a:lt2>
      <a:accent1>
        <a:srgbClr val="51B0E3"/>
      </a:accent1>
      <a:accent2>
        <a:srgbClr val="002F65"/>
      </a:accent2>
      <a:accent3>
        <a:srgbClr val="7030A0"/>
      </a:accent3>
      <a:accent4>
        <a:srgbClr val="004B8D"/>
      </a:accent4>
      <a:accent5>
        <a:srgbClr val="E51937"/>
      </a:accent5>
      <a:accent6>
        <a:srgbClr val="7DB2C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455560"/>
      </a:dk2>
      <a:lt2>
        <a:srgbClr val="B0B7BB"/>
      </a:lt2>
      <a:accent1>
        <a:srgbClr val="51B0E3"/>
      </a:accent1>
      <a:accent2>
        <a:srgbClr val="002F65"/>
      </a:accent2>
      <a:accent3>
        <a:srgbClr val="7030A0"/>
      </a:accent3>
      <a:accent4>
        <a:srgbClr val="004B8D"/>
      </a:accent4>
      <a:accent5>
        <a:srgbClr val="E51937"/>
      </a:accent5>
      <a:accent6>
        <a:srgbClr val="7DB2CE"/>
      </a:accent6>
      <a:hlink>
        <a:srgbClr val="51B0E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455560"/>
      </a:dk2>
      <a:lt2>
        <a:srgbClr val="B0B7BB"/>
      </a:lt2>
      <a:accent1>
        <a:srgbClr val="51B0E3"/>
      </a:accent1>
      <a:accent2>
        <a:srgbClr val="002F65"/>
      </a:accent2>
      <a:accent3>
        <a:srgbClr val="7030A0"/>
      </a:accent3>
      <a:accent4>
        <a:srgbClr val="004B8D"/>
      </a:accent4>
      <a:accent5>
        <a:srgbClr val="E51937"/>
      </a:accent5>
      <a:accent6>
        <a:srgbClr val="7DB2CE"/>
      </a:accent6>
      <a:hlink>
        <a:srgbClr val="51B0E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55291FC8E7DD4AA0FED48B5CFB00E4" ma:contentTypeVersion="13" ma:contentTypeDescription="Create a new document." ma:contentTypeScope="" ma:versionID="bd47494411445070c9f1755c601d8048">
  <xsd:schema xmlns:xsd="http://www.w3.org/2001/XMLSchema" xmlns:xs="http://www.w3.org/2001/XMLSchema" xmlns:p="http://schemas.microsoft.com/office/2006/metadata/properties" xmlns:ns2="ed5661d7-2eb8-405d-b01b-49395376a7a0" xmlns:ns3="d7aca80c-f69e-4161-9791-45dad19860ec" targetNamespace="http://schemas.microsoft.com/office/2006/metadata/properties" ma:root="true" ma:fieldsID="09ca2d962ab857b2c0ebda3cb122b018" ns2:_="" ns3:_="">
    <xsd:import namespace="ed5661d7-2eb8-405d-b01b-49395376a7a0"/>
    <xsd:import namespace="d7aca80c-f69e-4161-9791-45dad19860e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5661d7-2eb8-405d-b01b-49395376a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883d318-f35c-4577-94aa-4c8e836d27a7"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aca80c-f69e-4161-9791-45dad19860e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116f684-5d43-45f3-afc9-087a5af95987}" ma:internalName="TaxCatchAll" ma:showField="CatchAllData" ma:web="d7aca80c-f69e-4161-9791-45dad19860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7aca80c-f69e-4161-9791-45dad19860ec" xsi:nil="true"/>
    <lcf76f155ced4ddcb4097134ff3c332f xmlns="ed5661d7-2eb8-405d-b01b-49395376a7a0">
      <Terms xmlns="http://schemas.microsoft.com/office/infopath/2007/PartnerControls"/>
    </lcf76f155ced4ddcb4097134ff3c332f>
    <SharedWithUsers xmlns="d7aca80c-f69e-4161-9791-45dad19860ec">
      <UserInfo>
        <DisplayName/>
        <AccountId xsi:nil="true"/>
        <AccountType/>
      </UserInfo>
    </SharedWithUsers>
  </documentManagement>
</p:properties>
</file>

<file path=customXml/itemProps1.xml><?xml version="1.0" encoding="utf-8"?>
<ds:datastoreItem xmlns:ds="http://schemas.openxmlformats.org/officeDocument/2006/customXml" ds:itemID="{C723CB7E-2162-47CF-8127-72B6667BB89D}">
  <ds:schemaRefs>
    <ds:schemaRef ds:uri="http://schemas.microsoft.com/sharepoint/v3/contenttype/forms"/>
  </ds:schemaRefs>
</ds:datastoreItem>
</file>

<file path=customXml/itemProps2.xml><?xml version="1.0" encoding="utf-8"?>
<ds:datastoreItem xmlns:ds="http://schemas.openxmlformats.org/officeDocument/2006/customXml" ds:itemID="{74272562-956A-4BF5-9D9C-06F8DE1E338E}">
  <ds:schemaRefs>
    <ds:schemaRef ds:uri="d7aca80c-f69e-4161-9791-45dad19860ec"/>
    <ds:schemaRef ds:uri="ed5661d7-2eb8-405d-b01b-49395376a7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0E9E79-A4BA-428D-BD94-3AC2F0CA47F8}">
  <ds:schemaRefs>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d7aca80c-f69e-4161-9791-45dad19860ec"/>
    <ds:schemaRef ds:uri="ed5661d7-2eb8-405d-b01b-49395376a7a0"/>
    <ds:schemaRef ds:uri="http://purl.org/dc/elements/1.1/"/>
    <ds:schemaRef ds:uri="http://www.w3.org/XML/1998/namespace"/>
    <ds:schemaRef ds:uri="http://purl.org/dc/dcmitype/"/>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2020</TotalTime>
  <Words>4815</Words>
  <Application>Microsoft Office PowerPoint</Application>
  <PresentationFormat>On-screen Show (4:3)</PresentationFormat>
  <Paragraphs>473</Paragraphs>
  <Slides>34</Slides>
  <Notes>13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ＭＳ Ｐゴシック</vt:lpstr>
      <vt:lpstr>Arial</vt:lpstr>
      <vt:lpstr>Arial Black</vt:lpstr>
      <vt:lpstr>Calibri</vt:lpstr>
      <vt:lpstr>Courier New</vt:lpstr>
      <vt:lpstr>Gulim</vt:lpstr>
      <vt:lpstr>Lato</vt:lpstr>
      <vt:lpstr>Mongolian Baiti</vt:lpstr>
      <vt:lpstr>Montserrat</vt:lpstr>
      <vt:lpstr>Montserrat Bold</vt:lpstr>
      <vt:lpstr>Montserrat ExtraBold</vt:lpstr>
      <vt:lpstr>Montserrat SemiBold</vt:lpstr>
      <vt:lpstr>Open Sans</vt:lpstr>
      <vt:lpstr>Roboto</vt:lpstr>
      <vt:lpstr>Times</vt:lpstr>
      <vt:lpstr>Times New Roman</vt:lpstr>
      <vt:lpstr>Wingdings</vt:lpstr>
      <vt:lpstr>Blank Presentation</vt:lpstr>
      <vt:lpstr>2_Office Theme</vt:lpstr>
      <vt:lpstr>3_Office Theme</vt:lpstr>
      <vt:lpstr>4_Office Theme</vt:lpstr>
      <vt:lpstr>PowerPoint Presentation</vt:lpstr>
      <vt:lpstr>PowerPoint Presentation</vt:lpstr>
      <vt:lpstr>Cadet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DAC / Field Skills / Aviation Gold</vt:lpstr>
      <vt:lpstr>PowerPoint Presentation</vt:lpstr>
      <vt:lpstr>PowerPoint Presentation</vt:lpstr>
      <vt:lpstr>PDL Framework </vt:lpstr>
      <vt:lpstr>PowerPoint Presentation</vt:lpstr>
      <vt:lpstr>Senior Cadet – Foundation Missions</vt:lpstr>
      <vt:lpstr>Senior Mission 1 - 2</vt:lpstr>
      <vt:lpstr>Senior Mission 3 - 4</vt:lpstr>
      <vt:lpstr>Senior Mission 5</vt:lpstr>
      <vt:lpstr>PowerPoint Presentation</vt:lpstr>
      <vt:lpstr>Adult Program</vt:lpstr>
      <vt:lpstr>Adult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Equation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Simpson</dc:creator>
  <cp:lastModifiedBy>Cowan, Ben SQNLDR</cp:lastModifiedBy>
  <cp:revision>84</cp:revision>
  <cp:lastPrinted>2008-03-18T05:40:00Z</cp:lastPrinted>
  <dcterms:created xsi:type="dcterms:W3CDTF">2007-07-25T04:25:16Z</dcterms:created>
  <dcterms:modified xsi:type="dcterms:W3CDTF">2024-08-03T22:14:35Z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0x0101002355291FC8E7DD4AA0FED48B5CFB00E4</vt:lpwstr>
  </property>
  <property fmtid="{D5CDD505-2E9C-101B-9397-08002B2CF9AE}" pid="3" name="MediaServiceImageTags">
    <vt:lpwstr/>
  </property>
  <property fmtid="{D5CDD505-2E9C-101B-9397-08002B2CF9AE}" pid="4" name="Objective-Id">
    <vt:lpwstr>BP39380218</vt:lpwstr>
  </property>
  <property fmtid="{D5CDD505-2E9C-101B-9397-08002B2CF9AE}" pid="5" name="Objective-Title">
    <vt:lpwstr>240221 - PPT - 2024 WG Information Session</vt:lpwstr>
  </property>
  <property fmtid="{D5CDD505-2E9C-101B-9397-08002B2CF9AE}" pid="6" name="Objective-Comment">
    <vt:lpwstr/>
  </property>
  <property fmtid="{D5CDD505-2E9C-101B-9397-08002B2CF9AE}" pid="7" name="Objective-CreationStamp">
    <vt:filetime>2024-02-20T22:12:56Z</vt:filetime>
  </property>
  <property fmtid="{D5CDD505-2E9C-101B-9397-08002B2CF9AE}" pid="8" name="Objective-IsApproved">
    <vt:bool>false</vt:bool>
  </property>
  <property fmtid="{D5CDD505-2E9C-101B-9397-08002B2CF9AE}" pid="9" name="Objective-IsPublished">
    <vt:bool>false</vt:bool>
  </property>
  <property fmtid="{D5CDD505-2E9C-101B-9397-08002B2CF9AE}" pid="10" name="Objective-DatePublished">
    <vt:lpwstr/>
  </property>
  <property fmtid="{D5CDD505-2E9C-101B-9397-08002B2CF9AE}" pid="11" name="Objective-ModificationStamp">
    <vt:filetime>2024-08-03T22:08:57Z</vt:filetime>
  </property>
  <property fmtid="{D5CDD505-2E9C-101B-9397-08002B2CF9AE}" pid="12" name="Objective-Owner">
    <vt:lpwstr>Defence</vt:lpwstr>
  </property>
  <property fmtid="{D5CDD505-2E9C-101B-9397-08002B2CF9AE}" pid="13" name="Objective-Path">
    <vt:lpwstr>Objective Global Folder - PROD:Defence Business Units:Air Force:Air Force Headquarters:Deputy Chief of Air Force:DGCadet-AF : Director General Cadet Branch - Air Force:Systems:Projects:CB-AF - Systems - Cadet and Adult Training Continuum Analysis:FY 24-25</vt:lpwstr>
  </property>
  <property fmtid="{D5CDD505-2E9C-101B-9397-08002B2CF9AE}" pid="14" name="Objective-Parent">
    <vt:lpwstr>2024 WG Information Session</vt:lpwstr>
  </property>
  <property fmtid="{D5CDD505-2E9C-101B-9397-08002B2CF9AE}" pid="15" name="Objective-State">
    <vt:lpwstr>Being Edited</vt:lpwstr>
  </property>
  <property fmtid="{D5CDD505-2E9C-101B-9397-08002B2CF9AE}" pid="16" name="Objective-Version">
    <vt:lpwstr>9.1</vt:lpwstr>
  </property>
  <property fmtid="{D5CDD505-2E9C-101B-9397-08002B2CF9AE}" pid="17" name="Objective-VersionNumber">
    <vt:i4>10</vt:i4>
  </property>
  <property fmtid="{D5CDD505-2E9C-101B-9397-08002B2CF9AE}" pid="18" name="Objective-VersionComment">
    <vt:lpwstr/>
  </property>
  <property fmtid="{D5CDD505-2E9C-101B-9397-08002B2CF9AE}" pid="19" name="Objective-FileNumber">
    <vt:lpwstr>2020/1087840</vt:lpwstr>
  </property>
  <property fmtid="{D5CDD505-2E9C-101B-9397-08002B2CF9AE}" pid="20" name="Objective-Classification">
    <vt:lpwstr>Unclassified</vt:lpwstr>
  </property>
  <property fmtid="{D5CDD505-2E9C-101B-9397-08002B2CF9AE}" pid="21" name="Objective-Caveats">
    <vt:lpwstr/>
  </property>
  <property fmtid="{D5CDD505-2E9C-101B-9397-08002B2CF9AE}" pid="22" name="Objective-Document Type [system]">
    <vt:lpwstr/>
  </property>
  <property fmtid="{D5CDD505-2E9C-101B-9397-08002B2CF9AE}" pid="23" name="Objective-Reason for Security Classification Change [system]">
    <vt:lpwstr/>
  </property>
</Properties>
</file>